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3"/>
    <p:sldId id="257" r:id="rId4"/>
    <p:sldId id="258" r:id="rId5"/>
    <p:sldId id="260" r:id="rId6"/>
    <p:sldId id="259" r:id="rId7"/>
    <p:sldId id="262" r:id="rId8"/>
    <p:sldId id="310" r:id="rId9"/>
    <p:sldId id="261" r:id="rId10"/>
    <p:sldId id="278" r:id="rId11"/>
    <p:sldId id="263" r:id="rId12"/>
    <p:sldId id="265" r:id="rId13"/>
    <p:sldId id="264" r:id="rId14"/>
    <p:sldId id="266" r:id="rId15"/>
    <p:sldId id="326" r:id="rId17"/>
    <p:sldId id="268" r:id="rId18"/>
    <p:sldId id="267" r:id="rId19"/>
    <p:sldId id="294" r:id="rId20"/>
    <p:sldId id="269" r:id="rId21"/>
    <p:sldId id="270" r:id="rId22"/>
    <p:sldId id="303" r:id="rId23"/>
    <p:sldId id="271" r:id="rId24"/>
    <p:sldId id="272" r:id="rId25"/>
    <p:sldId id="276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5DFD"/>
    <a:srgbClr val="F9F9F9"/>
    <a:srgbClr val="9A78FD"/>
    <a:srgbClr val="FFFFFF"/>
    <a:srgbClr val="9A6AFC"/>
    <a:srgbClr val="C290FF"/>
    <a:srgbClr val="8C68FC"/>
    <a:srgbClr val="6F5FF6"/>
    <a:srgbClr val="8D69FD"/>
    <a:srgbClr val="675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1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1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15641" r="4619"/>
          <a:stretch>
            <a:fillRect/>
          </a:stretch>
        </p:blipFill>
        <p:spPr>
          <a:xfrm>
            <a:off x="-3810" y="926465"/>
            <a:ext cx="12202160" cy="47821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81050" y="2057400"/>
            <a:ext cx="628586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6000">
                <a:solidFill>
                  <a:schemeClr val="bg1"/>
                </a:solidFill>
                <a:latin typeface="方正正大黑简体" panose="02000000000000000000" charset="-122"/>
                <a:ea typeface="方正正大黑简体" panose="02000000000000000000" charset="-122"/>
              </a:rPr>
              <a:t>门店系统</a:t>
            </a:r>
            <a:endParaRPr lang="zh-CN" altLang="zh-CN" sz="6000">
              <a:solidFill>
                <a:schemeClr val="bg1"/>
              </a:solidFill>
              <a:latin typeface="方正正大黑简体" panose="02000000000000000000" charset="-122"/>
              <a:ea typeface="方正正大黑简体" panose="02000000000000000000" charset="-122"/>
            </a:endParaRPr>
          </a:p>
          <a:p>
            <a:r>
              <a:rPr lang="zh-CN" altLang="zh-CN" sz="6000">
                <a:solidFill>
                  <a:schemeClr val="bg1"/>
                </a:solidFill>
                <a:latin typeface="方正正大黑简体" panose="02000000000000000000" charset="-122"/>
                <a:ea typeface="方正正大黑简体" panose="02000000000000000000" charset="-122"/>
              </a:rPr>
              <a:t>多门店版</a:t>
            </a:r>
            <a:endParaRPr lang="zh-CN" altLang="zh-CN" sz="6000">
              <a:solidFill>
                <a:schemeClr val="bg1"/>
              </a:solidFill>
              <a:latin typeface="方正正大黑简体" panose="02000000000000000000" charset="-122"/>
              <a:ea typeface="方正正大黑简体" panose="020000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81050" y="3995420"/>
            <a:ext cx="62858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总部统一管理  门店独立运营</a:t>
            </a:r>
            <a:endParaRPr lang="zh-CN" altLang="zh-CN" sz="28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790575" y="3199130"/>
            <a:ext cx="323596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1. </a:t>
            </a:r>
            <a:r>
              <a:rPr lang="zh-CN" altLang="zh-CN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会员端：客户流量精准承接</a:t>
            </a:r>
            <a:endParaRPr lang="zh-CN" altLang="zh-CN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86840" y="3882390"/>
            <a:ext cx="3235960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根据地理位置推荐附近门店</a:t>
            </a:r>
            <a:endParaRPr lang="zh-CN" altLang="zh-CN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  <a:p>
            <a:pPr algn="l">
              <a:lnSpc>
                <a:spcPct val="150000"/>
              </a:lnSpc>
            </a:pPr>
            <a:r>
              <a:rPr lang="zh-CN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门店列表自由切换</a:t>
            </a:r>
            <a:endParaRPr lang="zh-CN" altLang="zh-CN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  <a:p>
            <a:pPr algn="l">
              <a:lnSpc>
                <a:spcPct val="150000"/>
              </a:lnSpc>
            </a:pPr>
            <a:r>
              <a:rPr lang="zh-CN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支持门店统一品牌风格</a:t>
            </a:r>
            <a:endParaRPr lang="zh-CN" altLang="zh-CN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260475" y="4054475"/>
            <a:ext cx="92710" cy="92710"/>
          </a:xfrm>
          <a:prstGeom prst="ellipse">
            <a:avLst/>
          </a:prstGeom>
          <a:noFill/>
          <a:ln w="19050">
            <a:gradFill>
              <a:gsLst>
                <a:gs pos="0">
                  <a:srgbClr val="9668FF">
                    <a:alpha val="0"/>
                  </a:srgbClr>
                </a:gs>
                <a:gs pos="100000">
                  <a:srgbClr val="8C68FC"/>
                </a:gs>
                <a:gs pos="48000">
                  <a:srgbClr val="C290FF"/>
                </a:gs>
              </a:gsLst>
              <a:lin ang="8160000" scaled="1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260475" y="4402455"/>
            <a:ext cx="92710" cy="92710"/>
          </a:xfrm>
          <a:prstGeom prst="ellipse">
            <a:avLst/>
          </a:prstGeom>
          <a:noFill/>
          <a:ln w="19050">
            <a:gradFill>
              <a:gsLst>
                <a:gs pos="0">
                  <a:srgbClr val="9668FF">
                    <a:alpha val="0"/>
                  </a:srgbClr>
                </a:gs>
                <a:gs pos="100000">
                  <a:srgbClr val="8C68FC"/>
                </a:gs>
                <a:gs pos="48000">
                  <a:srgbClr val="C290FF"/>
                </a:gs>
              </a:gsLst>
              <a:lin ang="8160000" scaled="1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260475" y="4721225"/>
            <a:ext cx="92710" cy="92710"/>
          </a:xfrm>
          <a:prstGeom prst="ellipse">
            <a:avLst/>
          </a:prstGeom>
          <a:noFill/>
          <a:ln w="19050">
            <a:gradFill>
              <a:gsLst>
                <a:gs pos="0">
                  <a:srgbClr val="9668FF">
                    <a:alpha val="0"/>
                  </a:srgbClr>
                </a:gs>
                <a:gs pos="100000">
                  <a:srgbClr val="8C68FC"/>
                </a:gs>
                <a:gs pos="48000">
                  <a:srgbClr val="C290FF"/>
                </a:gs>
              </a:gsLst>
              <a:lin ang="8160000" scaled="1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622165" y="3199130"/>
            <a:ext cx="323596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2. </a:t>
            </a:r>
            <a:r>
              <a:rPr lang="zh-CN" altLang="zh-CN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总部：灵活管理</a:t>
            </a:r>
            <a:endParaRPr lang="zh-CN" altLang="zh-CN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184140" y="3882390"/>
            <a:ext cx="3235960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灵活设置服务、产品、卡项上架门店</a:t>
            </a:r>
            <a:endParaRPr lang="zh-CN" altLang="zh-CN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  <a:p>
            <a:pPr algn="l">
              <a:lnSpc>
                <a:spcPct val="150000"/>
              </a:lnSpc>
            </a:pPr>
            <a:r>
              <a:rPr lang="zh-CN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按门店筛选并监控预约订单</a:t>
            </a:r>
            <a:endParaRPr lang="zh-CN" altLang="zh-CN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  <a:p>
            <a:pPr algn="l">
              <a:lnSpc>
                <a:spcPct val="150000"/>
              </a:lnSpc>
            </a:pPr>
            <a:r>
              <a:rPr lang="zh-CN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统一策划和发布营销活动</a:t>
            </a:r>
            <a:endParaRPr lang="zh-CN" altLang="zh-CN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057775" y="4054475"/>
            <a:ext cx="92710" cy="92710"/>
          </a:xfrm>
          <a:prstGeom prst="ellipse">
            <a:avLst/>
          </a:prstGeom>
          <a:noFill/>
          <a:ln w="19050">
            <a:gradFill>
              <a:gsLst>
                <a:gs pos="0">
                  <a:srgbClr val="9668FF">
                    <a:alpha val="0"/>
                  </a:srgbClr>
                </a:gs>
                <a:gs pos="100000">
                  <a:srgbClr val="8C68FC"/>
                </a:gs>
                <a:gs pos="48000">
                  <a:srgbClr val="C290FF"/>
                </a:gs>
              </a:gsLst>
              <a:lin ang="8160000" scaled="1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5057775" y="4402455"/>
            <a:ext cx="92710" cy="92710"/>
          </a:xfrm>
          <a:prstGeom prst="ellipse">
            <a:avLst/>
          </a:prstGeom>
          <a:noFill/>
          <a:ln w="19050">
            <a:gradFill>
              <a:gsLst>
                <a:gs pos="0">
                  <a:srgbClr val="9668FF">
                    <a:alpha val="0"/>
                  </a:srgbClr>
                </a:gs>
                <a:gs pos="100000">
                  <a:srgbClr val="8C68FC"/>
                </a:gs>
                <a:gs pos="48000">
                  <a:srgbClr val="C290FF"/>
                </a:gs>
              </a:gsLst>
              <a:lin ang="8160000" scaled="1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5057775" y="4721225"/>
            <a:ext cx="92710" cy="92710"/>
          </a:xfrm>
          <a:prstGeom prst="ellipse">
            <a:avLst/>
          </a:prstGeom>
          <a:noFill/>
          <a:ln w="19050">
            <a:gradFill>
              <a:gsLst>
                <a:gs pos="0">
                  <a:srgbClr val="9668FF">
                    <a:alpha val="0"/>
                  </a:srgbClr>
                </a:gs>
                <a:gs pos="100000">
                  <a:srgbClr val="8C68FC"/>
                </a:gs>
                <a:gs pos="48000">
                  <a:srgbClr val="C290FF"/>
                </a:gs>
              </a:gsLst>
              <a:lin ang="8160000" scaled="1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8192135" y="3199130"/>
            <a:ext cx="323596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3. </a:t>
            </a:r>
            <a:r>
              <a:rPr lang="zh-CN" altLang="zh-CN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门店：操作权限细分</a:t>
            </a:r>
            <a:endParaRPr lang="zh-CN" altLang="zh-CN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971280" y="3882390"/>
            <a:ext cx="2782570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实时获取订单并处理</a:t>
            </a:r>
            <a:endParaRPr lang="zh-CN" altLang="zh-CN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  <a:p>
            <a:pPr algn="l">
              <a:lnSpc>
                <a:spcPct val="150000"/>
              </a:lnSpc>
            </a:pPr>
            <a:r>
              <a:rPr lang="zh-CN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店员权限灵活配置</a:t>
            </a:r>
            <a:endParaRPr lang="zh-CN" altLang="zh-CN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  <a:p>
            <a:pPr algn="l">
              <a:lnSpc>
                <a:spcPct val="150000"/>
              </a:lnSpc>
            </a:pPr>
            <a:r>
              <a:rPr lang="zh-CN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独立设置门店客服</a:t>
            </a:r>
            <a:endParaRPr lang="zh-CN" altLang="zh-CN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8878570" y="4073525"/>
            <a:ext cx="92710" cy="92710"/>
          </a:xfrm>
          <a:prstGeom prst="ellipse">
            <a:avLst/>
          </a:prstGeom>
          <a:noFill/>
          <a:ln w="19050">
            <a:gradFill>
              <a:gsLst>
                <a:gs pos="0">
                  <a:srgbClr val="9668FF">
                    <a:alpha val="0"/>
                  </a:srgbClr>
                </a:gs>
                <a:gs pos="100000">
                  <a:srgbClr val="8C68FC"/>
                </a:gs>
                <a:gs pos="48000">
                  <a:srgbClr val="C290FF"/>
                </a:gs>
              </a:gsLst>
              <a:lin ang="8160000" scaled="1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8878570" y="4421505"/>
            <a:ext cx="92710" cy="92710"/>
          </a:xfrm>
          <a:prstGeom prst="ellipse">
            <a:avLst/>
          </a:prstGeom>
          <a:noFill/>
          <a:ln w="19050">
            <a:gradFill>
              <a:gsLst>
                <a:gs pos="0">
                  <a:srgbClr val="9668FF">
                    <a:alpha val="0"/>
                  </a:srgbClr>
                </a:gs>
                <a:gs pos="100000">
                  <a:srgbClr val="8C68FC"/>
                </a:gs>
                <a:gs pos="48000">
                  <a:srgbClr val="C290FF"/>
                </a:gs>
              </a:gsLst>
              <a:lin ang="8160000" scaled="1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8878570" y="4740275"/>
            <a:ext cx="92710" cy="92710"/>
          </a:xfrm>
          <a:prstGeom prst="ellipse">
            <a:avLst/>
          </a:prstGeom>
          <a:noFill/>
          <a:ln w="19050">
            <a:gradFill>
              <a:gsLst>
                <a:gs pos="0">
                  <a:srgbClr val="9668FF">
                    <a:alpha val="0"/>
                  </a:srgbClr>
                </a:gs>
                <a:gs pos="100000">
                  <a:srgbClr val="8C68FC"/>
                </a:gs>
                <a:gs pos="48000">
                  <a:srgbClr val="C290FF"/>
                </a:gs>
              </a:gsLst>
              <a:lin ang="8160000" scaled="1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8" name="图片 27" descr="3_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29115" y="2166620"/>
            <a:ext cx="762000" cy="762000"/>
          </a:xfrm>
          <a:prstGeom prst="rect">
            <a:avLst/>
          </a:prstGeom>
        </p:spPr>
      </p:pic>
      <p:pic>
        <p:nvPicPr>
          <p:cNvPr id="29" name="图片 28" descr="3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385" y="2166620"/>
            <a:ext cx="762000" cy="762000"/>
          </a:xfrm>
          <a:prstGeom prst="rect">
            <a:avLst/>
          </a:prstGeom>
        </p:spPr>
      </p:pic>
      <p:pic>
        <p:nvPicPr>
          <p:cNvPr id="30" name="图片 29" descr="3_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725" y="2166620"/>
            <a:ext cx="762000" cy="762000"/>
          </a:xfrm>
          <a:prstGeom prst="rect">
            <a:avLst/>
          </a:prstGeom>
        </p:spPr>
      </p:pic>
      <p:cxnSp>
        <p:nvCxnSpPr>
          <p:cNvPr id="32" name="直接连接符 31"/>
          <p:cNvCxnSpPr/>
          <p:nvPr/>
        </p:nvCxnSpPr>
        <p:spPr>
          <a:xfrm>
            <a:off x="4250055" y="2413000"/>
            <a:ext cx="0" cy="26784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8131810" y="2413000"/>
            <a:ext cx="0" cy="26784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810260" y="561340"/>
            <a:ext cx="43738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gradFill>
                  <a:gsLst>
                    <a:gs pos="100000">
                      <a:srgbClr val="6F5FF6"/>
                    </a:gs>
                    <a:gs pos="0">
                      <a:srgbClr val="9A6AFC"/>
                    </a:gs>
                  </a:gsLst>
                  <a:lin ang="5400000" scaled="0"/>
                </a:gradFill>
                <a:latin typeface="方正正大黑简体" panose="02000000000000000000" charset="-122"/>
                <a:ea typeface="方正正大黑简体" panose="02000000000000000000" charset="-122"/>
              </a:rPr>
              <a:t>三大核心场景</a:t>
            </a:r>
            <a:endParaRPr lang="zh-CN" altLang="en-US" sz="3600">
              <a:gradFill>
                <a:gsLst>
                  <a:gs pos="100000">
                    <a:srgbClr val="6F5FF6"/>
                  </a:gs>
                  <a:gs pos="0">
                    <a:srgbClr val="9A6AFC"/>
                  </a:gs>
                </a:gsLst>
                <a:lin ang="5400000" scaled="0"/>
              </a:gradFill>
              <a:latin typeface="方正正大黑简体" panose="02000000000000000000" charset="-122"/>
              <a:ea typeface="方正正大黑简体" panose="02000000000000000000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821305" y="2714625"/>
            <a:ext cx="65500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6000">
                <a:gradFill>
                  <a:gsLst>
                    <a:gs pos="0">
                      <a:srgbClr val="675DF4"/>
                    </a:gs>
                    <a:gs pos="100000">
                      <a:srgbClr val="9A6AFC"/>
                    </a:gs>
                  </a:gsLst>
                  <a:lin ang="5400000" scaled="0"/>
                </a:gradFill>
                <a:latin typeface="方正正大黑简体" panose="02000000000000000000" charset="-122"/>
                <a:ea typeface="方正正大黑简体" panose="02000000000000000000" charset="-122"/>
              </a:rPr>
              <a:t>03  </a:t>
            </a:r>
            <a:r>
              <a:rPr lang="zh-CN" altLang="en-US" sz="6000">
                <a:gradFill>
                  <a:gsLst>
                    <a:gs pos="0">
                      <a:srgbClr val="675DF4"/>
                    </a:gs>
                    <a:gs pos="100000">
                      <a:srgbClr val="9A6AFC"/>
                    </a:gs>
                  </a:gsLst>
                  <a:lin ang="5400000" scaled="0"/>
                </a:gradFill>
                <a:latin typeface="方正正大黑简体" panose="02000000000000000000" charset="-122"/>
                <a:ea typeface="方正正大黑简体" panose="02000000000000000000" charset="-122"/>
              </a:rPr>
              <a:t>功能介绍</a:t>
            </a:r>
            <a:endParaRPr lang="zh-CN" altLang="en-US" sz="6000">
              <a:gradFill>
                <a:gsLst>
                  <a:gs pos="0">
                    <a:srgbClr val="675DF4"/>
                  </a:gs>
                  <a:gs pos="100000">
                    <a:srgbClr val="9A6AFC"/>
                  </a:gs>
                </a:gsLst>
                <a:lin ang="5400000" scaled="0"/>
              </a:gradFill>
              <a:latin typeface="方正正大黑简体" panose="02000000000000000000" charset="-122"/>
              <a:ea typeface="方正正大黑简体" panose="02000000000000000000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矩形 7"/>
          <p:cNvSpPr/>
          <p:nvPr/>
        </p:nvSpPr>
        <p:spPr>
          <a:xfrm>
            <a:off x="97790" y="2391410"/>
            <a:ext cx="12090400" cy="2386330"/>
          </a:xfrm>
          <a:prstGeom prst="rect">
            <a:avLst/>
          </a:prstGeom>
          <a:gradFill>
            <a:gsLst>
              <a:gs pos="0">
                <a:srgbClr val="8C68FC"/>
              </a:gs>
              <a:gs pos="100000">
                <a:srgbClr val="6F5FF6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704215" y="507365"/>
            <a:ext cx="56007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gradFill>
                  <a:gsLst>
                    <a:gs pos="100000">
                      <a:srgbClr val="6F5FF6"/>
                    </a:gs>
                    <a:gs pos="0">
                      <a:srgbClr val="9A6AFC"/>
                    </a:gs>
                  </a:gsLst>
                  <a:lin ang="5400000" scaled="0"/>
                </a:gradFill>
                <a:latin typeface="方正正大黑简体" panose="02000000000000000000" charset="-122"/>
                <a:ea typeface="方正正大黑简体" panose="02000000000000000000" charset="-122"/>
              </a:rPr>
              <a:t>功能介绍</a:t>
            </a:r>
            <a:r>
              <a:rPr lang="en-US" altLang="zh-CN" sz="3600">
                <a:gradFill>
                  <a:gsLst>
                    <a:gs pos="100000">
                      <a:srgbClr val="6F5FF6"/>
                    </a:gs>
                    <a:gs pos="0">
                      <a:srgbClr val="9A6AFC"/>
                    </a:gs>
                  </a:gsLst>
                  <a:lin ang="5400000" scaled="0"/>
                </a:gradFill>
                <a:latin typeface="方正正大黑简体" panose="02000000000000000000" charset="-122"/>
                <a:ea typeface="方正正大黑简体" panose="02000000000000000000" charset="-122"/>
              </a:rPr>
              <a:t>-</a:t>
            </a:r>
            <a:r>
              <a:rPr lang="zh-CN" altLang="en-US" sz="3600">
                <a:gradFill>
                  <a:gsLst>
                    <a:gs pos="100000">
                      <a:srgbClr val="6F5FF6"/>
                    </a:gs>
                    <a:gs pos="0">
                      <a:srgbClr val="9A6AFC"/>
                    </a:gs>
                  </a:gsLst>
                  <a:lin ang="5400000" scaled="0"/>
                </a:gradFill>
                <a:latin typeface="方正正大黑简体" panose="02000000000000000000" charset="-122"/>
                <a:ea typeface="方正正大黑简体" panose="02000000000000000000" charset="-122"/>
              </a:rPr>
              <a:t>员工管理</a:t>
            </a:r>
            <a:endParaRPr lang="zh-CN" altLang="en-US" sz="3600">
              <a:gradFill>
                <a:gsLst>
                  <a:gs pos="100000">
                    <a:srgbClr val="6F5FF6"/>
                  </a:gs>
                  <a:gs pos="0">
                    <a:srgbClr val="9A6AFC"/>
                  </a:gs>
                </a:gsLst>
                <a:lin ang="5400000" scaled="0"/>
              </a:gradFill>
              <a:latin typeface="方正正大黑简体" panose="02000000000000000000" charset="-122"/>
              <a:ea typeface="方正正大黑简体" panose="02000000000000000000" charset="-122"/>
            </a:endParaRPr>
          </a:p>
        </p:txBody>
      </p:sp>
      <p:pic>
        <p:nvPicPr>
          <p:cNvPr id="5" name="图片 4" descr="2.1员工管理页"/>
          <p:cNvPicPr>
            <a:picLocks noChangeAspect="1"/>
          </p:cNvPicPr>
          <p:nvPr/>
        </p:nvPicPr>
        <p:blipFill>
          <a:blip r:embed="rId1"/>
          <a:srcRect t="8477"/>
          <a:stretch>
            <a:fillRect/>
          </a:stretch>
        </p:blipFill>
        <p:spPr>
          <a:xfrm>
            <a:off x="6007735" y="1616075"/>
            <a:ext cx="5848985" cy="3345815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4" name="图片 3" descr="2.1编辑员工"/>
          <p:cNvPicPr>
            <a:picLocks noChangeAspect="1"/>
          </p:cNvPicPr>
          <p:nvPr/>
        </p:nvPicPr>
        <p:blipFill>
          <a:blip r:embed="rId2"/>
          <a:srcRect t="8543"/>
          <a:stretch>
            <a:fillRect/>
          </a:stretch>
        </p:blipFill>
        <p:spPr>
          <a:xfrm>
            <a:off x="5337175" y="2614930"/>
            <a:ext cx="5448300" cy="3215640"/>
          </a:xfrm>
          <a:prstGeom prst="rect">
            <a:avLst/>
          </a:prstGeom>
          <a:effectLst>
            <a:outerShdw blurRad="215900" dist="38100" dir="27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255" y="-4445"/>
            <a:ext cx="1727200" cy="68668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19580" y="3703955"/>
            <a:ext cx="388747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zh-CN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总部：统一管理全企业员工</a:t>
            </a:r>
            <a:endParaRPr lang="zh-CN" altLang="zh-CN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  <a:p>
            <a:pPr algn="l">
              <a:lnSpc>
                <a:spcPct val="150000"/>
              </a:lnSpc>
            </a:pPr>
            <a:r>
              <a:rPr lang="zh-CN" altLang="zh-CN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门店：独立管理本店的员工子账号权限</a:t>
            </a:r>
            <a:endParaRPr lang="zh-CN" altLang="zh-CN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19580" y="2673350"/>
            <a:ext cx="31045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总部统一管理全部员工，门店独立管理本店员工</a:t>
            </a:r>
            <a:endParaRPr lang="zh-CN" altLang="en-US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矩形 7"/>
          <p:cNvSpPr/>
          <p:nvPr/>
        </p:nvSpPr>
        <p:spPr>
          <a:xfrm>
            <a:off x="97790" y="2391410"/>
            <a:ext cx="12090400" cy="2386330"/>
          </a:xfrm>
          <a:prstGeom prst="rect">
            <a:avLst/>
          </a:prstGeom>
          <a:gradFill>
            <a:gsLst>
              <a:gs pos="0">
                <a:srgbClr val="8C68FC"/>
              </a:gs>
              <a:gs pos="100000">
                <a:srgbClr val="6F5FF6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704215" y="507365"/>
            <a:ext cx="56007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gradFill>
                  <a:gsLst>
                    <a:gs pos="100000">
                      <a:srgbClr val="6F5FF6"/>
                    </a:gs>
                    <a:gs pos="0">
                      <a:srgbClr val="9A6AFC"/>
                    </a:gs>
                  </a:gsLst>
                  <a:lin ang="5400000" scaled="0"/>
                </a:gradFill>
                <a:latin typeface="方正正大黑简体" panose="02000000000000000000" charset="-122"/>
                <a:ea typeface="方正正大黑简体" panose="02000000000000000000" charset="-122"/>
              </a:rPr>
              <a:t>功能介绍</a:t>
            </a:r>
            <a:r>
              <a:rPr lang="en-US" altLang="zh-CN" sz="3600">
                <a:gradFill>
                  <a:gsLst>
                    <a:gs pos="100000">
                      <a:srgbClr val="6F5FF6"/>
                    </a:gs>
                    <a:gs pos="0">
                      <a:srgbClr val="9A6AFC"/>
                    </a:gs>
                  </a:gsLst>
                  <a:lin ang="5400000" scaled="0"/>
                </a:gradFill>
                <a:latin typeface="方正正大黑简体" panose="02000000000000000000" charset="-122"/>
                <a:ea typeface="方正正大黑简体" panose="02000000000000000000" charset="-122"/>
              </a:rPr>
              <a:t>-</a:t>
            </a:r>
            <a:r>
              <a:rPr lang="zh-CN" altLang="en-US" sz="3600">
                <a:gradFill>
                  <a:gsLst>
                    <a:gs pos="100000">
                      <a:srgbClr val="6F5FF6"/>
                    </a:gs>
                    <a:gs pos="0">
                      <a:srgbClr val="9A6AFC"/>
                    </a:gs>
                  </a:gsLst>
                  <a:lin ang="5400000" scaled="0"/>
                </a:gradFill>
                <a:latin typeface="方正正大黑简体" panose="02000000000000000000" charset="-122"/>
                <a:ea typeface="方正正大黑简体" panose="02000000000000000000" charset="-122"/>
              </a:rPr>
              <a:t>商品</a:t>
            </a:r>
            <a:r>
              <a:rPr lang="zh-CN" altLang="en-US" sz="3600">
                <a:gradFill>
                  <a:gsLst>
                    <a:gs pos="100000">
                      <a:srgbClr val="6F5FF6"/>
                    </a:gs>
                    <a:gs pos="0">
                      <a:srgbClr val="9A6AFC"/>
                    </a:gs>
                  </a:gsLst>
                  <a:lin ang="5400000" scaled="0"/>
                </a:gradFill>
                <a:latin typeface="方正正大黑简体" panose="02000000000000000000" charset="-122"/>
                <a:ea typeface="方正正大黑简体" panose="02000000000000000000" charset="-122"/>
              </a:rPr>
              <a:t>管理</a:t>
            </a:r>
            <a:endParaRPr lang="zh-CN" altLang="en-US" sz="3600">
              <a:gradFill>
                <a:gsLst>
                  <a:gs pos="100000">
                    <a:srgbClr val="6F5FF6"/>
                  </a:gs>
                  <a:gs pos="0">
                    <a:srgbClr val="9A6AFC"/>
                  </a:gs>
                </a:gsLst>
                <a:lin ang="5400000" scaled="0"/>
              </a:gradFill>
              <a:latin typeface="方正正大黑简体" panose="02000000000000000000" charset="-122"/>
              <a:ea typeface="方正正大黑简体" panose="02000000000000000000" charset="-122"/>
            </a:endParaRPr>
          </a:p>
        </p:txBody>
      </p:sp>
      <p:pic>
        <p:nvPicPr>
          <p:cNvPr id="9" name="图片 8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" y="-4445"/>
            <a:ext cx="1727200" cy="68668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584960" y="2931160"/>
            <a:ext cx="402209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endParaRPr lang="zh-CN" altLang="zh-CN" sz="1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  <a:p>
            <a:pPr algn="l">
              <a:lnSpc>
                <a:spcPct val="150000"/>
              </a:lnSpc>
            </a:pPr>
            <a:endParaRPr lang="zh-CN" altLang="zh-CN" sz="1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  <a:p>
            <a:pPr algn="l">
              <a:lnSpc>
                <a:spcPct val="150000"/>
              </a:lnSpc>
            </a:pPr>
            <a:r>
              <a:rPr lang="zh-CN" altLang="zh-CN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总部：统一管理对外商品（服务、产品、卡项）</a:t>
            </a:r>
            <a:endParaRPr lang="zh-CN" altLang="zh-CN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  <a:p>
            <a:pPr algn="l">
              <a:lnSpc>
                <a:spcPct val="150000"/>
              </a:lnSpc>
            </a:pPr>
            <a:r>
              <a:rPr lang="zh-CN" altLang="zh-CN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门店：自主上下架，自主调控价格</a:t>
            </a:r>
            <a:endParaRPr lang="zh-CN" altLang="zh-CN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</p:txBody>
      </p:sp>
      <p:pic>
        <p:nvPicPr>
          <p:cNvPr id="2" name="图片 1" descr="3.1总部视图-总部服务"/>
          <p:cNvPicPr>
            <a:picLocks noChangeAspect="1"/>
          </p:cNvPicPr>
          <p:nvPr/>
        </p:nvPicPr>
        <p:blipFill>
          <a:blip r:embed="rId2"/>
          <a:srcRect t="9130"/>
          <a:stretch>
            <a:fillRect/>
          </a:stretch>
        </p:blipFill>
        <p:spPr>
          <a:xfrm>
            <a:off x="5442585" y="1935480"/>
            <a:ext cx="6454140" cy="3665855"/>
          </a:xfrm>
          <a:prstGeom prst="rect">
            <a:avLst/>
          </a:prstGeom>
          <a:effectLst>
            <a:outerShdw blurRad="139700" dist="38100" dir="2700000" algn="tl" rotWithShape="0">
              <a:prstClr val="black">
                <a:alpha val="18000"/>
              </a:prstClr>
            </a:outerShdw>
          </a:effectLst>
        </p:spPr>
      </p:pic>
      <p:pic>
        <p:nvPicPr>
          <p:cNvPr id="3" name="图片 2" descr="总部视图-新增服务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2345" y="2644140"/>
            <a:ext cx="1946910" cy="3463925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16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1651635" y="2634615"/>
            <a:ext cx="32486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zh-CN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  <a:sym typeface="+mn-ea"/>
              </a:rPr>
              <a:t>总部统一管理商品，门店只需一键上架进行销售</a:t>
            </a:r>
            <a:endParaRPr lang="zh-CN" altLang="zh-CN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矩形 7"/>
          <p:cNvSpPr/>
          <p:nvPr/>
        </p:nvSpPr>
        <p:spPr>
          <a:xfrm>
            <a:off x="97790" y="2391410"/>
            <a:ext cx="12090400" cy="2386330"/>
          </a:xfrm>
          <a:prstGeom prst="rect">
            <a:avLst/>
          </a:prstGeom>
          <a:gradFill>
            <a:gsLst>
              <a:gs pos="0">
                <a:srgbClr val="8C68FC"/>
              </a:gs>
              <a:gs pos="100000">
                <a:srgbClr val="6F5FF6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704215" y="507365"/>
            <a:ext cx="56007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gradFill>
                  <a:gsLst>
                    <a:gs pos="100000">
                      <a:srgbClr val="6F5FF6"/>
                    </a:gs>
                    <a:gs pos="0">
                      <a:srgbClr val="9A6AFC"/>
                    </a:gs>
                  </a:gsLst>
                  <a:lin ang="5400000" scaled="0"/>
                </a:gradFill>
                <a:latin typeface="方正正大黑简体" panose="02000000000000000000" charset="-122"/>
                <a:ea typeface="方正正大黑简体" panose="02000000000000000000" charset="-122"/>
              </a:rPr>
              <a:t>功能介绍</a:t>
            </a:r>
            <a:r>
              <a:rPr lang="en-US" altLang="zh-CN" sz="3600">
                <a:gradFill>
                  <a:gsLst>
                    <a:gs pos="100000">
                      <a:srgbClr val="6F5FF6"/>
                    </a:gs>
                    <a:gs pos="0">
                      <a:srgbClr val="9A6AFC"/>
                    </a:gs>
                  </a:gsLst>
                  <a:lin ang="5400000" scaled="0"/>
                </a:gradFill>
                <a:latin typeface="方正正大黑简体" panose="02000000000000000000" charset="-122"/>
                <a:ea typeface="方正正大黑简体" panose="02000000000000000000" charset="-122"/>
              </a:rPr>
              <a:t>-</a:t>
            </a:r>
            <a:r>
              <a:rPr lang="zh-CN" altLang="en-US" sz="3600">
                <a:gradFill>
                  <a:gsLst>
                    <a:gs pos="100000">
                      <a:srgbClr val="6F5FF6"/>
                    </a:gs>
                    <a:gs pos="0">
                      <a:srgbClr val="9A6AFC"/>
                    </a:gs>
                  </a:gsLst>
                  <a:lin ang="5400000" scaled="0"/>
                </a:gradFill>
                <a:latin typeface="方正正大黑简体" panose="02000000000000000000" charset="-122"/>
                <a:ea typeface="方正正大黑简体" panose="02000000000000000000" charset="-122"/>
              </a:rPr>
              <a:t>产品</a:t>
            </a:r>
            <a:r>
              <a:rPr lang="zh-CN" altLang="zh-CN" sz="3600">
                <a:gradFill>
                  <a:gsLst>
                    <a:gs pos="100000">
                      <a:srgbClr val="6F5FF6"/>
                    </a:gs>
                    <a:gs pos="0">
                      <a:srgbClr val="9A6AFC"/>
                    </a:gs>
                  </a:gsLst>
                  <a:lin ang="5400000" scaled="0"/>
                </a:gradFill>
                <a:latin typeface="方正正大黑简体" panose="02000000000000000000" charset="-122"/>
                <a:ea typeface="方正正大黑简体" panose="02000000000000000000" charset="-122"/>
              </a:rPr>
              <a:t>库存</a:t>
            </a:r>
            <a:r>
              <a:rPr lang="zh-CN" altLang="en-US" sz="3600">
                <a:gradFill>
                  <a:gsLst>
                    <a:gs pos="100000">
                      <a:srgbClr val="6F5FF6"/>
                    </a:gs>
                    <a:gs pos="0">
                      <a:srgbClr val="9A6AFC"/>
                    </a:gs>
                  </a:gsLst>
                  <a:lin ang="5400000" scaled="0"/>
                </a:gradFill>
                <a:latin typeface="方正正大黑简体" panose="02000000000000000000" charset="-122"/>
                <a:ea typeface="方正正大黑简体" panose="02000000000000000000" charset="-122"/>
              </a:rPr>
              <a:t>管理</a:t>
            </a:r>
            <a:endParaRPr lang="zh-CN" altLang="en-US" sz="3600">
              <a:gradFill>
                <a:gsLst>
                  <a:gs pos="100000">
                    <a:srgbClr val="6F5FF6"/>
                  </a:gs>
                  <a:gs pos="0">
                    <a:srgbClr val="9A6AFC"/>
                  </a:gs>
                </a:gsLst>
                <a:lin ang="5400000" scaled="0"/>
              </a:gradFill>
              <a:latin typeface="方正正大黑简体" panose="02000000000000000000" charset="-122"/>
              <a:ea typeface="方正正大黑简体" panose="02000000000000000000" charset="-122"/>
            </a:endParaRPr>
          </a:p>
        </p:txBody>
      </p:sp>
      <p:pic>
        <p:nvPicPr>
          <p:cNvPr id="9" name="图片 8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" y="-4445"/>
            <a:ext cx="1727200" cy="68668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95425" y="2931160"/>
            <a:ext cx="402209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endParaRPr lang="zh-CN" altLang="zh-CN" sz="1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  <a:p>
            <a:pPr algn="l">
              <a:lnSpc>
                <a:spcPct val="150000"/>
              </a:lnSpc>
            </a:pPr>
            <a:endParaRPr lang="zh-CN" altLang="zh-CN" sz="1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  <a:p>
            <a:pPr algn="l">
              <a:lnSpc>
                <a:spcPct val="150000"/>
              </a:lnSpc>
            </a:pPr>
            <a:r>
              <a:rPr lang="zh-CN" altLang="zh-CN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总部：统一管理查看所有门店库存</a:t>
            </a:r>
            <a:endParaRPr lang="zh-CN" altLang="zh-CN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  <a:p>
            <a:pPr algn="l">
              <a:lnSpc>
                <a:spcPct val="150000"/>
              </a:lnSpc>
            </a:pPr>
            <a:r>
              <a:rPr lang="zh-CN" altLang="zh-CN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门店：可查看本店独立库存</a:t>
            </a:r>
            <a:endParaRPr lang="zh-CN" altLang="zh-CN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58925" y="2634615"/>
            <a:ext cx="37115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zh-CN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  <a:sym typeface="+mn-ea"/>
              </a:rPr>
              <a:t>门店拥有独立库存，总部可查看所有门店库存，统一管理库存数据</a:t>
            </a:r>
            <a:endParaRPr lang="zh-CN" altLang="zh-CN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rcRect t="7315"/>
          <a:stretch>
            <a:fillRect/>
          </a:stretch>
        </p:blipFill>
        <p:spPr>
          <a:xfrm>
            <a:off x="5270500" y="2123440"/>
            <a:ext cx="6671310" cy="35966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矩形 7"/>
          <p:cNvSpPr/>
          <p:nvPr/>
        </p:nvSpPr>
        <p:spPr>
          <a:xfrm>
            <a:off x="97790" y="2391410"/>
            <a:ext cx="12090400" cy="2386330"/>
          </a:xfrm>
          <a:prstGeom prst="rect">
            <a:avLst/>
          </a:prstGeom>
          <a:gradFill>
            <a:gsLst>
              <a:gs pos="0">
                <a:srgbClr val="8C68FC"/>
              </a:gs>
              <a:gs pos="100000">
                <a:srgbClr val="6F5FF6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704215" y="507365"/>
            <a:ext cx="56007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gradFill>
                  <a:gsLst>
                    <a:gs pos="100000">
                      <a:srgbClr val="6F5FF6"/>
                    </a:gs>
                    <a:gs pos="0">
                      <a:srgbClr val="9A6AFC"/>
                    </a:gs>
                  </a:gsLst>
                  <a:lin ang="5400000" scaled="0"/>
                </a:gradFill>
                <a:latin typeface="方正正大黑简体" panose="02000000000000000000" charset="-122"/>
                <a:ea typeface="方正正大黑简体" panose="02000000000000000000" charset="-122"/>
              </a:rPr>
              <a:t>功能介绍</a:t>
            </a:r>
            <a:r>
              <a:rPr lang="en-US" altLang="zh-CN" sz="3600">
                <a:gradFill>
                  <a:gsLst>
                    <a:gs pos="100000">
                      <a:srgbClr val="6F5FF6"/>
                    </a:gs>
                    <a:gs pos="0">
                      <a:srgbClr val="9A6AFC"/>
                    </a:gs>
                  </a:gsLst>
                  <a:lin ang="5400000" scaled="0"/>
                </a:gradFill>
                <a:latin typeface="方正正大黑简体" panose="02000000000000000000" charset="-122"/>
                <a:ea typeface="方正正大黑简体" panose="02000000000000000000" charset="-122"/>
              </a:rPr>
              <a:t>-</a:t>
            </a:r>
            <a:r>
              <a:rPr lang="zh-CN" altLang="en-US" sz="3600">
                <a:gradFill>
                  <a:gsLst>
                    <a:gs pos="100000">
                      <a:srgbClr val="6F5FF6"/>
                    </a:gs>
                    <a:gs pos="0">
                      <a:srgbClr val="9A6AFC"/>
                    </a:gs>
                  </a:gsLst>
                  <a:lin ang="5400000" scaled="0"/>
                </a:gradFill>
                <a:latin typeface="方正正大黑简体" panose="02000000000000000000" charset="-122"/>
                <a:ea typeface="方正正大黑简体" panose="02000000000000000000" charset="-122"/>
              </a:rPr>
              <a:t>预约管理</a:t>
            </a:r>
            <a:endParaRPr lang="zh-CN" altLang="en-US" sz="3600">
              <a:gradFill>
                <a:gsLst>
                  <a:gs pos="100000">
                    <a:srgbClr val="6F5FF6"/>
                  </a:gs>
                  <a:gs pos="0">
                    <a:srgbClr val="9A6AFC"/>
                  </a:gs>
                </a:gsLst>
                <a:lin ang="5400000" scaled="0"/>
              </a:gradFill>
              <a:latin typeface="方正正大黑简体" panose="02000000000000000000" charset="-122"/>
              <a:ea typeface="方正正大黑简体" panose="02000000000000000000" charset="-122"/>
            </a:endParaRPr>
          </a:p>
        </p:txBody>
      </p:sp>
      <p:pic>
        <p:nvPicPr>
          <p:cNvPr id="9" name="图片 8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" y="-4445"/>
            <a:ext cx="1727200" cy="68668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584960" y="3258185"/>
            <a:ext cx="4022090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zh-CN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总部：监控所有门店的预约单，顾客可在店铺通过选择切换门店进行服务预约</a:t>
            </a:r>
            <a:endParaRPr lang="zh-CN" altLang="zh-CN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  <a:p>
            <a:pPr algn="l">
              <a:lnSpc>
                <a:spcPct val="150000"/>
              </a:lnSpc>
            </a:pPr>
            <a:r>
              <a:rPr lang="zh-CN" altLang="zh-CN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门店：接收顾客预约，顾客到店核销</a:t>
            </a:r>
            <a:endParaRPr lang="zh-CN" altLang="zh-CN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</p:txBody>
      </p:sp>
      <p:pic>
        <p:nvPicPr>
          <p:cNvPr id="4" name="图片 3" descr="5.1新增预约-选择门店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740" y="1550035"/>
            <a:ext cx="2479675" cy="4411345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12000"/>
              </a:prstClr>
            </a:outerShdw>
          </a:effectLst>
        </p:spPr>
      </p:pic>
      <p:pic>
        <p:nvPicPr>
          <p:cNvPr id="5" name="图片 4" descr="5.1 预约C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010" y="1550035"/>
            <a:ext cx="2356485" cy="4438015"/>
          </a:xfrm>
          <a:prstGeom prst="rect">
            <a:avLst/>
          </a:prstGeom>
          <a:effectLst>
            <a:outerShdw blurRad="114300" dist="38100" dir="2700000" algn="tl" rotWithShape="0">
              <a:prstClr val="black">
                <a:alpha val="8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1584325" y="2690495"/>
            <a:ext cx="420941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zh-CN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总部监控，门店接收并提供服务</a:t>
            </a:r>
            <a:endParaRPr lang="zh-CN" altLang="zh-CN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矩形 7"/>
          <p:cNvSpPr/>
          <p:nvPr/>
        </p:nvSpPr>
        <p:spPr>
          <a:xfrm>
            <a:off x="97790" y="2391410"/>
            <a:ext cx="12090400" cy="2386330"/>
          </a:xfrm>
          <a:prstGeom prst="rect">
            <a:avLst/>
          </a:prstGeom>
          <a:gradFill>
            <a:gsLst>
              <a:gs pos="0">
                <a:srgbClr val="8C68FC"/>
              </a:gs>
              <a:gs pos="100000">
                <a:srgbClr val="6F5FF6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704215" y="507365"/>
            <a:ext cx="56007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gradFill>
                  <a:gsLst>
                    <a:gs pos="100000">
                      <a:srgbClr val="6F5FF6"/>
                    </a:gs>
                    <a:gs pos="0">
                      <a:srgbClr val="9A6AFC"/>
                    </a:gs>
                  </a:gsLst>
                  <a:lin ang="5400000" scaled="0"/>
                </a:gradFill>
                <a:latin typeface="方正正大黑简体" panose="02000000000000000000" charset="-122"/>
                <a:ea typeface="方正正大黑简体" panose="02000000000000000000" charset="-122"/>
              </a:rPr>
              <a:t>功能介绍</a:t>
            </a:r>
            <a:r>
              <a:rPr lang="en-US" altLang="zh-CN" sz="3600">
                <a:gradFill>
                  <a:gsLst>
                    <a:gs pos="100000">
                      <a:srgbClr val="6F5FF6"/>
                    </a:gs>
                    <a:gs pos="0">
                      <a:srgbClr val="9A6AFC"/>
                    </a:gs>
                  </a:gsLst>
                  <a:lin ang="5400000" scaled="0"/>
                </a:gradFill>
                <a:latin typeface="方正正大黑简体" panose="02000000000000000000" charset="-122"/>
                <a:ea typeface="方正正大黑简体" panose="02000000000000000000" charset="-122"/>
              </a:rPr>
              <a:t>-</a:t>
            </a:r>
            <a:r>
              <a:rPr lang="zh-CN" altLang="en-US" sz="3600">
                <a:gradFill>
                  <a:gsLst>
                    <a:gs pos="100000">
                      <a:srgbClr val="6F5FF6"/>
                    </a:gs>
                    <a:gs pos="0">
                      <a:srgbClr val="9A6AFC"/>
                    </a:gs>
                  </a:gsLst>
                  <a:lin ang="5400000" scaled="0"/>
                </a:gradFill>
                <a:latin typeface="方正正大黑简体" panose="02000000000000000000" charset="-122"/>
                <a:ea typeface="方正正大黑简体" panose="02000000000000000000" charset="-122"/>
              </a:rPr>
              <a:t>会员管理</a:t>
            </a:r>
            <a:endParaRPr lang="zh-CN" altLang="en-US" sz="3600">
              <a:gradFill>
                <a:gsLst>
                  <a:gs pos="100000">
                    <a:srgbClr val="6F5FF6"/>
                  </a:gs>
                  <a:gs pos="0">
                    <a:srgbClr val="9A6AFC"/>
                  </a:gs>
                </a:gsLst>
                <a:lin ang="5400000" scaled="0"/>
              </a:gradFill>
              <a:latin typeface="方正正大黑简体" panose="02000000000000000000" charset="-122"/>
              <a:ea typeface="方正正大黑简体" panose="02000000000000000000" charset="-122"/>
            </a:endParaRPr>
          </a:p>
        </p:txBody>
      </p:sp>
      <p:pic>
        <p:nvPicPr>
          <p:cNvPr id="9" name="图片 8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" y="-4445"/>
            <a:ext cx="1727200" cy="68668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584325" y="2758440"/>
            <a:ext cx="420941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zh-CN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总部统一运营会员，门店专心服务客户</a:t>
            </a:r>
            <a:endParaRPr lang="zh-CN" altLang="zh-CN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</p:txBody>
      </p:sp>
      <p:pic>
        <p:nvPicPr>
          <p:cNvPr id="10" name="图片 9" descr="01.0ca99a1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7970" y="1775460"/>
            <a:ext cx="6476365" cy="361886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584325" y="3367405"/>
            <a:ext cx="4022090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zh-CN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总部：统一制定会员制度，制定标准的会员等级规则、会员积分规则、会员储值规则</a:t>
            </a:r>
            <a:endParaRPr lang="zh-CN" altLang="zh-CN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  <a:p>
            <a:pPr algn="l">
              <a:lnSpc>
                <a:spcPct val="150000"/>
              </a:lnSpc>
            </a:pPr>
            <a:r>
              <a:rPr lang="zh-CN" altLang="zh-CN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门店：沿用总部制定的规则，专心服务客户</a:t>
            </a:r>
            <a:endParaRPr lang="zh-CN" altLang="zh-CN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矩形 7"/>
          <p:cNvSpPr/>
          <p:nvPr/>
        </p:nvSpPr>
        <p:spPr>
          <a:xfrm>
            <a:off x="97790" y="2391410"/>
            <a:ext cx="12090400" cy="2386330"/>
          </a:xfrm>
          <a:prstGeom prst="rect">
            <a:avLst/>
          </a:prstGeom>
          <a:gradFill>
            <a:gsLst>
              <a:gs pos="0">
                <a:srgbClr val="8C68FC"/>
              </a:gs>
              <a:gs pos="100000">
                <a:srgbClr val="6F5FF6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704215" y="507365"/>
            <a:ext cx="56007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gradFill>
                  <a:gsLst>
                    <a:gs pos="100000">
                      <a:srgbClr val="6F5FF6"/>
                    </a:gs>
                    <a:gs pos="0">
                      <a:srgbClr val="9A6AFC"/>
                    </a:gs>
                  </a:gsLst>
                  <a:lin ang="5400000" scaled="0"/>
                </a:gradFill>
                <a:latin typeface="方正正大黑简体" panose="02000000000000000000" charset="-122"/>
                <a:ea typeface="方正正大黑简体" panose="02000000000000000000" charset="-122"/>
              </a:rPr>
              <a:t>功能介绍</a:t>
            </a:r>
            <a:r>
              <a:rPr lang="en-US" altLang="zh-CN" sz="3600">
                <a:gradFill>
                  <a:gsLst>
                    <a:gs pos="100000">
                      <a:srgbClr val="6F5FF6"/>
                    </a:gs>
                    <a:gs pos="0">
                      <a:srgbClr val="9A6AFC"/>
                    </a:gs>
                  </a:gsLst>
                  <a:lin ang="5400000" scaled="0"/>
                </a:gradFill>
                <a:latin typeface="方正正大黑简体" panose="02000000000000000000" charset="-122"/>
                <a:ea typeface="方正正大黑简体" panose="02000000000000000000" charset="-122"/>
              </a:rPr>
              <a:t>-</a:t>
            </a:r>
            <a:r>
              <a:rPr lang="zh-CN" altLang="zh-CN" sz="3600">
                <a:gradFill>
                  <a:gsLst>
                    <a:gs pos="100000">
                      <a:srgbClr val="6F5FF6"/>
                    </a:gs>
                    <a:gs pos="0">
                      <a:srgbClr val="9A6AFC"/>
                    </a:gs>
                  </a:gsLst>
                  <a:lin ang="5400000" scaled="0"/>
                </a:gradFill>
                <a:latin typeface="方正正大黑简体" panose="02000000000000000000" charset="-122"/>
                <a:ea typeface="方正正大黑简体" panose="02000000000000000000" charset="-122"/>
              </a:rPr>
              <a:t>订单</a:t>
            </a:r>
            <a:r>
              <a:rPr lang="zh-CN" altLang="en-US" sz="3600">
                <a:gradFill>
                  <a:gsLst>
                    <a:gs pos="100000">
                      <a:srgbClr val="6F5FF6"/>
                    </a:gs>
                    <a:gs pos="0">
                      <a:srgbClr val="9A6AFC"/>
                    </a:gs>
                  </a:gsLst>
                  <a:lin ang="5400000" scaled="0"/>
                </a:gradFill>
                <a:latin typeface="方正正大黑简体" panose="02000000000000000000" charset="-122"/>
                <a:ea typeface="方正正大黑简体" panose="02000000000000000000" charset="-122"/>
              </a:rPr>
              <a:t>管理</a:t>
            </a:r>
            <a:endParaRPr lang="zh-CN" altLang="en-US" sz="3600">
              <a:gradFill>
                <a:gsLst>
                  <a:gs pos="100000">
                    <a:srgbClr val="6F5FF6"/>
                  </a:gs>
                  <a:gs pos="0">
                    <a:srgbClr val="9A6AFC"/>
                  </a:gs>
                </a:gsLst>
                <a:lin ang="5400000" scaled="0"/>
              </a:gradFill>
              <a:latin typeface="方正正大黑简体" panose="02000000000000000000" charset="-122"/>
              <a:ea typeface="方正正大黑简体" panose="02000000000000000000" charset="-122"/>
            </a:endParaRPr>
          </a:p>
        </p:txBody>
      </p:sp>
      <p:pic>
        <p:nvPicPr>
          <p:cNvPr id="9" name="图片 8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" y="-4445"/>
            <a:ext cx="1727200" cy="68668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584325" y="2758440"/>
            <a:ext cx="441261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zh-CN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总部监控所有订单数据</a:t>
            </a:r>
            <a:endParaRPr lang="zh-CN" altLang="zh-CN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13535" y="3367405"/>
            <a:ext cx="402209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zh-CN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总部：清晰了解每家门店的订单数据</a:t>
            </a:r>
            <a:endParaRPr lang="zh-CN" altLang="zh-CN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  <a:p>
            <a:pPr algn="l">
              <a:lnSpc>
                <a:spcPct val="150000"/>
              </a:lnSpc>
            </a:pPr>
            <a:r>
              <a:rPr lang="zh-CN" altLang="zh-CN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门店：顾客在线支付、到店开单收银</a:t>
            </a:r>
            <a:endParaRPr lang="zh-CN" altLang="zh-CN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t="8264"/>
          <a:stretch>
            <a:fillRect/>
          </a:stretch>
        </p:blipFill>
        <p:spPr>
          <a:xfrm>
            <a:off x="5259070" y="2032000"/>
            <a:ext cx="6567170" cy="3552825"/>
          </a:xfrm>
          <a:prstGeom prst="rect">
            <a:avLst/>
          </a:prstGeom>
          <a:effectLst>
            <a:outerShdw blurRad="622300" dist="38100" dir="2700000" algn="tl" rotWithShape="0">
              <a:prstClr val="black">
                <a:alpha val="16000"/>
              </a:prst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矩形 7"/>
          <p:cNvSpPr/>
          <p:nvPr/>
        </p:nvSpPr>
        <p:spPr>
          <a:xfrm>
            <a:off x="97790" y="2391410"/>
            <a:ext cx="12090400" cy="2386330"/>
          </a:xfrm>
          <a:prstGeom prst="rect">
            <a:avLst/>
          </a:prstGeom>
          <a:gradFill>
            <a:gsLst>
              <a:gs pos="0">
                <a:srgbClr val="8C68FC"/>
              </a:gs>
              <a:gs pos="100000">
                <a:srgbClr val="6F5FF6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704215" y="507365"/>
            <a:ext cx="56007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gradFill>
                  <a:gsLst>
                    <a:gs pos="100000">
                      <a:srgbClr val="6F5FF6"/>
                    </a:gs>
                    <a:gs pos="0">
                      <a:srgbClr val="9A6AFC"/>
                    </a:gs>
                  </a:gsLst>
                  <a:lin ang="5400000" scaled="0"/>
                </a:gradFill>
                <a:latin typeface="方正正大黑简体" panose="02000000000000000000" charset="-122"/>
                <a:ea typeface="方正正大黑简体" panose="02000000000000000000" charset="-122"/>
              </a:rPr>
              <a:t>功能介绍</a:t>
            </a:r>
            <a:r>
              <a:rPr lang="en-US" altLang="zh-CN" sz="3600">
                <a:gradFill>
                  <a:gsLst>
                    <a:gs pos="100000">
                      <a:srgbClr val="6F5FF6"/>
                    </a:gs>
                    <a:gs pos="0">
                      <a:srgbClr val="9A6AFC"/>
                    </a:gs>
                  </a:gsLst>
                  <a:lin ang="5400000" scaled="0"/>
                </a:gradFill>
                <a:latin typeface="方正正大黑简体" panose="02000000000000000000" charset="-122"/>
                <a:ea typeface="方正正大黑简体" panose="02000000000000000000" charset="-122"/>
              </a:rPr>
              <a:t>-</a:t>
            </a:r>
            <a:r>
              <a:rPr lang="zh-CN" altLang="en-US" sz="3600">
                <a:gradFill>
                  <a:gsLst>
                    <a:gs pos="100000">
                      <a:srgbClr val="6F5FF6"/>
                    </a:gs>
                    <a:gs pos="0">
                      <a:srgbClr val="9A6AFC"/>
                    </a:gs>
                  </a:gsLst>
                  <a:lin ang="5400000" scaled="0"/>
                </a:gradFill>
                <a:latin typeface="方正正大黑简体" panose="02000000000000000000" charset="-122"/>
                <a:ea typeface="方正正大黑简体" panose="02000000000000000000" charset="-122"/>
              </a:rPr>
              <a:t>营销</a:t>
            </a:r>
            <a:r>
              <a:rPr lang="zh-CN" altLang="en-US" sz="3600">
                <a:gradFill>
                  <a:gsLst>
                    <a:gs pos="100000">
                      <a:srgbClr val="6F5FF6"/>
                    </a:gs>
                    <a:gs pos="0">
                      <a:srgbClr val="9A6AFC"/>
                    </a:gs>
                  </a:gsLst>
                  <a:lin ang="5400000" scaled="0"/>
                </a:gradFill>
                <a:latin typeface="方正正大黑简体" panose="02000000000000000000" charset="-122"/>
                <a:ea typeface="方正正大黑简体" panose="02000000000000000000" charset="-122"/>
                <a:sym typeface="+mn-ea"/>
              </a:rPr>
              <a:t>活动</a:t>
            </a:r>
            <a:endParaRPr lang="zh-CN" altLang="en-US" sz="3600">
              <a:gradFill>
                <a:gsLst>
                  <a:gs pos="100000">
                    <a:srgbClr val="6F5FF6"/>
                  </a:gs>
                  <a:gs pos="0">
                    <a:srgbClr val="9A6AFC"/>
                  </a:gs>
                </a:gsLst>
                <a:lin ang="5400000" scaled="0"/>
              </a:gradFill>
              <a:latin typeface="方正正大黑简体" panose="02000000000000000000" charset="-122"/>
              <a:ea typeface="方正正大黑简体" panose="02000000000000000000" charset="-122"/>
            </a:endParaRPr>
          </a:p>
        </p:txBody>
      </p:sp>
      <p:pic>
        <p:nvPicPr>
          <p:cNvPr id="9" name="图片 8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" y="-4445"/>
            <a:ext cx="1727200" cy="68668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584325" y="2692400"/>
            <a:ext cx="420941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zh-CN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总部统一策划营销活动，一键同步门店</a:t>
            </a:r>
            <a:endParaRPr lang="zh-CN" altLang="zh-CN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84325" y="3353435"/>
            <a:ext cx="402209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zh-CN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总部：统一策划和发布营销活动</a:t>
            </a:r>
            <a:endParaRPr lang="zh-CN" altLang="zh-CN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  <a:p>
            <a:pPr algn="l">
              <a:lnSpc>
                <a:spcPct val="150000"/>
              </a:lnSpc>
            </a:pPr>
            <a:r>
              <a:rPr lang="zh-CN" altLang="zh-CN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门店：核销活动奖励、服务活动引流到店的客户</a:t>
            </a:r>
            <a:endParaRPr lang="zh-CN" altLang="zh-CN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</p:txBody>
      </p:sp>
      <p:pic>
        <p:nvPicPr>
          <p:cNvPr id="2" name="图片 1" descr="logo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415" y="1203325"/>
            <a:ext cx="6419215" cy="476186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矩形 7"/>
          <p:cNvSpPr/>
          <p:nvPr/>
        </p:nvSpPr>
        <p:spPr>
          <a:xfrm>
            <a:off x="97790" y="2391410"/>
            <a:ext cx="12090400" cy="2386330"/>
          </a:xfrm>
          <a:prstGeom prst="rect">
            <a:avLst/>
          </a:prstGeom>
          <a:gradFill>
            <a:gsLst>
              <a:gs pos="0">
                <a:srgbClr val="8C68FC"/>
              </a:gs>
              <a:gs pos="100000">
                <a:srgbClr val="6F5FF6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704215" y="507365"/>
            <a:ext cx="56007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gradFill>
                  <a:gsLst>
                    <a:gs pos="100000">
                      <a:srgbClr val="6F5FF6"/>
                    </a:gs>
                    <a:gs pos="0">
                      <a:srgbClr val="9A6AFC"/>
                    </a:gs>
                  </a:gsLst>
                  <a:lin ang="5400000" scaled="0"/>
                </a:gradFill>
                <a:latin typeface="方正正大黑简体" panose="02000000000000000000" charset="-122"/>
                <a:ea typeface="方正正大黑简体" panose="02000000000000000000" charset="-122"/>
              </a:rPr>
              <a:t>功能介绍</a:t>
            </a:r>
            <a:r>
              <a:rPr lang="en-US" altLang="zh-CN" sz="3600">
                <a:gradFill>
                  <a:gsLst>
                    <a:gs pos="100000">
                      <a:srgbClr val="6F5FF6"/>
                    </a:gs>
                    <a:gs pos="0">
                      <a:srgbClr val="9A6AFC"/>
                    </a:gs>
                  </a:gsLst>
                  <a:lin ang="5400000" scaled="0"/>
                </a:gradFill>
                <a:latin typeface="方正正大黑简体" panose="02000000000000000000" charset="-122"/>
                <a:ea typeface="方正正大黑简体" panose="02000000000000000000" charset="-122"/>
              </a:rPr>
              <a:t>-</a:t>
            </a:r>
            <a:r>
              <a:rPr lang="zh-CN" altLang="en-US" sz="3600">
                <a:gradFill>
                  <a:gsLst>
                    <a:gs pos="100000">
                      <a:srgbClr val="6F5FF6"/>
                    </a:gs>
                    <a:gs pos="0">
                      <a:srgbClr val="9A6AFC"/>
                    </a:gs>
                  </a:gsLst>
                  <a:lin ang="5400000" scaled="0"/>
                </a:gradFill>
                <a:latin typeface="方正正大黑简体" panose="02000000000000000000" charset="-122"/>
                <a:ea typeface="方正正大黑简体" panose="02000000000000000000" charset="-122"/>
              </a:rPr>
              <a:t>数据分析</a:t>
            </a:r>
            <a:endParaRPr lang="zh-CN" altLang="en-US" sz="3600">
              <a:gradFill>
                <a:gsLst>
                  <a:gs pos="100000">
                    <a:srgbClr val="6F5FF6"/>
                  </a:gs>
                  <a:gs pos="0">
                    <a:srgbClr val="9A6AFC"/>
                  </a:gs>
                </a:gsLst>
                <a:lin ang="5400000" scaled="0"/>
              </a:gradFill>
              <a:latin typeface="方正正大黑简体" panose="02000000000000000000" charset="-122"/>
              <a:ea typeface="方正正大黑简体" panose="02000000000000000000" charset="-122"/>
            </a:endParaRPr>
          </a:p>
        </p:txBody>
      </p:sp>
      <p:pic>
        <p:nvPicPr>
          <p:cNvPr id="9" name="图片 8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" y="-4445"/>
            <a:ext cx="1727200" cy="68668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574800" y="2642235"/>
            <a:ext cx="420941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zh-CN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总部全局了解经营数据，助力门店成功</a:t>
            </a:r>
            <a:endParaRPr lang="zh-CN" altLang="zh-CN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84325" y="3148965"/>
            <a:ext cx="4022090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zh-CN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总部：统一监控、统计所有门店的数据，分析各   门店经营情况，制定经营策略</a:t>
            </a:r>
            <a:endParaRPr lang="zh-CN" altLang="zh-CN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  <a:p>
            <a:pPr algn="l">
              <a:lnSpc>
                <a:spcPct val="150000"/>
              </a:lnSpc>
            </a:pPr>
            <a:r>
              <a:rPr lang="zh-CN" altLang="zh-CN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门店：监控本店的数据</a:t>
            </a:r>
            <a:endParaRPr lang="zh-CN" altLang="zh-CN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</p:txBody>
      </p:sp>
      <p:pic>
        <p:nvPicPr>
          <p:cNvPr id="3" name="图片 2" descr="logo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4915" y="1463675"/>
            <a:ext cx="5513705" cy="42411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10260" y="561340"/>
            <a:ext cx="30194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gradFill>
                  <a:gsLst>
                    <a:gs pos="100000">
                      <a:srgbClr val="6F5FF6"/>
                    </a:gs>
                    <a:gs pos="0">
                      <a:srgbClr val="9A6AFC"/>
                    </a:gs>
                  </a:gsLst>
                  <a:lin ang="5400000" scaled="0"/>
                </a:gradFill>
                <a:latin typeface="方正正大黑简体" panose="02000000000000000000" charset="-122"/>
                <a:ea typeface="方正正大黑简体" panose="02000000000000000000" charset="-122"/>
              </a:rPr>
              <a:t>目录</a:t>
            </a:r>
            <a:endParaRPr lang="zh-CN" altLang="en-US" sz="4000">
              <a:gradFill>
                <a:gsLst>
                  <a:gs pos="100000">
                    <a:srgbClr val="6F5FF6"/>
                  </a:gs>
                  <a:gs pos="0">
                    <a:srgbClr val="9A6AFC"/>
                  </a:gs>
                </a:gsLst>
                <a:lin ang="5400000" scaled="0"/>
              </a:gradFill>
              <a:latin typeface="方正正大黑简体" panose="02000000000000000000" charset="-122"/>
              <a:ea typeface="方正正大黑简体" panose="020000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71575" y="1914525"/>
            <a:ext cx="17151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0">
                <a:solidFill>
                  <a:srgbClr val="9A6AFC"/>
                </a:solidFill>
                <a:latin typeface="HelveticaInserat-Roman-SemiB" charset="0"/>
                <a:ea typeface="方正正大黑简体" panose="02000000000000000000" charset="-122"/>
                <a:cs typeface="HelveticaInserat-Roman-SemiB" charset="0"/>
              </a:rPr>
              <a:t>01</a:t>
            </a:r>
            <a:endParaRPr lang="en-US" altLang="zh-CN" sz="8000">
              <a:solidFill>
                <a:srgbClr val="9A6AFC"/>
              </a:solidFill>
              <a:latin typeface="HelveticaInserat-Roman-SemiB" charset="0"/>
              <a:ea typeface="方正正大黑简体" panose="02000000000000000000" charset="-122"/>
              <a:cs typeface="HelveticaInserat-Roman-SemiB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43150" y="2131695"/>
            <a:ext cx="20142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行业现状</a:t>
            </a:r>
            <a:endParaRPr lang="zh-CN" altLang="en-US" sz="2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5700" y="2530475"/>
            <a:ext cx="240538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zh-CN" sz="140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行业背景</a:t>
            </a:r>
            <a:endParaRPr lang="zh-CN" altLang="zh-CN" sz="140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  <a:p>
            <a:pPr algn="l">
              <a:lnSpc>
                <a:spcPct val="150000"/>
              </a:lnSpc>
            </a:pPr>
            <a:r>
              <a:rPr lang="zh-CN" altLang="zh-CN" sz="140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商家痛点</a:t>
            </a:r>
            <a:endParaRPr lang="zh-CN" altLang="zh-CN" sz="140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68215" y="1914525"/>
            <a:ext cx="17151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0">
                <a:solidFill>
                  <a:srgbClr val="9A6AFC"/>
                </a:solidFill>
                <a:latin typeface="HelveticaInserat-Roman-SemiB" charset="0"/>
                <a:ea typeface="方正正大黑简体" panose="02000000000000000000" charset="-122"/>
                <a:cs typeface="HelveticaInserat-Roman-SemiB" charset="0"/>
              </a:rPr>
              <a:t>02</a:t>
            </a:r>
            <a:endParaRPr lang="en-US" altLang="zh-CN" sz="8000">
              <a:solidFill>
                <a:srgbClr val="9A6AFC"/>
              </a:solidFill>
              <a:latin typeface="HelveticaInserat-Roman-SemiB" charset="0"/>
              <a:ea typeface="方正正大黑简体" panose="02000000000000000000" charset="-122"/>
              <a:cs typeface="HelveticaInserat-Roman-SemiB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726430" y="2171065"/>
            <a:ext cx="22415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多门店版介绍</a:t>
            </a:r>
            <a:endParaRPr lang="zh-CN" altLang="en-US" sz="2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930900" y="2598420"/>
            <a:ext cx="2886075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zh-CN" sz="140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多店版概述</a:t>
            </a:r>
            <a:endParaRPr lang="zh-CN" altLang="zh-CN" sz="140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  <a:p>
            <a:pPr algn="l">
              <a:lnSpc>
                <a:spcPct val="150000"/>
              </a:lnSpc>
            </a:pPr>
            <a:r>
              <a:rPr lang="zh-CN" altLang="zh-CN" sz="140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核心场景</a:t>
            </a:r>
            <a:endParaRPr lang="zh-CN" altLang="zh-CN" sz="140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  <a:p>
            <a:pPr algn="l">
              <a:lnSpc>
                <a:spcPct val="150000"/>
              </a:lnSpc>
            </a:pPr>
            <a:endParaRPr lang="zh-CN" altLang="zh-CN" sz="140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496300" y="1969770"/>
            <a:ext cx="17151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0">
                <a:solidFill>
                  <a:srgbClr val="9A6AFC"/>
                </a:solidFill>
                <a:latin typeface="HelveticaInserat-Roman-SemiB" charset="0"/>
                <a:ea typeface="方正正大黑简体" panose="02000000000000000000" charset="-122"/>
                <a:cs typeface="HelveticaInserat-Roman-SemiB" charset="0"/>
              </a:rPr>
              <a:t>03</a:t>
            </a:r>
            <a:endParaRPr lang="en-US" altLang="zh-CN" sz="8000">
              <a:solidFill>
                <a:srgbClr val="9A6AFC"/>
              </a:solidFill>
              <a:latin typeface="HelveticaInserat-Roman-SemiB" charset="0"/>
              <a:ea typeface="方正正大黑简体" panose="02000000000000000000" charset="-122"/>
              <a:cs typeface="HelveticaInserat-Roman-SemiB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667875" y="2171065"/>
            <a:ext cx="16097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功能介绍</a:t>
            </a:r>
            <a:endParaRPr lang="zh-CN" altLang="en-US" sz="2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667875" y="2630170"/>
            <a:ext cx="1688465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zh-CN" sz="140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员工管理</a:t>
            </a:r>
            <a:endParaRPr lang="zh-CN" altLang="zh-CN" sz="140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  <a:p>
            <a:pPr algn="l">
              <a:lnSpc>
                <a:spcPct val="150000"/>
              </a:lnSpc>
            </a:pPr>
            <a:r>
              <a:rPr lang="zh-CN" altLang="zh-CN" sz="140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品项管理</a:t>
            </a:r>
            <a:endParaRPr lang="zh-CN" altLang="zh-CN" sz="140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140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……</a:t>
            </a:r>
            <a:endParaRPr lang="en-US" altLang="zh-CN" sz="140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463800" y="4086225"/>
            <a:ext cx="17151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0">
                <a:solidFill>
                  <a:srgbClr val="9A6AFC"/>
                </a:solidFill>
                <a:latin typeface="HelveticaInserat-Roman-SemiB" charset="0"/>
                <a:ea typeface="方正正大黑简体" panose="02000000000000000000" charset="-122"/>
                <a:cs typeface="HelveticaInserat-Roman-SemiB" charset="0"/>
              </a:rPr>
              <a:t>04</a:t>
            </a:r>
            <a:endParaRPr lang="en-US" altLang="zh-CN" sz="8000">
              <a:solidFill>
                <a:srgbClr val="9A6AFC"/>
              </a:solidFill>
              <a:latin typeface="HelveticaInserat-Roman-SemiB" charset="0"/>
              <a:ea typeface="方正正大黑简体" panose="02000000000000000000" charset="-122"/>
              <a:cs typeface="HelveticaInserat-Roman-SemiB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674110" y="4230370"/>
            <a:ext cx="21520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多门店版优势</a:t>
            </a:r>
            <a:endParaRPr lang="zh-CN" altLang="en-US" sz="2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726180" y="4629150"/>
            <a:ext cx="1785620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zh-CN" sz="140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提高转化</a:t>
            </a:r>
            <a:endParaRPr lang="zh-CN" altLang="zh-CN" sz="140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  <a:p>
            <a:pPr algn="l">
              <a:lnSpc>
                <a:spcPct val="150000"/>
              </a:lnSpc>
            </a:pPr>
            <a:r>
              <a:rPr lang="zh-CN" altLang="zh-CN" sz="140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高效省力</a:t>
            </a:r>
            <a:endParaRPr lang="zh-CN" altLang="zh-CN" sz="140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140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……</a:t>
            </a:r>
            <a:endParaRPr lang="en-US" altLang="zh-CN" sz="140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638925" y="4086225"/>
            <a:ext cx="17151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0">
                <a:solidFill>
                  <a:srgbClr val="9A6AFC"/>
                </a:solidFill>
                <a:latin typeface="HelveticaInserat-Roman-SemiB" charset="0"/>
                <a:ea typeface="方正正大黑简体" panose="02000000000000000000" charset="-122"/>
                <a:cs typeface="HelveticaInserat-Roman-SemiB" charset="0"/>
              </a:rPr>
              <a:t>05</a:t>
            </a:r>
            <a:endParaRPr lang="en-US" altLang="zh-CN" sz="8000">
              <a:solidFill>
                <a:srgbClr val="9A6AFC"/>
              </a:solidFill>
              <a:latin typeface="HelveticaInserat-Roman-SemiB" charset="0"/>
              <a:ea typeface="方正正大黑简体" panose="02000000000000000000" charset="-122"/>
              <a:cs typeface="HelveticaInserat-Roman-SemiB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849235" y="4230370"/>
            <a:ext cx="21520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关于企业</a:t>
            </a:r>
            <a:endParaRPr lang="zh-CN" altLang="en-US" sz="2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901305" y="4629150"/>
            <a:ext cx="178562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zh-CN" sz="140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企业简介</a:t>
            </a:r>
            <a:endParaRPr lang="zh-CN" altLang="zh-CN" sz="140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企业优势</a:t>
            </a:r>
            <a:endParaRPr lang="zh-CN" altLang="en-US" sz="140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矩形 7"/>
          <p:cNvSpPr/>
          <p:nvPr/>
        </p:nvSpPr>
        <p:spPr>
          <a:xfrm>
            <a:off x="97790" y="2391410"/>
            <a:ext cx="12090400" cy="2386330"/>
          </a:xfrm>
          <a:prstGeom prst="rect">
            <a:avLst/>
          </a:prstGeom>
          <a:gradFill>
            <a:gsLst>
              <a:gs pos="0">
                <a:srgbClr val="8C68FC"/>
              </a:gs>
              <a:gs pos="100000">
                <a:srgbClr val="6F5FF6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704215" y="507365"/>
            <a:ext cx="56007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gradFill>
                  <a:gsLst>
                    <a:gs pos="100000">
                      <a:srgbClr val="6F5FF6"/>
                    </a:gs>
                    <a:gs pos="0">
                      <a:srgbClr val="9A6AFC"/>
                    </a:gs>
                  </a:gsLst>
                  <a:lin ang="5400000" scaled="0"/>
                </a:gradFill>
                <a:latin typeface="方正正大黑简体" panose="02000000000000000000" charset="-122"/>
                <a:ea typeface="方正正大黑简体" panose="02000000000000000000" charset="-122"/>
              </a:rPr>
              <a:t>功能介绍</a:t>
            </a:r>
            <a:r>
              <a:rPr lang="en-US" altLang="zh-CN" sz="3600">
                <a:gradFill>
                  <a:gsLst>
                    <a:gs pos="100000">
                      <a:srgbClr val="6F5FF6"/>
                    </a:gs>
                    <a:gs pos="0">
                      <a:srgbClr val="9A6AFC"/>
                    </a:gs>
                  </a:gsLst>
                  <a:lin ang="5400000" scaled="0"/>
                </a:gradFill>
                <a:latin typeface="方正正大黑简体" panose="02000000000000000000" charset="-122"/>
                <a:ea typeface="方正正大黑简体" panose="02000000000000000000" charset="-122"/>
              </a:rPr>
              <a:t>-</a:t>
            </a:r>
            <a:r>
              <a:rPr lang="zh-CN" altLang="en-US" sz="3600">
                <a:gradFill>
                  <a:gsLst>
                    <a:gs pos="100000">
                      <a:srgbClr val="6F5FF6"/>
                    </a:gs>
                    <a:gs pos="0">
                      <a:srgbClr val="9A6AFC"/>
                    </a:gs>
                  </a:gsLst>
                  <a:lin ang="5400000" scaled="0"/>
                </a:gradFill>
                <a:latin typeface="方正正大黑简体" panose="02000000000000000000" charset="-122"/>
                <a:ea typeface="方正正大黑简体" panose="02000000000000000000" charset="-122"/>
              </a:rPr>
              <a:t>员工</a:t>
            </a:r>
            <a:r>
              <a:rPr lang="zh-CN" altLang="zh-CN" sz="3600">
                <a:gradFill>
                  <a:gsLst>
                    <a:gs pos="100000">
                      <a:srgbClr val="6F5FF6"/>
                    </a:gs>
                    <a:gs pos="0">
                      <a:srgbClr val="9A6AFC"/>
                    </a:gs>
                  </a:gsLst>
                  <a:lin ang="5400000" scaled="0"/>
                </a:gradFill>
                <a:latin typeface="方正正大黑简体" panose="02000000000000000000" charset="-122"/>
                <a:ea typeface="方正正大黑简体" panose="02000000000000000000" charset="-122"/>
              </a:rPr>
              <a:t>操作日志</a:t>
            </a:r>
            <a:endParaRPr lang="zh-CN" altLang="zh-CN" sz="3600">
              <a:gradFill>
                <a:gsLst>
                  <a:gs pos="100000">
                    <a:srgbClr val="6F5FF6"/>
                  </a:gs>
                  <a:gs pos="0">
                    <a:srgbClr val="9A6AFC"/>
                  </a:gs>
                </a:gsLst>
                <a:lin ang="5400000" scaled="0"/>
              </a:gradFill>
              <a:latin typeface="方正正大黑简体" panose="02000000000000000000" charset="-122"/>
              <a:ea typeface="方正正大黑简体" panose="02000000000000000000" charset="-122"/>
            </a:endParaRPr>
          </a:p>
        </p:txBody>
      </p:sp>
      <p:pic>
        <p:nvPicPr>
          <p:cNvPr id="9" name="图片 8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" y="-4445"/>
            <a:ext cx="1727200" cy="686689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574800" y="2569845"/>
            <a:ext cx="4022090" cy="1706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zh-CN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多门店涉及的操作范围变广，在进行多门店管理的过程中，可能会因为某些操作不当导致数据不小心删除，如有些员工操作不当导致数据删除，其他员工找不到这些数据，这样就可以去操作日志中查看，让操作环节有迹可循。</a:t>
            </a:r>
            <a:endParaRPr lang="zh-CN" altLang="zh-CN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</p:txBody>
      </p:sp>
      <p:pic>
        <p:nvPicPr>
          <p:cNvPr id="2" name="图片 1" descr="04.6b583ff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260" y="1899920"/>
            <a:ext cx="6476365" cy="36188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705600" y="2207260"/>
            <a:ext cx="648970" cy="241935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821305" y="2714625"/>
            <a:ext cx="65500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6000">
                <a:gradFill>
                  <a:gsLst>
                    <a:gs pos="0">
                      <a:srgbClr val="675DF4"/>
                    </a:gs>
                    <a:gs pos="100000">
                      <a:srgbClr val="9A6AFC"/>
                    </a:gs>
                  </a:gsLst>
                  <a:lin ang="5400000" scaled="0"/>
                </a:gradFill>
                <a:latin typeface="方正正大黑简体" panose="02000000000000000000" charset="-122"/>
                <a:ea typeface="方正正大黑简体" panose="02000000000000000000" charset="-122"/>
              </a:rPr>
              <a:t>04  </a:t>
            </a:r>
            <a:r>
              <a:rPr lang="zh-CN" altLang="en-US" sz="6000">
                <a:gradFill>
                  <a:gsLst>
                    <a:gs pos="0">
                      <a:srgbClr val="675DF4"/>
                    </a:gs>
                    <a:gs pos="100000">
                      <a:srgbClr val="9A6AFC"/>
                    </a:gs>
                  </a:gsLst>
                  <a:lin ang="5400000" scaled="0"/>
                </a:gradFill>
                <a:latin typeface="方正正大黑简体" panose="02000000000000000000" charset="-122"/>
                <a:ea typeface="方正正大黑简体" panose="02000000000000000000" charset="-122"/>
              </a:rPr>
              <a:t>多门店版优势</a:t>
            </a:r>
            <a:endParaRPr lang="zh-CN" altLang="en-US" sz="6000">
              <a:gradFill>
                <a:gsLst>
                  <a:gs pos="0">
                    <a:srgbClr val="675DF4"/>
                  </a:gs>
                  <a:gs pos="100000">
                    <a:srgbClr val="9A6AFC"/>
                  </a:gs>
                </a:gsLst>
                <a:lin ang="5400000" scaled="0"/>
              </a:gradFill>
              <a:latin typeface="方正正大黑简体" panose="02000000000000000000" charset="-122"/>
              <a:ea typeface="方正正大黑简体" panose="02000000000000000000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4572635" y="5433695"/>
            <a:ext cx="278384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 总店可查看各门店经营、会员等数据，依托数据为未来做决策</a:t>
            </a:r>
            <a:endParaRPr lang="zh-CN" altLang="zh-CN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8105" y="2736850"/>
            <a:ext cx="242443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根据会员位置自动推荐附近门店，会员无需层层筛选</a:t>
            </a:r>
            <a:endParaRPr lang="zh-CN" altLang="zh-CN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61230" y="2736850"/>
            <a:ext cx="242443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服务、产品、卡项由总部创建，门店只需进行关联</a:t>
            </a:r>
            <a:endParaRPr lang="en-US" altLang="zh-CN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088630" y="2745740"/>
            <a:ext cx="242443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订单和门店自动关联，支持按门店筛选</a:t>
            </a:r>
            <a:endParaRPr lang="zh-CN" altLang="zh-CN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70660" y="5442585"/>
            <a:ext cx="242443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总部统一制定促销活动、统一描述、统一管理</a:t>
            </a:r>
            <a:endParaRPr lang="zh-CN" altLang="zh-CN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116570" y="5442585"/>
            <a:ext cx="242443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由总部统一装修风格，拥有一个专属品牌的形象。</a:t>
            </a:r>
            <a:endParaRPr lang="zh-CN" altLang="zh-CN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969510" y="4982210"/>
            <a:ext cx="18148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数据监控</a:t>
            </a:r>
            <a:endParaRPr lang="zh-CN" altLang="en-US" sz="16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56385" y="2285365"/>
            <a:ext cx="18148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zh-CN" sz="16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提高转化</a:t>
            </a:r>
            <a:endParaRPr lang="zh-CN" altLang="zh-CN" sz="16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969510" y="2285365"/>
            <a:ext cx="18148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zh-CN" sz="16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省力</a:t>
            </a:r>
            <a:endParaRPr lang="zh-CN" altLang="zh-CN" sz="16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324850" y="2285365"/>
            <a:ext cx="18148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zh-CN" sz="16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高效</a:t>
            </a:r>
            <a:endParaRPr lang="zh-CN" altLang="zh-CN" sz="16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556385" y="4982210"/>
            <a:ext cx="18148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zh-CN" sz="16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可控</a:t>
            </a:r>
            <a:endParaRPr lang="zh-CN" altLang="zh-CN" sz="16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324850" y="4982210"/>
            <a:ext cx="18148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zh-CN" sz="16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提升品牌形象</a:t>
            </a:r>
            <a:endParaRPr lang="zh-CN" altLang="zh-CN" sz="16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</p:txBody>
      </p:sp>
      <p:pic>
        <p:nvPicPr>
          <p:cNvPr id="17" name="图片 16" descr="1_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675" y="4029710"/>
            <a:ext cx="952500" cy="952500"/>
          </a:xfrm>
          <a:prstGeom prst="rect">
            <a:avLst/>
          </a:prstGeom>
        </p:spPr>
      </p:pic>
      <p:pic>
        <p:nvPicPr>
          <p:cNvPr id="18" name="图片 17" descr="C:\Users\admin\Desktop\1_10.png1_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87550" y="1332865"/>
            <a:ext cx="952500" cy="952500"/>
          </a:xfrm>
          <a:prstGeom prst="rect">
            <a:avLst/>
          </a:prstGeom>
        </p:spPr>
      </p:pic>
      <p:pic>
        <p:nvPicPr>
          <p:cNvPr id="19" name="图片 18" descr="C:\Users\admin\Desktop\1_6.png1_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400675" y="1332865"/>
            <a:ext cx="952500" cy="952500"/>
          </a:xfrm>
          <a:prstGeom prst="rect">
            <a:avLst/>
          </a:prstGeom>
        </p:spPr>
      </p:pic>
      <p:pic>
        <p:nvPicPr>
          <p:cNvPr id="20" name="图片 19" descr="C:\Users\admin\Desktop\1_2.png1_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756015" y="1332865"/>
            <a:ext cx="952500" cy="952500"/>
          </a:xfrm>
          <a:prstGeom prst="rect">
            <a:avLst/>
          </a:prstGeom>
        </p:spPr>
      </p:pic>
      <p:pic>
        <p:nvPicPr>
          <p:cNvPr id="21" name="图片 20" descr="C:\Users\admin\Desktop\1_5.png1_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987550" y="4029710"/>
            <a:ext cx="952500" cy="952500"/>
          </a:xfrm>
          <a:prstGeom prst="rect">
            <a:avLst/>
          </a:prstGeom>
        </p:spPr>
      </p:pic>
      <p:pic>
        <p:nvPicPr>
          <p:cNvPr id="22" name="图片 21" descr="C:\Users\admin\Desktop\1_1.png1_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756015" y="4029710"/>
            <a:ext cx="952500" cy="952500"/>
          </a:xfrm>
          <a:prstGeom prst="rect">
            <a:avLst/>
          </a:prstGeom>
        </p:spPr>
      </p:pic>
      <p:cxnSp>
        <p:nvCxnSpPr>
          <p:cNvPr id="32" name="直接连接符 31"/>
          <p:cNvCxnSpPr/>
          <p:nvPr/>
        </p:nvCxnSpPr>
        <p:spPr>
          <a:xfrm>
            <a:off x="4170045" y="1203325"/>
            <a:ext cx="0" cy="504698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7621905" y="1203325"/>
            <a:ext cx="0" cy="504698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1169670" y="3707765"/>
            <a:ext cx="9726295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704215" y="450215"/>
            <a:ext cx="56007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gradFill>
                  <a:gsLst>
                    <a:gs pos="100000">
                      <a:srgbClr val="6F5FF6"/>
                    </a:gs>
                    <a:gs pos="0">
                      <a:srgbClr val="9A6AFC"/>
                    </a:gs>
                  </a:gsLst>
                  <a:lin ang="5400000" scaled="0"/>
                </a:gradFill>
                <a:latin typeface="方正正大黑简体" panose="02000000000000000000" charset="-122"/>
                <a:ea typeface="方正正大黑简体" panose="02000000000000000000" charset="-122"/>
              </a:rPr>
              <a:t>多门店版优势</a:t>
            </a:r>
            <a:endParaRPr lang="zh-CN" altLang="en-US" sz="3600">
              <a:gradFill>
                <a:gsLst>
                  <a:gs pos="100000">
                    <a:srgbClr val="6F5FF6"/>
                  </a:gs>
                  <a:gs pos="0">
                    <a:srgbClr val="9A6AFC"/>
                  </a:gs>
                </a:gsLst>
                <a:lin ang="5400000" scaled="0"/>
              </a:gradFill>
              <a:latin typeface="方正正大黑简体" panose="02000000000000000000" charset="-122"/>
              <a:ea typeface="方正正大黑简体" panose="02000000000000000000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矩形 7"/>
          <p:cNvSpPr/>
          <p:nvPr/>
        </p:nvSpPr>
        <p:spPr>
          <a:xfrm>
            <a:off x="2540" y="1778000"/>
            <a:ext cx="12186285" cy="3044825"/>
          </a:xfrm>
          <a:prstGeom prst="rect">
            <a:avLst/>
          </a:prstGeom>
          <a:gradFill>
            <a:gsLst>
              <a:gs pos="0">
                <a:srgbClr val="8C68FC"/>
              </a:gs>
              <a:gs pos="100000">
                <a:srgbClr val="6F5FF6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618490" y="2451100"/>
            <a:ext cx="56007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感谢观看</a:t>
            </a:r>
            <a:endParaRPr lang="zh-CN" altLang="en-US" sz="4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18490" y="3398520"/>
            <a:ext cx="44380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了解</a:t>
            </a:r>
            <a:r>
              <a:rPr altLang="zh-CN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更多，请</a:t>
            </a:r>
            <a:r>
              <a:rPr lang="zh-CN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联系</a:t>
            </a:r>
            <a:endParaRPr lang="zh-CN" sz="16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2821305" y="2714625"/>
            <a:ext cx="65500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6000">
                <a:gradFill>
                  <a:gsLst>
                    <a:gs pos="0">
                      <a:srgbClr val="675DF4"/>
                    </a:gs>
                    <a:gs pos="100000">
                      <a:srgbClr val="9A6AFC"/>
                    </a:gs>
                  </a:gsLst>
                  <a:lin ang="5400000" scaled="0"/>
                </a:gradFill>
                <a:latin typeface="方正正大黑简体" panose="02000000000000000000" charset="-122"/>
                <a:ea typeface="方正正大黑简体" panose="02000000000000000000" charset="-122"/>
              </a:rPr>
              <a:t>01  </a:t>
            </a:r>
            <a:r>
              <a:rPr lang="zh-CN" altLang="en-US" sz="6000">
                <a:gradFill>
                  <a:gsLst>
                    <a:gs pos="0">
                      <a:srgbClr val="675DF4"/>
                    </a:gs>
                    <a:gs pos="100000">
                      <a:srgbClr val="9A6AFC"/>
                    </a:gs>
                  </a:gsLst>
                  <a:lin ang="5400000" scaled="0"/>
                </a:gradFill>
                <a:latin typeface="方正正大黑简体" panose="02000000000000000000" charset="-122"/>
                <a:ea typeface="方正正大黑简体" panose="02000000000000000000" charset="-122"/>
              </a:rPr>
              <a:t>行业现状</a:t>
            </a:r>
            <a:endParaRPr lang="zh-CN" altLang="en-US" sz="6000">
              <a:gradFill>
                <a:gsLst>
                  <a:gs pos="0">
                    <a:srgbClr val="675DF4"/>
                  </a:gs>
                  <a:gs pos="100000">
                    <a:srgbClr val="9A6AFC"/>
                  </a:gs>
                </a:gsLst>
                <a:lin ang="5400000" scaled="0"/>
              </a:gradFill>
              <a:latin typeface="方正正大黑简体" panose="02000000000000000000" charset="-122"/>
              <a:ea typeface="方正正大黑简体" panose="02000000000000000000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882650" y="1620520"/>
            <a:ext cx="4396740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对于服务型门店，当单店发展到一定规模，便可开始合理布局适当数量的门店，通过门店的拓展，会更好的提升企业的知名度、美誉度，让企业获得更多的消费者。</a:t>
            </a:r>
            <a:endParaRPr lang="zh-CN" altLang="zh-CN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  <a:p>
            <a:pPr algn="l">
              <a:lnSpc>
                <a:spcPct val="150000"/>
              </a:lnSpc>
            </a:pPr>
            <a:endParaRPr lang="zh-CN" altLang="zh-CN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  <a:p>
            <a:pPr algn="l">
              <a:lnSpc>
                <a:spcPct val="150000"/>
              </a:lnSpc>
            </a:pPr>
            <a:r>
              <a:rPr lang="zh-CN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但同时，多门店拓展带来的管理问题也伴随而来；</a:t>
            </a:r>
            <a:r>
              <a:rPr lang="zh-CN" altLang="zh-CN" sz="1600">
                <a:solidFill>
                  <a:srgbClr val="835DFD"/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每个门店都在单独管理，各店商品不通，会员不通，活动不通，财务对账不方便</a:t>
            </a:r>
            <a:r>
              <a:rPr lang="zh-CN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，本来一套管理即可的，要多花3-5倍时间，试想一下，超过</a:t>
            </a: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5</a:t>
            </a:r>
            <a:r>
              <a:rPr lang="zh-CN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家门店的商家，信息，数据的汇总更是复杂不已，让管理者特别头痛。</a:t>
            </a:r>
            <a:endParaRPr lang="zh-CN" altLang="zh-CN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82650" y="561340"/>
            <a:ext cx="30194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gradFill>
                  <a:gsLst>
                    <a:gs pos="100000">
                      <a:srgbClr val="6F5FF6"/>
                    </a:gs>
                    <a:gs pos="0">
                      <a:srgbClr val="9A6AFC"/>
                    </a:gs>
                  </a:gsLst>
                  <a:lin ang="5400000" scaled="0"/>
                </a:gradFill>
                <a:latin typeface="方正正大黑简体" panose="02000000000000000000" charset="-122"/>
                <a:ea typeface="方正正大黑简体" panose="02000000000000000000" charset="-122"/>
              </a:rPr>
              <a:t>行业背景</a:t>
            </a:r>
            <a:endParaRPr lang="zh-CN" altLang="en-US" sz="3600">
              <a:gradFill>
                <a:gsLst>
                  <a:gs pos="100000">
                    <a:srgbClr val="6F5FF6"/>
                  </a:gs>
                  <a:gs pos="0">
                    <a:srgbClr val="9A6AFC"/>
                  </a:gs>
                </a:gsLst>
                <a:lin ang="5400000" scaled="0"/>
              </a:gradFill>
              <a:latin typeface="方正正大黑简体" panose="02000000000000000000" charset="-122"/>
              <a:ea typeface="方正正大黑简体" panose="02000000000000000000" charset="-122"/>
            </a:endParaRPr>
          </a:p>
        </p:txBody>
      </p:sp>
      <p:pic>
        <p:nvPicPr>
          <p:cNvPr id="2" name="图片 1" descr="01"/>
          <p:cNvPicPr>
            <a:picLocks noChangeAspect="1"/>
          </p:cNvPicPr>
          <p:nvPr/>
        </p:nvPicPr>
        <p:blipFill>
          <a:blip r:embed="rId1"/>
          <a:srcRect l="8668" r="27765"/>
          <a:stretch>
            <a:fillRect/>
          </a:stretch>
        </p:blipFill>
        <p:spPr>
          <a:xfrm>
            <a:off x="5577840" y="1620520"/>
            <a:ext cx="5923915" cy="41548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" name="矩形 25"/>
          <p:cNvSpPr/>
          <p:nvPr/>
        </p:nvSpPr>
        <p:spPr>
          <a:xfrm>
            <a:off x="9229090" y="2092960"/>
            <a:ext cx="2569845" cy="3414395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rnd">
            <a:solidFill>
              <a:schemeClr val="bg1">
                <a:lumMod val="9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384550" y="2083435"/>
            <a:ext cx="2569845" cy="3414395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rnd">
            <a:solidFill>
              <a:schemeClr val="bg1">
                <a:lumMod val="9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6285230" y="2092960"/>
            <a:ext cx="2569845" cy="3414395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rnd">
            <a:solidFill>
              <a:schemeClr val="bg1">
                <a:lumMod val="9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492125" y="2092960"/>
            <a:ext cx="2569845" cy="3414395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rnd">
            <a:solidFill>
              <a:schemeClr val="bg1">
                <a:lumMod val="9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87375" y="3853180"/>
            <a:ext cx="11436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zh-CN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成本高</a:t>
            </a:r>
            <a:endParaRPr lang="zh-CN" altLang="zh-CN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9925" y="4251960"/>
            <a:ext cx="2405380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zh-CN" sz="140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一个店铺一个管理系统，人工操作繁琐低效且容易出错，付出成本太高</a:t>
            </a:r>
            <a:endParaRPr lang="zh-CN" altLang="zh-CN" sz="140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312160" y="3862705"/>
            <a:ext cx="1609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权限混乱</a:t>
            </a:r>
            <a:endParaRPr lang="zh-CN" altLang="en-US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83610" y="4329430"/>
            <a:ext cx="2432050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zh-CN" sz="140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管理者，员工，傻傻分不清楚，</a:t>
            </a:r>
            <a:r>
              <a:rPr lang="zh-CN" altLang="zh-CN" sz="140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  <a:sym typeface="+mn-ea"/>
              </a:rPr>
              <a:t>权限</a:t>
            </a:r>
            <a:r>
              <a:rPr lang="zh-CN" altLang="zh-CN" sz="140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管理麻烦，信息泄漏难把控</a:t>
            </a:r>
            <a:endParaRPr lang="zh-CN" altLang="zh-CN" sz="140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372225" y="3862705"/>
            <a:ext cx="1609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管理难</a:t>
            </a:r>
            <a:endParaRPr lang="zh-CN" altLang="en-US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372225" y="4261485"/>
            <a:ext cx="2446655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zh-CN" sz="140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多个店的服务、活动都是一样的，却不能统一管理，要重复创建。</a:t>
            </a:r>
            <a:endParaRPr lang="zh-CN" altLang="zh-CN" sz="140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328150" y="3930650"/>
            <a:ext cx="21520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信息无法通用</a:t>
            </a:r>
            <a:endParaRPr lang="zh-CN" altLang="en-US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328150" y="4329430"/>
            <a:ext cx="2500630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zh-CN" sz="140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会员信息不能各店通用，单店作战客户数据难把握，特别不灵活。</a:t>
            </a:r>
            <a:endParaRPr lang="zh-CN" altLang="zh-CN" sz="140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69925" y="561340"/>
            <a:ext cx="60750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gradFill>
                  <a:gsLst>
                    <a:gs pos="100000">
                      <a:srgbClr val="6F5FF6"/>
                    </a:gs>
                    <a:gs pos="0">
                      <a:srgbClr val="9A6AFC"/>
                    </a:gs>
                  </a:gsLst>
                  <a:lin ang="5400000" scaled="0"/>
                </a:gradFill>
                <a:latin typeface="方正正大黑简体" panose="02000000000000000000" charset="-122"/>
                <a:ea typeface="方正正大黑简体" panose="02000000000000000000" charset="-122"/>
              </a:rPr>
              <a:t>多门店商家面临的四大难题</a:t>
            </a:r>
            <a:endParaRPr lang="zh-CN" altLang="en-US" sz="3600">
              <a:gradFill>
                <a:gsLst>
                  <a:gs pos="100000">
                    <a:srgbClr val="6F5FF6"/>
                  </a:gs>
                  <a:gs pos="0">
                    <a:srgbClr val="9A6AFC"/>
                  </a:gs>
                </a:gsLst>
                <a:lin ang="5400000" scaled="0"/>
              </a:gradFill>
              <a:latin typeface="方正正大黑简体" panose="02000000000000000000" charset="-122"/>
              <a:ea typeface="方正正大黑简体" panose="020000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850" y="2197100"/>
            <a:ext cx="2390140" cy="159385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610" y="2186305"/>
            <a:ext cx="2380615" cy="15875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25" y="2197100"/>
            <a:ext cx="2363470" cy="157607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3225" y="2195830"/>
            <a:ext cx="2431415" cy="16217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123440" y="2714625"/>
            <a:ext cx="794512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6000">
                <a:gradFill>
                  <a:gsLst>
                    <a:gs pos="0">
                      <a:srgbClr val="675DF4"/>
                    </a:gs>
                    <a:gs pos="100000">
                      <a:srgbClr val="9A6AFC"/>
                    </a:gs>
                  </a:gsLst>
                  <a:lin ang="5400000" scaled="0"/>
                </a:gradFill>
                <a:latin typeface="方正正大黑简体" panose="02000000000000000000" charset="-122"/>
                <a:ea typeface="方正正大黑简体" panose="02000000000000000000" charset="-122"/>
              </a:rPr>
              <a:t>02  </a:t>
            </a:r>
            <a:r>
              <a:rPr lang="zh-CN" altLang="en-US" sz="6000">
                <a:gradFill>
                  <a:gsLst>
                    <a:gs pos="0">
                      <a:srgbClr val="675DF4"/>
                    </a:gs>
                    <a:gs pos="100000">
                      <a:srgbClr val="9A6AFC"/>
                    </a:gs>
                  </a:gsLst>
                  <a:lin ang="5400000" scaled="0"/>
                </a:gradFill>
                <a:latin typeface="方正正大黑简体" panose="02000000000000000000" charset="-122"/>
                <a:ea typeface="方正正大黑简体" panose="02000000000000000000" charset="-122"/>
              </a:rPr>
              <a:t>多门店版介绍</a:t>
            </a:r>
            <a:endParaRPr lang="zh-CN" altLang="en-US" sz="6000">
              <a:gradFill>
                <a:gsLst>
                  <a:gs pos="0">
                    <a:srgbClr val="675DF4"/>
                  </a:gs>
                  <a:gs pos="100000">
                    <a:srgbClr val="9A6AFC"/>
                  </a:gs>
                </a:gsLst>
                <a:lin ang="5400000" scaled="0"/>
              </a:gradFill>
              <a:latin typeface="方正正大黑简体" panose="02000000000000000000" charset="-122"/>
              <a:ea typeface="方正正大黑简体" panose="02000000000000000000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advantage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085" y="1598930"/>
            <a:ext cx="7634605" cy="42418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396355" y="2028190"/>
            <a:ext cx="426339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160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  <a:sym typeface="+mn-ea"/>
              </a:rPr>
              <a:t>       </a:t>
            </a:r>
            <a:r>
              <a:rPr lang="zh-CN" altLang="en-US" sz="160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  <a:sym typeface="+mn-ea"/>
              </a:rPr>
              <a:t>门店系统</a:t>
            </a:r>
            <a:r>
              <a:rPr lang="zh-CN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  <a:sym typeface="+mn-ea"/>
              </a:rPr>
              <a:t>是一款为门店用户打造的门店运营系统；</a:t>
            </a:r>
            <a:endParaRPr lang="zh-CN" altLang="zh-CN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  <a:sym typeface="+mn-ea"/>
              </a:rPr>
              <a:t>       专注于解决用户运营门店过程中遇到的</a:t>
            </a:r>
            <a:r>
              <a:rPr lang="zh-CN" altLang="zh-CN" sz="1600">
                <a:solidFill>
                  <a:srgbClr val="835DFD"/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  <a:sym typeface="+mn-ea"/>
              </a:rPr>
              <a:t>会员管理效率低，获客成效差、顾客黏性弱、推广成本投入难以跟踪成效</a:t>
            </a:r>
            <a:r>
              <a:rPr lang="zh-CN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  <a:sym typeface="+mn-ea"/>
              </a:rPr>
              <a:t>的核心问题，配上丰富的店务管理功能，助您高质低成本地快速获得门店数字化运营能力，大数据时代不再落后于人。</a:t>
            </a:r>
            <a:endParaRPr lang="zh-CN" altLang="zh-CN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10260" y="561340"/>
            <a:ext cx="58426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gradFill>
                  <a:gsLst>
                    <a:gs pos="100000">
                      <a:srgbClr val="6F5FF6"/>
                    </a:gs>
                    <a:gs pos="0">
                      <a:srgbClr val="9A6AFC"/>
                    </a:gs>
                  </a:gsLst>
                  <a:lin ang="5400000" scaled="0"/>
                </a:gradFill>
                <a:latin typeface="方正正大黑简体" panose="02000000000000000000" charset="-122"/>
                <a:ea typeface="方正正大黑简体" panose="02000000000000000000" charset="-122"/>
              </a:rPr>
              <a:t>关于门店系统</a:t>
            </a:r>
            <a:endParaRPr lang="en-US" altLang="zh-CN" sz="3600">
              <a:gradFill>
                <a:gsLst>
                  <a:gs pos="100000">
                    <a:srgbClr val="6F5FF6"/>
                  </a:gs>
                  <a:gs pos="0">
                    <a:srgbClr val="9A6AFC"/>
                  </a:gs>
                </a:gsLst>
                <a:lin ang="5400000" scaled="0"/>
              </a:gradFill>
              <a:latin typeface="方正正大黑简体" panose="02000000000000000000" charset="-122"/>
              <a:ea typeface="方正正大黑简体" panose="02000000000000000000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892175" y="2066925"/>
            <a:ext cx="426339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160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  <a:sym typeface="+mn-ea"/>
              </a:rPr>
              <a:t>       </a:t>
            </a:r>
            <a:r>
              <a:rPr lang="zh-CN" altLang="en-US" sz="160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  <a:sym typeface="+mn-ea"/>
              </a:rPr>
              <a:t>门店系统</a:t>
            </a:r>
            <a:r>
              <a:rPr lang="zh-CN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  <a:sym typeface="+mn-ea"/>
              </a:rPr>
              <a:t>多门店版深入商家痛点解决用户需求，融合门店系统产品的营销优势，实现了</a:t>
            </a:r>
            <a:r>
              <a:rPr lang="zh-CN" altLang="zh-CN" sz="1600">
                <a:solidFill>
                  <a:srgbClr val="835DFD"/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  <a:sym typeface="+mn-ea"/>
              </a:rPr>
              <a:t>会员、活动、多门店等多方位线上线下的打通</a:t>
            </a:r>
            <a:r>
              <a:rPr lang="zh-CN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  <a:sym typeface="+mn-ea"/>
              </a:rPr>
              <a:t>。多门店全面对接，线上营销吸引流量，线下多门店消费，灵活的多门店体系，商家自主管理更方便！</a:t>
            </a:r>
            <a:endParaRPr lang="zh-CN" altLang="zh-CN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  <a:p>
            <a:pPr algn="l">
              <a:lnSpc>
                <a:spcPct val="150000"/>
              </a:lnSpc>
            </a:pPr>
            <a:r>
              <a:rPr lang="zh-CN" altLang="zh-CN" sz="1600">
                <a:solidFill>
                  <a:srgbClr val="835DFD"/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      总部统一管理，门店独立运营</a:t>
            </a:r>
            <a:r>
              <a:rPr lang="zh-CN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elveticaInserat-Roman-SemiB" charset="0"/>
              </a:rPr>
              <a:t>；总部和多门店联合经营，督导区域化运营帮助门店成功。</a:t>
            </a:r>
            <a:endParaRPr lang="zh-CN" altLang="zh-CN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elveticaInserat-Roman-SemiB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10260" y="561340"/>
            <a:ext cx="58426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gradFill>
                  <a:gsLst>
                    <a:gs pos="100000">
                      <a:srgbClr val="6F5FF6"/>
                    </a:gs>
                    <a:gs pos="0">
                      <a:srgbClr val="9A6AFC"/>
                    </a:gs>
                  </a:gsLst>
                  <a:lin ang="5400000" scaled="0"/>
                </a:gradFill>
                <a:latin typeface="方正正大黑简体" panose="02000000000000000000" charset="-122"/>
                <a:ea typeface="方正正大黑简体" panose="02000000000000000000" charset="-122"/>
              </a:rPr>
              <a:t>多门店版概述</a:t>
            </a:r>
            <a:endParaRPr lang="zh-CN" altLang="en-US" sz="3600">
              <a:gradFill>
                <a:gsLst>
                  <a:gs pos="100000">
                    <a:srgbClr val="6F5FF6"/>
                  </a:gs>
                  <a:gs pos="0">
                    <a:srgbClr val="9A6AFC"/>
                  </a:gs>
                </a:gsLst>
                <a:lin ang="5400000" scaled="0"/>
              </a:gradFill>
              <a:latin typeface="方正正大黑简体" panose="02000000000000000000" charset="-122"/>
              <a:ea typeface="方正正大黑简体" panose="02000000000000000000" charset="-122"/>
            </a:endParaRPr>
          </a:p>
        </p:txBody>
      </p:sp>
      <p:pic>
        <p:nvPicPr>
          <p:cNvPr id="11" name="图片 10" descr="01.ab429c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77485" y="1780540"/>
            <a:ext cx="6476365" cy="36188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4935" y="1475740"/>
            <a:ext cx="7179945" cy="445135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10260" y="561340"/>
            <a:ext cx="58426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gradFill>
                  <a:gsLst>
                    <a:gs pos="100000">
                      <a:srgbClr val="6F5FF6"/>
                    </a:gs>
                    <a:gs pos="0">
                      <a:srgbClr val="9A6AFC"/>
                    </a:gs>
                  </a:gsLst>
                  <a:lin ang="5400000" scaled="0"/>
                </a:gradFill>
                <a:latin typeface="方正正大黑简体" panose="02000000000000000000" charset="-122"/>
                <a:ea typeface="方正正大黑简体" panose="02000000000000000000" charset="-122"/>
              </a:rPr>
              <a:t>多门店版架构图</a:t>
            </a:r>
            <a:endParaRPr lang="zh-CN" altLang="en-US" sz="3600">
              <a:gradFill>
                <a:gsLst>
                  <a:gs pos="100000">
                    <a:srgbClr val="6F5FF6"/>
                  </a:gs>
                  <a:gs pos="0">
                    <a:srgbClr val="9A6AFC"/>
                  </a:gs>
                </a:gsLst>
                <a:lin ang="5400000" scaled="0"/>
              </a:gradFill>
              <a:latin typeface="方正正大黑简体" panose="02000000000000000000" charset="-122"/>
              <a:ea typeface="方正正大黑简体" panose="02000000000000000000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1739</Words>
  <Application>WPS 演示</Application>
  <PresentationFormat>宽屏</PresentationFormat>
  <Paragraphs>201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Arial</vt:lpstr>
      <vt:lpstr>宋体</vt:lpstr>
      <vt:lpstr>Wingdings</vt:lpstr>
      <vt:lpstr>方正正大黑简体</vt:lpstr>
      <vt:lpstr>黑体</vt:lpstr>
      <vt:lpstr>微软雅黑</vt:lpstr>
      <vt:lpstr>HelveticaInserat-Roman-SemiB</vt:lpstr>
      <vt:lpstr>Segoe Print</vt:lpstr>
      <vt:lpstr>Arial Unicode MS</vt:lpstr>
      <vt:lpstr>Calibri Light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cindy</cp:lastModifiedBy>
  <cp:revision>28</cp:revision>
  <dcterms:created xsi:type="dcterms:W3CDTF">2020-04-07T02:04:00Z</dcterms:created>
  <dcterms:modified xsi:type="dcterms:W3CDTF">2021-06-22T12:55:20Z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DD460D571375433DA5CF4698234085EB</vt:lpwstr>
  </property>
</Properties>
</file>