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257" r:id="rId3"/>
    <p:sldId id="256" r:id="rId5"/>
    <p:sldId id="262" r:id="rId6"/>
    <p:sldId id="264" r:id="rId7"/>
    <p:sldId id="391" r:id="rId8"/>
    <p:sldId id="392" r:id="rId9"/>
    <p:sldId id="335" r:id="rId10"/>
    <p:sldId id="260" r:id="rId11"/>
    <p:sldId id="261" r:id="rId12"/>
    <p:sldId id="393" r:id="rId13"/>
    <p:sldId id="394" r:id="rId14"/>
    <p:sldId id="266" r:id="rId15"/>
    <p:sldId id="278" r:id="rId16"/>
    <p:sldId id="279" r:id="rId17"/>
    <p:sldId id="280" r:id="rId18"/>
    <p:sldId id="282" r:id="rId19"/>
    <p:sldId id="283" r:id="rId20"/>
    <p:sldId id="284" r:id="rId21"/>
    <p:sldId id="281" r:id="rId22"/>
    <p:sldId id="429" r:id="rId23"/>
    <p:sldId id="304" r:id="rId24"/>
    <p:sldId id="343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285" r:id="rId33"/>
    <p:sldId id="290" r:id="rId34"/>
    <p:sldId id="286" r:id="rId35"/>
    <p:sldId id="291" r:id="rId36"/>
    <p:sldId id="292" r:id="rId37"/>
    <p:sldId id="305" r:id="rId38"/>
    <p:sldId id="287" r:id="rId39"/>
    <p:sldId id="453" r:id="rId40"/>
    <p:sldId id="390" r:id="rId41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3FC"/>
    <a:srgbClr val="EF74F5"/>
    <a:srgbClr val="FD797A"/>
    <a:srgbClr val="FF9B41"/>
    <a:srgbClr val="FF9542"/>
    <a:srgbClr val="429FFE"/>
    <a:srgbClr val="2F6EE9"/>
    <a:srgbClr val="2E6CE7"/>
    <a:srgbClr val="2E6BE7"/>
    <a:srgbClr val="2F6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54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ym typeface="+mn-ea"/>
              </a:rPr>
              <a:t>门店系统的产品架构：</a:t>
            </a:r>
            <a:endParaRPr lang="en-US" altLang="zh-CN" b="1" dirty="0">
              <a:sym typeface="+mn-ea"/>
            </a:endParaRPr>
          </a:p>
          <a:p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、会员系统：能够帮助企业建立“差异化的会员体系“结合</a:t>
            </a:r>
            <a:r>
              <a:rPr lang="zh-CN" altLang="en-US" u="sng" dirty="0">
                <a:sym typeface="+mn-ea"/>
              </a:rPr>
              <a:t>营销功能</a:t>
            </a:r>
            <a:r>
              <a:rPr lang="zh-CN" altLang="en-US" dirty="0">
                <a:sym typeface="+mn-ea"/>
              </a:rPr>
              <a:t>实现精细化营销，并收集会员信息，更好地留存客户。</a:t>
            </a: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、收银系统</a:t>
            </a:r>
            <a:r>
              <a:rPr lang="zh-CN" dirty="0">
                <a:sym typeface="+mn-ea"/>
              </a:rPr>
              <a:t>：</a:t>
            </a:r>
            <a:r>
              <a:rPr lang="zh-CN" altLang="en-US" dirty="0">
                <a:sym typeface="+mn-ea"/>
              </a:rPr>
              <a:t>能够解决企业线上线下的开单收银需求，线上支持微信支付、聚合支付，线下支持扫码枪、POS机等。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3</a:t>
            </a:r>
            <a:r>
              <a:rPr lang="zh-CN" altLang="en-US" dirty="0">
                <a:sym typeface="+mn-ea"/>
              </a:rPr>
              <a:t>、店务系统：能够提升门店运营管理效率的店务管理功能，管理店铺的商品、服务、员工和多门店等</a:t>
            </a:r>
            <a:r>
              <a:rPr 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4</a:t>
            </a:r>
            <a:r>
              <a:rPr lang="zh-CN" altLang="en-US" dirty="0">
                <a:sym typeface="+mn-ea"/>
              </a:rPr>
              <a:t>、营销系统：提供解决引流、转化、复购难题的营销拓客功能；如全民推广、多渠道推广、员工分销等。</a:t>
            </a:r>
            <a:endParaRPr lang="en-US" altLang="zh-CN" dirty="0">
              <a:sym typeface="+mn-ea"/>
            </a:endParaRPr>
          </a:p>
          <a:p>
            <a:r>
              <a:rPr lang="en-US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、小程序端：门店系统有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个小程序端，分别是会员端</a:t>
            </a:r>
            <a:r>
              <a:rPr lang="zh-CN" altLang="en-US" dirty="0">
                <a:sym typeface="+mn-ea"/>
              </a:rPr>
              <a:t>小程序</a:t>
            </a:r>
            <a:r>
              <a:rPr lang="zh-CN" altLang="en-US" dirty="0">
                <a:sym typeface="+mn-ea"/>
              </a:rPr>
              <a:t>和商家端</a:t>
            </a:r>
            <a:r>
              <a:rPr lang="zh-CN" altLang="en-US" dirty="0">
                <a:sym typeface="+mn-ea"/>
              </a:rPr>
              <a:t>小程序</a:t>
            </a:r>
            <a:r>
              <a:rPr lang="zh-CN" altLang="en-US" dirty="0">
                <a:sym typeface="+mn-ea"/>
              </a:rPr>
              <a:t>：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①会员端就是给会员使用的，也可以把它称为小程序店铺。</a:t>
            </a:r>
            <a:endParaRPr lang="zh-CN" altLang="en-US" dirty="0">
              <a:sym typeface="+mn-ea"/>
            </a:endParaRPr>
          </a:p>
          <a:p>
            <a:r>
              <a:rPr lang="zh-CN" altLang="en-US" dirty="0">
                <a:sym typeface="+mn-ea"/>
              </a:rPr>
              <a:t>②商家端就是给商家进行后台管理的，和</a:t>
            </a:r>
            <a:r>
              <a:rPr lang="en-US" altLang="zh-CN" dirty="0">
                <a:sym typeface="+mn-ea"/>
              </a:rPr>
              <a:t>PC</a:t>
            </a:r>
            <a:r>
              <a:rPr lang="zh-CN" altLang="en-US" dirty="0">
                <a:sym typeface="+mn-ea"/>
              </a:rPr>
              <a:t>端结合起来做门店管理，商家端小程序方便客户在没有电脑的时候使用。</a:t>
            </a:r>
            <a:endParaRPr lang="zh-CN" altLang="en-US" dirty="0"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B01D4-5A9D-45F4-BB5C-E4FE4AFB7C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33.xml"/><Relationship Id="rId10" Type="http://schemas.openxmlformats.org/officeDocument/2006/relationships/image" Target="../media/image2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7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2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image" Target="../media/image39.png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3" Type="http://schemas.openxmlformats.org/officeDocument/2006/relationships/notesSlide" Target="../notesSlides/notesSlide15.xml"/><Relationship Id="rId42" Type="http://schemas.openxmlformats.org/officeDocument/2006/relationships/slideLayout" Target="../slideLayouts/slideLayout1.xml"/><Relationship Id="rId41" Type="http://schemas.openxmlformats.org/officeDocument/2006/relationships/tags" Target="../tags/tag69.xml"/><Relationship Id="rId40" Type="http://schemas.openxmlformats.org/officeDocument/2006/relationships/image" Target="../media/image54.png"/><Relationship Id="rId4" Type="http://schemas.openxmlformats.org/officeDocument/2006/relationships/tags" Target="../tags/tag48.xml"/><Relationship Id="rId39" Type="http://schemas.openxmlformats.org/officeDocument/2006/relationships/tags" Target="../tags/tag68.xml"/><Relationship Id="rId38" Type="http://schemas.openxmlformats.org/officeDocument/2006/relationships/image" Target="../media/image53.png"/><Relationship Id="rId37" Type="http://schemas.openxmlformats.org/officeDocument/2006/relationships/tags" Target="../tags/tag67.xml"/><Relationship Id="rId36" Type="http://schemas.openxmlformats.org/officeDocument/2006/relationships/image" Target="../media/image52.png"/><Relationship Id="rId35" Type="http://schemas.openxmlformats.org/officeDocument/2006/relationships/tags" Target="../tags/tag66.xml"/><Relationship Id="rId34" Type="http://schemas.openxmlformats.org/officeDocument/2006/relationships/image" Target="../media/image51.png"/><Relationship Id="rId33" Type="http://schemas.openxmlformats.org/officeDocument/2006/relationships/tags" Target="../tags/tag65.xml"/><Relationship Id="rId32" Type="http://schemas.openxmlformats.org/officeDocument/2006/relationships/tags" Target="../tags/tag64.xml"/><Relationship Id="rId31" Type="http://schemas.openxmlformats.org/officeDocument/2006/relationships/image" Target="../media/image50.png"/><Relationship Id="rId30" Type="http://schemas.openxmlformats.org/officeDocument/2006/relationships/tags" Target="../tags/tag63.xml"/><Relationship Id="rId3" Type="http://schemas.openxmlformats.org/officeDocument/2006/relationships/image" Target="../media/image38.png"/><Relationship Id="rId29" Type="http://schemas.openxmlformats.org/officeDocument/2006/relationships/image" Target="../media/image49.png"/><Relationship Id="rId28" Type="http://schemas.openxmlformats.org/officeDocument/2006/relationships/tags" Target="../tags/tag62.xml"/><Relationship Id="rId27" Type="http://schemas.openxmlformats.org/officeDocument/2006/relationships/image" Target="../media/image48.png"/><Relationship Id="rId26" Type="http://schemas.openxmlformats.org/officeDocument/2006/relationships/tags" Target="../tags/tag61.xml"/><Relationship Id="rId25" Type="http://schemas.openxmlformats.org/officeDocument/2006/relationships/image" Target="../media/image47.png"/><Relationship Id="rId24" Type="http://schemas.openxmlformats.org/officeDocument/2006/relationships/tags" Target="../tags/tag60.xml"/><Relationship Id="rId23" Type="http://schemas.openxmlformats.org/officeDocument/2006/relationships/image" Target="../media/image46.png"/><Relationship Id="rId22" Type="http://schemas.openxmlformats.org/officeDocument/2006/relationships/tags" Target="../tags/tag59.xml"/><Relationship Id="rId21" Type="http://schemas.openxmlformats.org/officeDocument/2006/relationships/image" Target="../media/image45.png"/><Relationship Id="rId20" Type="http://schemas.openxmlformats.org/officeDocument/2006/relationships/tags" Target="../tags/tag58.xml"/><Relationship Id="rId2" Type="http://schemas.openxmlformats.org/officeDocument/2006/relationships/tags" Target="../tags/tag47.xml"/><Relationship Id="rId19" Type="http://schemas.openxmlformats.org/officeDocument/2006/relationships/image" Target="../media/image44.png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image" Target="../media/image43.png"/><Relationship Id="rId15" Type="http://schemas.openxmlformats.org/officeDocument/2006/relationships/tags" Target="../tags/tag55.xml"/><Relationship Id="rId14" Type="http://schemas.openxmlformats.org/officeDocument/2006/relationships/image" Target="../media/image42.png"/><Relationship Id="rId13" Type="http://schemas.openxmlformats.org/officeDocument/2006/relationships/tags" Target="../tags/tag54.xml"/><Relationship Id="rId12" Type="http://schemas.openxmlformats.org/officeDocument/2006/relationships/image" Target="../media/image41.png"/><Relationship Id="rId11" Type="http://schemas.openxmlformats.org/officeDocument/2006/relationships/tags" Target="../tags/tag53.xml"/><Relationship Id="rId10" Type="http://schemas.openxmlformats.org/officeDocument/2006/relationships/image" Target="../media/image40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8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3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.xml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91.xml"/><Relationship Id="rId10" Type="http://schemas.openxmlformats.org/officeDocument/2006/relationships/image" Target="../media/image74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image" Target="../media/image75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4.xml"/><Relationship Id="rId4" Type="http://schemas.openxmlformats.org/officeDocument/2006/relationships/tags" Target="../tags/tag96.xml"/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77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82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1" Type="http://schemas.openxmlformats.org/officeDocument/2006/relationships/notesSlide" Target="../notesSlides/notesSlide2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87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8" Type="http://schemas.openxmlformats.org/officeDocument/2006/relationships/notesSlide" Target="../notesSlides/notesSlide29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image" Target="../media/image112.png"/><Relationship Id="rId21" Type="http://schemas.openxmlformats.org/officeDocument/2006/relationships/image" Target="../media/image111.png"/><Relationship Id="rId20" Type="http://schemas.openxmlformats.org/officeDocument/2006/relationships/image" Target="../media/image110.png"/><Relationship Id="rId2" Type="http://schemas.openxmlformats.org/officeDocument/2006/relationships/image" Target="../media/image92.png"/><Relationship Id="rId19" Type="http://schemas.openxmlformats.org/officeDocument/2006/relationships/image" Target="../media/image109.png"/><Relationship Id="rId18" Type="http://schemas.openxmlformats.org/officeDocument/2006/relationships/image" Target="../media/image108.png"/><Relationship Id="rId17" Type="http://schemas.openxmlformats.org/officeDocument/2006/relationships/image" Target="../media/image107.png"/><Relationship Id="rId16" Type="http://schemas.openxmlformats.org/officeDocument/2006/relationships/image" Target="../media/image106.png"/><Relationship Id="rId15" Type="http://schemas.openxmlformats.org/officeDocument/2006/relationships/image" Target="../media/image105.png"/><Relationship Id="rId14" Type="http://schemas.openxmlformats.org/officeDocument/2006/relationships/image" Target="../media/image104.png"/><Relationship Id="rId13" Type="http://schemas.openxmlformats.org/officeDocument/2006/relationships/image" Target="../media/image103.png"/><Relationship Id="rId12" Type="http://schemas.openxmlformats.org/officeDocument/2006/relationships/image" Target="../media/image102.png"/><Relationship Id="rId11" Type="http://schemas.openxmlformats.org/officeDocument/2006/relationships/image" Target="../media/image101.png"/><Relationship Id="rId10" Type="http://schemas.openxmlformats.org/officeDocument/2006/relationships/image" Target="../media/image100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tags" Target="../tags/tag5.xml"/><Relationship Id="rId2" Type="http://schemas.openxmlformats.org/officeDocument/2006/relationships/image" Target="../media/image2.jpe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5.xml"/><Relationship Id="rId4" Type="http://schemas.openxmlformats.org/officeDocument/2006/relationships/tags" Target="../tags/tag127.xml"/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image" Target="../media/image113.png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114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image" Target="../media/image115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44.xml"/><Relationship Id="rId6" Type="http://schemas.openxmlformats.org/officeDocument/2006/relationships/image" Target="../media/image116.png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notesSlide" Target="../notesSlides/notesSlide3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48.xml"/><Relationship Id="rId10" Type="http://schemas.openxmlformats.org/officeDocument/2006/relationships/image" Target="../media/image122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6.xml"/><Relationship Id="rId3" Type="http://schemas.openxmlformats.org/officeDocument/2006/relationships/tags" Target="../tags/tag149.xml"/><Relationship Id="rId2" Type="http://schemas.openxmlformats.org/officeDocument/2006/relationships/image" Target="../media/image2.jpe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3.xml"/><Relationship Id="rId5" Type="http://schemas.openxmlformats.org/officeDocument/2006/relationships/image" Target="../media/image2.jpeg"/><Relationship Id="rId4" Type="http://schemas.openxmlformats.org/officeDocument/2006/relationships/image" Target="../media/image125.jpeg"/><Relationship Id="rId3" Type="http://schemas.openxmlformats.org/officeDocument/2006/relationships/image" Target="../media/image124.jpeg"/><Relationship Id="rId2" Type="http://schemas.openxmlformats.org/officeDocument/2006/relationships/tags" Target="../tags/tag152.xml"/><Relationship Id="rId1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3.xml"/><Relationship Id="rId3" Type="http://schemas.openxmlformats.org/officeDocument/2006/relationships/tags" Target="../tags/tag21.xml"/><Relationship Id="rId2" Type="http://schemas.openxmlformats.org/officeDocument/2006/relationships/image" Target="../media/image2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29FFE"/>
            </a:gs>
            <a:gs pos="100000">
              <a:srgbClr val="03437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C:\Users\admin\Desktop\未标题-1.png未标题-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492" y="1093470"/>
            <a:ext cx="12201525" cy="44481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39010" y="1500505"/>
            <a:ext cx="70015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讯展云站门店系统</a:t>
            </a:r>
            <a:endParaRPr lang="zh-CN" altLang="zh-CN" sz="66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54338" y="2724785"/>
            <a:ext cx="6285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线下门店数字化运营系统</a:t>
            </a:r>
            <a:endParaRPr lang="zh-CN" altLang="zh-CN" sz="24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2180" y="3519170"/>
            <a:ext cx="5826760" cy="224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壹心畅游体" panose="00000500000000000000" charset="-122"/>
                <a:ea typeface="壹心畅游体" panose="00000500000000000000" charset="-122"/>
              </a:rPr>
              <a:t>业务咨询</a:t>
            </a:r>
            <a:endParaRPr lang="zh-CN" altLang="en-US" sz="3200">
              <a:latin typeface="壹心畅游体" panose="00000500000000000000" charset="-122"/>
              <a:ea typeface="壹心畅游体" panose="00000500000000000000" charset="-122"/>
            </a:endParaRPr>
          </a:p>
          <a:p>
            <a:endParaRPr lang="zh-CN" altLang="en-US"/>
          </a:p>
          <a:p>
            <a:r>
              <a:rPr lang="zh-CN" altLang="zh-CN"/>
              <a:t>手机微信同号：</a:t>
            </a:r>
            <a:r>
              <a:rPr lang="en-US" altLang="zh-CN"/>
              <a:t>18202918669</a:t>
            </a:r>
            <a:endParaRPr lang="en-US" altLang="zh-CN"/>
          </a:p>
          <a:p>
            <a:r>
              <a:rPr lang="en-US" altLang="zh-CN"/>
              <a:t>                          15529402819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公司地址：西安市高新区唐兴路唐兴数码大厦</a:t>
            </a:r>
            <a:r>
              <a:rPr lang="en-US" altLang="zh-CN"/>
              <a:t>4</a:t>
            </a:r>
            <a:r>
              <a:rPr lang="zh-CN" altLang="en-US"/>
              <a:t>层</a:t>
            </a:r>
            <a:r>
              <a:rPr lang="en-US" altLang="zh-CN"/>
              <a:t>423</a:t>
            </a:r>
            <a:endParaRPr lang="zh-CN" altLang="zh-CN"/>
          </a:p>
          <a:p>
            <a:endParaRPr lang="zh-CN" altLang="zh-CN"/>
          </a:p>
        </p:txBody>
      </p:sp>
      <p:pic>
        <p:nvPicPr>
          <p:cNvPr id="2" name="图片 1" descr="2017-04-22_150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564" y="1620839"/>
            <a:ext cx="11963742" cy="5236107"/>
            <a:chOff x="-27" y="2267"/>
            <a:chExt cx="18841" cy="8246"/>
          </a:xfrm>
        </p:grpSpPr>
        <p:pic>
          <p:nvPicPr>
            <p:cNvPr id="12" name="图片 11" descr="C:\Users\admin\Desktop\图片2.png图片2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363" y="4157"/>
              <a:ext cx="6495" cy="6356"/>
            </a:xfrm>
            <a:prstGeom prst="rect">
              <a:avLst/>
            </a:prstGeom>
          </p:spPr>
        </p:pic>
        <p:grpSp>
          <p:nvGrpSpPr>
            <p:cNvPr id="14" name="千图PPT彼岸天：ID 8661124库_组合 123"/>
            <p:cNvGrpSpPr/>
            <p:nvPr>
              <p:custDataLst>
                <p:tags r:id="rId2"/>
              </p:custDataLst>
            </p:nvPr>
          </p:nvGrpSpPr>
          <p:grpSpPr>
            <a:xfrm>
              <a:off x="13867" y="7301"/>
              <a:ext cx="4806" cy="1364"/>
              <a:chOff x="8812690" y="4944535"/>
              <a:chExt cx="2943315" cy="865833"/>
            </a:xfrm>
          </p:grpSpPr>
          <p:sp>
            <p:nvSpPr>
              <p:cNvPr id="23" name="TextBox 115"/>
              <p:cNvSpPr txBox="1"/>
              <p:nvPr/>
            </p:nvSpPr>
            <p:spPr>
              <a:xfrm>
                <a:off x="8812690" y="5187433"/>
                <a:ext cx="2943315" cy="62293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rPr>
                  <a:t>快速搭建专属小程序</a:t>
                </a:r>
                <a:endParaRPr lang="zh-CN" altLang="en-US" sz="1200" dirty="0">
                  <a:solidFill>
                    <a:sysClr val="windowText" lastClr="0000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</a:rPr>
                  <a:t>店铺模板</a:t>
                </a:r>
                <a:r>
                  <a:rPr lang="zh-CN" altLang="en-US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+mn-ea"/>
                  </a:rPr>
                  <a:t> ▏拖拽式装修 ▏预约</a:t>
                </a:r>
                <a:r>
                  <a:rPr lang="en-US" altLang="zh-CN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+mn-ea"/>
                  </a:rPr>
                  <a:t>/</a:t>
                </a:r>
                <a:r>
                  <a:rPr lang="zh-CN" altLang="en-US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+mn-ea"/>
                  </a:rPr>
                  <a:t>购物</a:t>
                </a:r>
                <a:r>
                  <a:rPr lang="en-US" altLang="zh-CN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+mn-ea"/>
                  </a:rPr>
                  <a:t>/</a:t>
                </a:r>
                <a:r>
                  <a:rPr lang="zh-CN" altLang="en-US" sz="1200" dirty="0">
                    <a:solidFill>
                      <a:sysClr val="windowText" lastClr="000000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cs typeface="思源黑体 CN Regular" panose="020B0500000000000000" charset="-122"/>
                    <a:sym typeface="+mn-ea"/>
                  </a:rPr>
                  <a:t>会员卡</a:t>
                </a:r>
                <a:endParaRPr lang="zh-CN" altLang="en-US" sz="1200" dirty="0">
                  <a:solidFill>
                    <a:sysClr val="windowText" lastClr="000000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24" name="TextBox 116"/>
              <p:cNvSpPr txBox="1"/>
              <p:nvPr/>
            </p:nvSpPr>
            <p:spPr>
              <a:xfrm>
                <a:off x="8812691" y="4944535"/>
                <a:ext cx="2378521" cy="242374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r>
                  <a:rPr lang="zh-CN" altLang="en-US" sz="2000" b="1" dirty="0">
                    <a:solidFill>
                      <a:srgbClr val="38D682"/>
                    </a:solidFill>
                    <a:ea typeface="思源黑体 CN Regular" panose="020B0500000000000000" charset="-122"/>
                  </a:rPr>
                  <a:t>小程序</a:t>
                </a:r>
                <a:endParaRPr lang="zh-CN" altLang="en-US" sz="2000" b="1" dirty="0">
                  <a:solidFill>
                    <a:srgbClr val="38D682"/>
                  </a:solidFill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25" name="千图PPT彼岸天：ID 8661124库_组合 120"/>
            <p:cNvGrpSpPr/>
            <p:nvPr>
              <p:custDataLst>
                <p:tags r:id="rId3"/>
              </p:custDataLst>
            </p:nvPr>
          </p:nvGrpSpPr>
          <p:grpSpPr>
            <a:xfrm>
              <a:off x="13006" y="4600"/>
              <a:ext cx="5808" cy="1405"/>
              <a:chOff x="8276294" y="3229083"/>
              <a:chExt cx="2789873" cy="892175"/>
            </a:xfrm>
          </p:grpSpPr>
          <p:sp>
            <p:nvSpPr>
              <p:cNvPr id="26" name="TextBox 118"/>
              <p:cNvSpPr txBox="1"/>
              <p:nvPr/>
            </p:nvSpPr>
            <p:spPr>
              <a:xfrm>
                <a:off x="8276294" y="3498323"/>
                <a:ext cx="2789873" cy="62293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数十种营销玩法，玩转快速引流和会员裂变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全民推广 ▏积分商城 ▏拼团 ▏进店有礼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27" name="TextBox 119"/>
              <p:cNvSpPr txBox="1"/>
              <p:nvPr/>
            </p:nvSpPr>
            <p:spPr>
              <a:xfrm>
                <a:off x="8280618" y="3229083"/>
                <a:ext cx="2378521" cy="242374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r>
                  <a:rPr lang="zh-CN" altLang="en-US" sz="2000" b="1" dirty="0">
                    <a:solidFill>
                      <a:schemeClr val="accent4"/>
                    </a:solidFill>
                    <a:ea typeface="思源黑体 CN Regular" panose="020B0500000000000000" charset="-122"/>
                  </a:rPr>
                  <a:t>营销系统</a:t>
                </a:r>
                <a:endParaRPr lang="zh-CN" altLang="en-US" sz="2000" b="1" dirty="0">
                  <a:solidFill>
                    <a:schemeClr val="accent4"/>
                  </a:solidFill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28" name="千图PPT彼岸天：ID 8661124库_组合 117"/>
            <p:cNvGrpSpPr/>
            <p:nvPr>
              <p:custDataLst>
                <p:tags r:id="rId4"/>
              </p:custDataLst>
            </p:nvPr>
          </p:nvGrpSpPr>
          <p:grpSpPr>
            <a:xfrm>
              <a:off x="-27" y="7189"/>
              <a:ext cx="5381" cy="1354"/>
              <a:chOff x="93669" y="4873032"/>
              <a:chExt cx="3298843" cy="859867"/>
            </a:xfrm>
          </p:grpSpPr>
          <p:sp>
            <p:nvSpPr>
              <p:cNvPr id="29" name="TextBox 121"/>
              <p:cNvSpPr txBox="1"/>
              <p:nvPr/>
            </p:nvSpPr>
            <p:spPr>
              <a:xfrm flipH="1">
                <a:off x="93669" y="5109964"/>
                <a:ext cx="3298843" cy="62293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精细化会员资源管理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会员档案 ▏会员等级 ▏会员权益 ▏会员标签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</p:txBody>
          </p:sp>
          <p:sp>
            <p:nvSpPr>
              <p:cNvPr id="30" name="TextBox 122"/>
              <p:cNvSpPr txBox="1"/>
              <p:nvPr/>
            </p:nvSpPr>
            <p:spPr>
              <a:xfrm flipH="1">
                <a:off x="950105" y="4873032"/>
                <a:ext cx="2378521" cy="24237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Autofit/>
              </a:bodyPr>
              <a:lstStyle/>
              <a:p>
                <a:pPr algn="r"/>
                <a:r>
                  <a:rPr lang="zh-CN" altLang="en-US" sz="2000" b="1" dirty="0">
                    <a:solidFill>
                      <a:schemeClr val="accent1"/>
                    </a:solidFill>
                    <a:ea typeface="思源黑体 CN Regular" panose="020B0500000000000000" charset="-122"/>
                  </a:rPr>
                  <a:t>会员系统</a:t>
                </a:r>
                <a:endParaRPr lang="zh-CN" altLang="en-US" sz="2000" b="1" dirty="0">
                  <a:solidFill>
                    <a:schemeClr val="accent1"/>
                  </a:solidFill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31" name="千图PPT彼岸天：ID 8661124库_组合 114"/>
            <p:cNvGrpSpPr/>
            <p:nvPr>
              <p:custDataLst>
                <p:tags r:id="rId5"/>
              </p:custDataLst>
            </p:nvPr>
          </p:nvGrpSpPr>
          <p:grpSpPr>
            <a:xfrm>
              <a:off x="-11" y="4536"/>
              <a:ext cx="6217" cy="1435"/>
              <a:chOff x="903135" y="3188583"/>
              <a:chExt cx="3013041" cy="911225"/>
            </a:xfrm>
          </p:grpSpPr>
          <p:sp>
            <p:nvSpPr>
              <p:cNvPr id="32" name="TextBox 124"/>
              <p:cNvSpPr txBox="1"/>
              <p:nvPr/>
            </p:nvSpPr>
            <p:spPr>
              <a:xfrm flipH="1">
                <a:off x="903135" y="3476873"/>
                <a:ext cx="3013041" cy="62293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电脑和手机都可收银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扫码枪收款 ▏记账收款 ▏挂单取单  ▏会员账户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</p:txBody>
          </p:sp>
          <p:sp>
            <p:nvSpPr>
              <p:cNvPr id="33" name="TextBox 125"/>
              <p:cNvSpPr txBox="1"/>
              <p:nvPr/>
            </p:nvSpPr>
            <p:spPr>
              <a:xfrm flipH="1">
                <a:off x="1450299" y="3188583"/>
                <a:ext cx="2378521" cy="242374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0">
                <a:noAutofit/>
              </a:bodyPr>
              <a:lstStyle/>
              <a:p>
                <a:pPr algn="r"/>
                <a:r>
                  <a:rPr lang="zh-CN" altLang="en-US" sz="2000" b="1" dirty="0">
                    <a:solidFill>
                      <a:srgbClr val="FE8E16"/>
                    </a:solidFill>
                    <a:ea typeface="思源黑体 CN Regular" panose="020B0500000000000000" charset="-122"/>
                  </a:rPr>
                  <a:t>收银系统</a:t>
                </a:r>
                <a:endParaRPr lang="zh-CN" altLang="en-US" sz="2000" b="1" dirty="0">
                  <a:solidFill>
                    <a:srgbClr val="FE8E16"/>
                  </a:solidFill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195" y="2267"/>
              <a:ext cx="6830" cy="1242"/>
              <a:chOff x="3933825" y="1439229"/>
              <a:chExt cx="4337050" cy="788884"/>
            </a:xfrm>
          </p:grpSpPr>
          <p:sp>
            <p:nvSpPr>
              <p:cNvPr id="34" name="TextBox 127"/>
              <p:cNvSpPr txBox="1"/>
              <p:nvPr/>
            </p:nvSpPr>
            <p:spPr>
              <a:xfrm flipH="1">
                <a:off x="3933825" y="1812823"/>
                <a:ext cx="4337050" cy="415290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</a:rPr>
                  <a:t>提高门店管理效率， 降低运营成本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商品管理 ▏智能预约 ▏员工管理 ▏通知系统</a:t>
                </a:r>
                <a:endParaRPr lang="zh-CN" altLang="en-US" sz="1200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35" name="TextBox 128"/>
              <p:cNvSpPr txBox="1"/>
              <p:nvPr/>
            </p:nvSpPr>
            <p:spPr>
              <a:xfrm flipH="1">
                <a:off x="4352290" y="1439229"/>
                <a:ext cx="3423285" cy="24257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no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3370FF"/>
                    </a:solidFill>
                    <a:ea typeface="思源黑体 CN Regular" panose="020B0500000000000000" charset="-122"/>
                  </a:rPr>
                  <a:t>店务系统</a:t>
                </a:r>
                <a:endParaRPr lang="zh-CN" altLang="en-US" sz="2000" b="1" dirty="0">
                  <a:solidFill>
                    <a:srgbClr val="3370FF"/>
                  </a:solidFill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37" name="千图PPT彼岸天：ID 8661124库_组合 129"/>
            <p:cNvGrpSpPr/>
            <p:nvPr>
              <p:custDataLst>
                <p:tags r:id="rId6"/>
              </p:custDataLst>
            </p:nvPr>
          </p:nvGrpSpPr>
          <p:grpSpPr>
            <a:xfrm>
              <a:off x="6387" y="5096"/>
              <a:ext cx="1286" cy="1286"/>
              <a:chOff x="4062817" y="3544652"/>
              <a:chExt cx="816561" cy="816561"/>
            </a:xfrm>
          </p:grpSpPr>
          <p:sp>
            <p:nvSpPr>
              <p:cNvPr id="38" name="Oval 130"/>
              <p:cNvSpPr/>
              <p:nvPr/>
            </p:nvSpPr>
            <p:spPr bwMode="auto">
              <a:xfrm>
                <a:off x="4062817" y="3544652"/>
                <a:ext cx="816561" cy="816561"/>
              </a:xfrm>
              <a:prstGeom prst="ellipse">
                <a:avLst/>
              </a:prstGeom>
              <a:solidFill>
                <a:srgbClr val="FEAB4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  <p:sp>
            <p:nvSpPr>
              <p:cNvPr id="39" name="Freeform: Shape 131"/>
              <p:cNvSpPr>
                <a:spLocks noChangeAspect="1"/>
              </p:cNvSpPr>
              <p:nvPr/>
            </p:nvSpPr>
            <p:spPr bwMode="auto">
              <a:xfrm>
                <a:off x="4272271" y="3756330"/>
                <a:ext cx="397653" cy="39320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357" y="18801"/>
                    </a:moveTo>
                    <a:cubicBezTo>
                      <a:pt x="21518" y="18965"/>
                      <a:pt x="21599" y="19177"/>
                      <a:pt x="21599" y="19436"/>
                    </a:cubicBezTo>
                    <a:cubicBezTo>
                      <a:pt x="21599" y="19580"/>
                      <a:pt x="21518" y="19775"/>
                      <a:pt x="21357" y="20018"/>
                    </a:cubicBezTo>
                    <a:cubicBezTo>
                      <a:pt x="21193" y="20261"/>
                      <a:pt x="20989" y="20504"/>
                      <a:pt x="20746" y="20741"/>
                    </a:cubicBezTo>
                    <a:cubicBezTo>
                      <a:pt x="20503" y="20978"/>
                      <a:pt x="20260" y="21184"/>
                      <a:pt x="20023" y="21348"/>
                    </a:cubicBezTo>
                    <a:cubicBezTo>
                      <a:pt x="19783" y="21518"/>
                      <a:pt x="19593" y="21599"/>
                      <a:pt x="19447" y="21599"/>
                    </a:cubicBezTo>
                    <a:cubicBezTo>
                      <a:pt x="19189" y="21599"/>
                      <a:pt x="18975" y="21515"/>
                      <a:pt x="18811" y="21343"/>
                    </a:cubicBezTo>
                    <a:lnTo>
                      <a:pt x="13957" y="16502"/>
                    </a:lnTo>
                    <a:cubicBezTo>
                      <a:pt x="13217" y="16980"/>
                      <a:pt x="12428" y="17350"/>
                      <a:pt x="11589" y="17604"/>
                    </a:cubicBezTo>
                    <a:cubicBezTo>
                      <a:pt x="10750" y="17864"/>
                      <a:pt x="9891" y="17991"/>
                      <a:pt x="9007" y="17991"/>
                    </a:cubicBezTo>
                    <a:cubicBezTo>
                      <a:pt x="7769" y="17991"/>
                      <a:pt x="6608" y="17759"/>
                      <a:pt x="5517" y="17290"/>
                    </a:cubicBezTo>
                    <a:cubicBezTo>
                      <a:pt x="4427" y="16822"/>
                      <a:pt x="3469" y="16175"/>
                      <a:pt x="2644" y="15353"/>
                    </a:cubicBezTo>
                    <a:cubicBezTo>
                      <a:pt x="1816" y="14534"/>
                      <a:pt x="1172" y="13580"/>
                      <a:pt x="700" y="12487"/>
                    </a:cubicBezTo>
                    <a:cubicBezTo>
                      <a:pt x="231" y="11400"/>
                      <a:pt x="0" y="10236"/>
                      <a:pt x="0" y="8999"/>
                    </a:cubicBezTo>
                    <a:cubicBezTo>
                      <a:pt x="0" y="7768"/>
                      <a:pt x="231" y="6602"/>
                      <a:pt x="700" y="5515"/>
                    </a:cubicBezTo>
                    <a:cubicBezTo>
                      <a:pt x="1169" y="4422"/>
                      <a:pt x="1816" y="3467"/>
                      <a:pt x="2644" y="2645"/>
                    </a:cubicBezTo>
                    <a:cubicBezTo>
                      <a:pt x="3469" y="1827"/>
                      <a:pt x="4424" y="1180"/>
                      <a:pt x="5512" y="708"/>
                    </a:cubicBezTo>
                    <a:cubicBezTo>
                      <a:pt x="6600" y="237"/>
                      <a:pt x="7764" y="0"/>
                      <a:pt x="9007" y="0"/>
                    </a:cubicBezTo>
                    <a:cubicBezTo>
                      <a:pt x="10244" y="0"/>
                      <a:pt x="11403" y="237"/>
                      <a:pt x="12488" y="708"/>
                    </a:cubicBezTo>
                    <a:cubicBezTo>
                      <a:pt x="13573" y="1180"/>
                      <a:pt x="14530" y="1827"/>
                      <a:pt x="15358" y="2645"/>
                    </a:cubicBezTo>
                    <a:cubicBezTo>
                      <a:pt x="16183" y="3467"/>
                      <a:pt x="16830" y="4422"/>
                      <a:pt x="17299" y="5515"/>
                    </a:cubicBezTo>
                    <a:cubicBezTo>
                      <a:pt x="17768" y="6602"/>
                      <a:pt x="18003" y="7768"/>
                      <a:pt x="18003" y="8999"/>
                    </a:cubicBezTo>
                    <a:cubicBezTo>
                      <a:pt x="18003" y="9886"/>
                      <a:pt x="17873" y="10747"/>
                      <a:pt x="17616" y="11589"/>
                    </a:cubicBezTo>
                    <a:cubicBezTo>
                      <a:pt x="17359" y="12433"/>
                      <a:pt x="16991" y="13218"/>
                      <a:pt x="16514" y="13947"/>
                    </a:cubicBezTo>
                    <a:lnTo>
                      <a:pt x="21357" y="18801"/>
                    </a:lnTo>
                    <a:close/>
                    <a:moveTo>
                      <a:pt x="3596" y="8999"/>
                    </a:moveTo>
                    <a:cubicBezTo>
                      <a:pt x="3596" y="9759"/>
                      <a:pt x="3740" y="10465"/>
                      <a:pt x="4028" y="11117"/>
                    </a:cubicBezTo>
                    <a:cubicBezTo>
                      <a:pt x="4317" y="11770"/>
                      <a:pt x="4707" y="12337"/>
                      <a:pt x="5193" y="12820"/>
                    </a:cubicBezTo>
                    <a:cubicBezTo>
                      <a:pt x="5679" y="13300"/>
                      <a:pt x="6252" y="13684"/>
                      <a:pt x="6908" y="13969"/>
                    </a:cubicBezTo>
                    <a:cubicBezTo>
                      <a:pt x="7566" y="14252"/>
                      <a:pt x="8264" y="14393"/>
                      <a:pt x="9004" y="14393"/>
                    </a:cubicBezTo>
                    <a:cubicBezTo>
                      <a:pt x="9744" y="14393"/>
                      <a:pt x="10439" y="14252"/>
                      <a:pt x="11092" y="13969"/>
                    </a:cubicBezTo>
                    <a:cubicBezTo>
                      <a:pt x="11745" y="13684"/>
                      <a:pt x="12318" y="13300"/>
                      <a:pt x="12801" y="12820"/>
                    </a:cubicBezTo>
                    <a:cubicBezTo>
                      <a:pt x="13290" y="12337"/>
                      <a:pt x="13677" y="11770"/>
                      <a:pt x="13965" y="11117"/>
                    </a:cubicBezTo>
                    <a:cubicBezTo>
                      <a:pt x="14254" y="10465"/>
                      <a:pt x="14398" y="9759"/>
                      <a:pt x="14398" y="8999"/>
                    </a:cubicBezTo>
                    <a:cubicBezTo>
                      <a:pt x="14398" y="8259"/>
                      <a:pt x="14254" y="7565"/>
                      <a:pt x="13965" y="6912"/>
                    </a:cubicBezTo>
                    <a:cubicBezTo>
                      <a:pt x="13674" y="6257"/>
                      <a:pt x="13290" y="5684"/>
                      <a:pt x="12801" y="5192"/>
                    </a:cubicBezTo>
                    <a:cubicBezTo>
                      <a:pt x="12315" y="4704"/>
                      <a:pt x="11745" y="4317"/>
                      <a:pt x="11092" y="4032"/>
                    </a:cubicBezTo>
                    <a:cubicBezTo>
                      <a:pt x="10439" y="3749"/>
                      <a:pt x="9741" y="3605"/>
                      <a:pt x="9004" y="3605"/>
                    </a:cubicBezTo>
                    <a:cubicBezTo>
                      <a:pt x="8267" y="3605"/>
                      <a:pt x="7566" y="3749"/>
                      <a:pt x="6908" y="4032"/>
                    </a:cubicBezTo>
                    <a:cubicBezTo>
                      <a:pt x="6252" y="4317"/>
                      <a:pt x="5676" y="4704"/>
                      <a:pt x="5193" y="5192"/>
                    </a:cubicBezTo>
                    <a:cubicBezTo>
                      <a:pt x="4707" y="5684"/>
                      <a:pt x="4317" y="6257"/>
                      <a:pt x="4028" y="6912"/>
                    </a:cubicBezTo>
                    <a:cubicBezTo>
                      <a:pt x="3740" y="7565"/>
                      <a:pt x="3596" y="8256"/>
                      <a:pt x="3596" y="8999"/>
                    </a:cubicBezTo>
                    <a:moveTo>
                      <a:pt x="9007" y="5591"/>
                    </a:moveTo>
                    <a:cubicBezTo>
                      <a:pt x="9185" y="5591"/>
                      <a:pt x="9343" y="5656"/>
                      <a:pt x="9473" y="5785"/>
                    </a:cubicBezTo>
                    <a:cubicBezTo>
                      <a:pt x="9603" y="5918"/>
                      <a:pt x="9668" y="6082"/>
                      <a:pt x="9668" y="6279"/>
                    </a:cubicBezTo>
                    <a:cubicBezTo>
                      <a:pt x="9668" y="6460"/>
                      <a:pt x="9603" y="6616"/>
                      <a:pt x="9473" y="6745"/>
                    </a:cubicBezTo>
                    <a:cubicBezTo>
                      <a:pt x="9343" y="6878"/>
                      <a:pt x="9185" y="6943"/>
                      <a:pt x="9007" y="6943"/>
                    </a:cubicBezTo>
                    <a:cubicBezTo>
                      <a:pt x="8439" y="6943"/>
                      <a:pt x="7953" y="7144"/>
                      <a:pt x="7552" y="7536"/>
                    </a:cubicBezTo>
                    <a:cubicBezTo>
                      <a:pt x="7151" y="7934"/>
                      <a:pt x="6950" y="8423"/>
                      <a:pt x="6950" y="8996"/>
                    </a:cubicBezTo>
                    <a:cubicBezTo>
                      <a:pt x="6950" y="9180"/>
                      <a:pt x="6885" y="9332"/>
                      <a:pt x="6755" y="9465"/>
                    </a:cubicBezTo>
                    <a:cubicBezTo>
                      <a:pt x="6622" y="9595"/>
                      <a:pt x="6467" y="9657"/>
                      <a:pt x="6289" y="9657"/>
                    </a:cubicBezTo>
                    <a:cubicBezTo>
                      <a:pt x="6080" y="9657"/>
                      <a:pt x="5913" y="9595"/>
                      <a:pt x="5786" y="9465"/>
                    </a:cubicBezTo>
                    <a:cubicBezTo>
                      <a:pt x="5659" y="9332"/>
                      <a:pt x="5599" y="9180"/>
                      <a:pt x="5599" y="8996"/>
                    </a:cubicBezTo>
                    <a:cubicBezTo>
                      <a:pt x="5599" y="8539"/>
                      <a:pt x="5684" y="8104"/>
                      <a:pt x="5862" y="7686"/>
                    </a:cubicBezTo>
                    <a:cubicBezTo>
                      <a:pt x="6037" y="7271"/>
                      <a:pt x="6280" y="6907"/>
                      <a:pt x="6597" y="6590"/>
                    </a:cubicBezTo>
                    <a:cubicBezTo>
                      <a:pt x="6905" y="6277"/>
                      <a:pt x="7264" y="6028"/>
                      <a:pt x="7676" y="5856"/>
                    </a:cubicBezTo>
                    <a:cubicBezTo>
                      <a:pt x="8086" y="5681"/>
                      <a:pt x="8529" y="5591"/>
                      <a:pt x="9007" y="559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44" name="千图PPT彼岸天：ID 8661124库_组合 136"/>
            <p:cNvGrpSpPr/>
            <p:nvPr>
              <p:custDataLst>
                <p:tags r:id="rId7"/>
              </p:custDataLst>
            </p:nvPr>
          </p:nvGrpSpPr>
          <p:grpSpPr>
            <a:xfrm>
              <a:off x="5526" y="7287"/>
              <a:ext cx="1099" cy="1099"/>
              <a:chOff x="3516747" y="4935261"/>
              <a:chExt cx="697923" cy="697923"/>
            </a:xfrm>
          </p:grpSpPr>
          <p:sp>
            <p:nvSpPr>
              <p:cNvPr id="45" name="Oval 137"/>
              <p:cNvSpPr/>
              <p:nvPr/>
            </p:nvSpPr>
            <p:spPr bwMode="auto">
              <a:xfrm>
                <a:off x="3516747" y="4935261"/>
                <a:ext cx="697923" cy="6979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  <p:sp>
            <p:nvSpPr>
              <p:cNvPr id="46" name="Freeform: Shape 138"/>
              <p:cNvSpPr>
                <a:spLocks noChangeAspect="1"/>
              </p:cNvSpPr>
              <p:nvPr/>
            </p:nvSpPr>
            <p:spPr bwMode="auto">
              <a:xfrm>
                <a:off x="3691070" y="5109538"/>
                <a:ext cx="349277" cy="349368"/>
              </a:xfrm>
              <a:custGeom>
                <a:avLst/>
                <a:gdLst>
                  <a:gd name="T0" fmla="*/ 3437 w 6844"/>
                  <a:gd name="T1" fmla="*/ 1719 h 6844"/>
                  <a:gd name="T2" fmla="*/ 3437 w 6844"/>
                  <a:gd name="T3" fmla="*/ 2875 h 6844"/>
                  <a:gd name="T4" fmla="*/ 3437 w 6844"/>
                  <a:gd name="T5" fmla="*/ 1719 h 6844"/>
                  <a:gd name="T6" fmla="*/ 6843 w 6844"/>
                  <a:gd name="T7" fmla="*/ 188 h 6844"/>
                  <a:gd name="T8" fmla="*/ 5437 w 6844"/>
                  <a:gd name="T9" fmla="*/ 2375 h 6844"/>
                  <a:gd name="T10" fmla="*/ 5124 w 6844"/>
                  <a:gd name="T11" fmla="*/ 1250 h 6844"/>
                  <a:gd name="T12" fmla="*/ 5093 w 6844"/>
                  <a:gd name="T13" fmla="*/ 2719 h 6844"/>
                  <a:gd name="T14" fmla="*/ 4437 w 6844"/>
                  <a:gd name="T15" fmla="*/ 3749 h 6844"/>
                  <a:gd name="T16" fmla="*/ 5218 w 6844"/>
                  <a:gd name="T17" fmla="*/ 4562 h 6844"/>
                  <a:gd name="T18" fmla="*/ 5218 w 6844"/>
                  <a:gd name="T19" fmla="*/ 4593 h 6844"/>
                  <a:gd name="T20" fmla="*/ 5124 w 6844"/>
                  <a:gd name="T21" fmla="*/ 6624 h 6844"/>
                  <a:gd name="T22" fmla="*/ 4812 w 6844"/>
                  <a:gd name="T23" fmla="*/ 6843 h 6844"/>
                  <a:gd name="T24" fmla="*/ 4812 w 6844"/>
                  <a:gd name="T25" fmla="*/ 5093 h 6844"/>
                  <a:gd name="T26" fmla="*/ 2594 w 6844"/>
                  <a:gd name="T27" fmla="*/ 5812 h 6844"/>
                  <a:gd name="T28" fmla="*/ 2438 w 6844"/>
                  <a:gd name="T29" fmla="*/ 5968 h 6844"/>
                  <a:gd name="T30" fmla="*/ 875 w 6844"/>
                  <a:gd name="T31" fmla="*/ 6843 h 6844"/>
                  <a:gd name="T32" fmla="*/ 719 w 6844"/>
                  <a:gd name="T33" fmla="*/ 6312 h 6844"/>
                  <a:gd name="T34" fmla="*/ 2844 w 6844"/>
                  <a:gd name="T35" fmla="*/ 4562 h 6844"/>
                  <a:gd name="T36" fmla="*/ 1782 w 6844"/>
                  <a:gd name="T37" fmla="*/ 2750 h 6844"/>
                  <a:gd name="T38" fmla="*/ 1719 w 6844"/>
                  <a:gd name="T39" fmla="*/ 2594 h 6844"/>
                  <a:gd name="T40" fmla="*/ 1250 w 6844"/>
                  <a:gd name="T41" fmla="*/ 1313 h 6844"/>
                  <a:gd name="T42" fmla="*/ 407 w 6844"/>
                  <a:gd name="T43" fmla="*/ 2563 h 6844"/>
                  <a:gd name="T44" fmla="*/ 1032 w 6844"/>
                  <a:gd name="T45" fmla="*/ 32 h 6844"/>
                  <a:gd name="T46" fmla="*/ 1813 w 6844"/>
                  <a:gd name="T47" fmla="*/ 938 h 6844"/>
                  <a:gd name="T48" fmla="*/ 2157 w 6844"/>
                  <a:gd name="T49" fmla="*/ 907 h 6844"/>
                  <a:gd name="T50" fmla="*/ 4718 w 6844"/>
                  <a:gd name="T51" fmla="*/ 907 h 6844"/>
                  <a:gd name="T52" fmla="*/ 5031 w 6844"/>
                  <a:gd name="T53" fmla="*/ 938 h 6844"/>
                  <a:gd name="T54" fmla="*/ 5812 w 6844"/>
                  <a:gd name="T55" fmla="*/ 0 h 6844"/>
                  <a:gd name="T56" fmla="*/ 4562 w 6844"/>
                  <a:gd name="T57" fmla="*/ 1188 h 6844"/>
                  <a:gd name="T58" fmla="*/ 3437 w 6844"/>
                  <a:gd name="T59" fmla="*/ 1157 h 6844"/>
                  <a:gd name="T60" fmla="*/ 2282 w 6844"/>
                  <a:gd name="T61" fmla="*/ 2469 h 6844"/>
                  <a:gd name="T62" fmla="*/ 3718 w 6844"/>
                  <a:gd name="T63" fmla="*/ 3157 h 6844"/>
                  <a:gd name="T64" fmla="*/ 4562 w 6844"/>
                  <a:gd name="T65" fmla="*/ 1188 h 6844"/>
                  <a:gd name="T66" fmla="*/ 4562 w 6844"/>
                  <a:gd name="T67" fmla="*/ 1188 h 6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844" h="6844">
                    <a:moveTo>
                      <a:pt x="3437" y="1719"/>
                    </a:moveTo>
                    <a:lnTo>
                      <a:pt x="3437" y="1719"/>
                    </a:lnTo>
                    <a:cubicBezTo>
                      <a:pt x="3749" y="1719"/>
                      <a:pt x="3999" y="2000"/>
                      <a:pt x="3999" y="2313"/>
                    </a:cubicBezTo>
                    <a:cubicBezTo>
                      <a:pt x="3999" y="2625"/>
                      <a:pt x="3749" y="2875"/>
                      <a:pt x="3437" y="2875"/>
                    </a:cubicBezTo>
                    <a:cubicBezTo>
                      <a:pt x="3125" y="2875"/>
                      <a:pt x="2844" y="2625"/>
                      <a:pt x="2844" y="2313"/>
                    </a:cubicBezTo>
                    <a:cubicBezTo>
                      <a:pt x="2844" y="2000"/>
                      <a:pt x="3125" y="1719"/>
                      <a:pt x="3437" y="1719"/>
                    </a:cubicBezTo>
                    <a:close/>
                    <a:moveTo>
                      <a:pt x="6843" y="188"/>
                    </a:moveTo>
                    <a:lnTo>
                      <a:pt x="6843" y="188"/>
                    </a:lnTo>
                    <a:cubicBezTo>
                      <a:pt x="6437" y="2532"/>
                      <a:pt x="6437" y="2532"/>
                      <a:pt x="6437" y="2532"/>
                    </a:cubicBezTo>
                    <a:cubicBezTo>
                      <a:pt x="5437" y="2375"/>
                      <a:pt x="5437" y="2375"/>
                      <a:pt x="5437" y="2375"/>
                    </a:cubicBezTo>
                    <a:cubicBezTo>
                      <a:pt x="5593" y="1282"/>
                      <a:pt x="5593" y="1282"/>
                      <a:pt x="5593" y="1282"/>
                    </a:cubicBezTo>
                    <a:cubicBezTo>
                      <a:pt x="5468" y="1282"/>
                      <a:pt x="5312" y="1250"/>
                      <a:pt x="5124" y="1250"/>
                    </a:cubicBezTo>
                    <a:cubicBezTo>
                      <a:pt x="5124" y="2594"/>
                      <a:pt x="5124" y="2594"/>
                      <a:pt x="5124" y="2594"/>
                    </a:cubicBezTo>
                    <a:cubicBezTo>
                      <a:pt x="5124" y="2625"/>
                      <a:pt x="5124" y="2688"/>
                      <a:pt x="5093" y="2719"/>
                    </a:cubicBezTo>
                    <a:lnTo>
                      <a:pt x="5093" y="2750"/>
                    </a:lnTo>
                    <a:cubicBezTo>
                      <a:pt x="4437" y="3749"/>
                      <a:pt x="4437" y="3749"/>
                      <a:pt x="4437" y="3749"/>
                    </a:cubicBezTo>
                    <a:cubicBezTo>
                      <a:pt x="4249" y="4281"/>
                      <a:pt x="4249" y="4281"/>
                      <a:pt x="4249" y="4281"/>
                    </a:cubicBezTo>
                    <a:cubicBezTo>
                      <a:pt x="5218" y="4562"/>
                      <a:pt x="5218" y="4562"/>
                      <a:pt x="5218" y="4562"/>
                    </a:cubicBezTo>
                    <a:cubicBezTo>
                      <a:pt x="5218" y="4562"/>
                      <a:pt x="5218" y="4562"/>
                      <a:pt x="5187" y="4593"/>
                    </a:cubicBezTo>
                    <a:cubicBezTo>
                      <a:pt x="5218" y="4593"/>
                      <a:pt x="5218" y="4593"/>
                      <a:pt x="5218" y="4593"/>
                    </a:cubicBezTo>
                    <a:cubicBezTo>
                      <a:pt x="5343" y="4624"/>
                      <a:pt x="5437" y="4749"/>
                      <a:pt x="5406" y="4906"/>
                    </a:cubicBezTo>
                    <a:cubicBezTo>
                      <a:pt x="5124" y="6624"/>
                      <a:pt x="5124" y="6624"/>
                      <a:pt x="5124" y="6624"/>
                    </a:cubicBezTo>
                    <a:cubicBezTo>
                      <a:pt x="5093" y="6749"/>
                      <a:pt x="4999" y="6843"/>
                      <a:pt x="4843" y="6843"/>
                    </a:cubicBezTo>
                    <a:lnTo>
                      <a:pt x="4812" y="6843"/>
                    </a:lnTo>
                    <a:cubicBezTo>
                      <a:pt x="4656" y="6812"/>
                      <a:pt x="4531" y="6687"/>
                      <a:pt x="4562" y="6531"/>
                    </a:cubicBezTo>
                    <a:cubicBezTo>
                      <a:pt x="4812" y="5093"/>
                      <a:pt x="4812" y="5093"/>
                      <a:pt x="4812" y="5093"/>
                    </a:cubicBezTo>
                    <a:cubicBezTo>
                      <a:pt x="3531" y="5124"/>
                      <a:pt x="3531" y="5124"/>
                      <a:pt x="3531" y="5124"/>
                    </a:cubicBezTo>
                    <a:cubicBezTo>
                      <a:pt x="2594" y="5812"/>
                      <a:pt x="2594" y="5812"/>
                      <a:pt x="2594" y="5812"/>
                    </a:cubicBezTo>
                    <a:cubicBezTo>
                      <a:pt x="2500" y="5906"/>
                      <a:pt x="2500" y="5906"/>
                      <a:pt x="2500" y="5906"/>
                    </a:cubicBezTo>
                    <a:cubicBezTo>
                      <a:pt x="2469" y="5937"/>
                      <a:pt x="2469" y="5937"/>
                      <a:pt x="2438" y="5968"/>
                    </a:cubicBezTo>
                    <a:cubicBezTo>
                      <a:pt x="1000" y="6812"/>
                      <a:pt x="1000" y="6812"/>
                      <a:pt x="1000" y="6812"/>
                    </a:cubicBezTo>
                    <a:cubicBezTo>
                      <a:pt x="969" y="6843"/>
                      <a:pt x="907" y="6843"/>
                      <a:pt x="875" y="6843"/>
                    </a:cubicBezTo>
                    <a:cubicBezTo>
                      <a:pt x="782" y="6843"/>
                      <a:pt x="688" y="6812"/>
                      <a:pt x="625" y="6718"/>
                    </a:cubicBezTo>
                    <a:cubicBezTo>
                      <a:pt x="532" y="6562"/>
                      <a:pt x="594" y="6406"/>
                      <a:pt x="719" y="6312"/>
                    </a:cubicBezTo>
                    <a:cubicBezTo>
                      <a:pt x="1969" y="5562"/>
                      <a:pt x="1969" y="5562"/>
                      <a:pt x="1969" y="5562"/>
                    </a:cubicBezTo>
                    <a:cubicBezTo>
                      <a:pt x="2844" y="4562"/>
                      <a:pt x="2844" y="4562"/>
                      <a:pt x="2844" y="4562"/>
                    </a:cubicBezTo>
                    <a:cubicBezTo>
                      <a:pt x="2563" y="3718"/>
                      <a:pt x="2563" y="3718"/>
                      <a:pt x="2563" y="3718"/>
                    </a:cubicBezTo>
                    <a:cubicBezTo>
                      <a:pt x="1782" y="2750"/>
                      <a:pt x="1782" y="2750"/>
                      <a:pt x="1782" y="2750"/>
                    </a:cubicBezTo>
                    <a:lnTo>
                      <a:pt x="1782" y="2750"/>
                    </a:lnTo>
                    <a:cubicBezTo>
                      <a:pt x="1750" y="2688"/>
                      <a:pt x="1719" y="2657"/>
                      <a:pt x="1719" y="2594"/>
                    </a:cubicBezTo>
                    <a:cubicBezTo>
                      <a:pt x="1719" y="1250"/>
                      <a:pt x="1719" y="1250"/>
                      <a:pt x="1719" y="1250"/>
                    </a:cubicBezTo>
                    <a:cubicBezTo>
                      <a:pt x="1532" y="1250"/>
                      <a:pt x="1375" y="1282"/>
                      <a:pt x="1250" y="1313"/>
                    </a:cubicBezTo>
                    <a:cubicBezTo>
                      <a:pt x="1407" y="2375"/>
                      <a:pt x="1407" y="2375"/>
                      <a:pt x="1407" y="2375"/>
                    </a:cubicBezTo>
                    <a:cubicBezTo>
                      <a:pt x="407" y="2563"/>
                      <a:pt x="407" y="2563"/>
                      <a:pt x="407" y="2563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032" y="32"/>
                      <a:pt x="1032" y="32"/>
                      <a:pt x="1032" y="32"/>
                    </a:cubicBezTo>
                    <a:cubicBezTo>
                      <a:pt x="1188" y="1032"/>
                      <a:pt x="1188" y="1032"/>
                      <a:pt x="1188" y="1032"/>
                    </a:cubicBezTo>
                    <a:cubicBezTo>
                      <a:pt x="1375" y="1000"/>
                      <a:pt x="1594" y="969"/>
                      <a:pt x="1813" y="938"/>
                    </a:cubicBezTo>
                    <a:cubicBezTo>
                      <a:pt x="1875" y="907"/>
                      <a:pt x="1938" y="875"/>
                      <a:pt x="2000" y="875"/>
                    </a:cubicBezTo>
                    <a:cubicBezTo>
                      <a:pt x="2063" y="875"/>
                      <a:pt x="2094" y="907"/>
                      <a:pt x="2157" y="907"/>
                    </a:cubicBezTo>
                    <a:cubicBezTo>
                      <a:pt x="2532" y="907"/>
                      <a:pt x="2938" y="875"/>
                      <a:pt x="3437" y="875"/>
                    </a:cubicBezTo>
                    <a:cubicBezTo>
                      <a:pt x="3906" y="875"/>
                      <a:pt x="4343" y="907"/>
                      <a:pt x="4718" y="907"/>
                    </a:cubicBezTo>
                    <a:cubicBezTo>
                      <a:pt x="4749" y="907"/>
                      <a:pt x="4781" y="875"/>
                      <a:pt x="4843" y="875"/>
                    </a:cubicBezTo>
                    <a:cubicBezTo>
                      <a:pt x="4906" y="875"/>
                      <a:pt x="4968" y="907"/>
                      <a:pt x="5031" y="938"/>
                    </a:cubicBezTo>
                    <a:cubicBezTo>
                      <a:pt x="5281" y="969"/>
                      <a:pt x="5468" y="1000"/>
                      <a:pt x="5656" y="1000"/>
                    </a:cubicBezTo>
                    <a:cubicBezTo>
                      <a:pt x="5812" y="0"/>
                      <a:pt x="5812" y="0"/>
                      <a:pt x="5812" y="0"/>
                    </a:cubicBezTo>
                    <a:lnTo>
                      <a:pt x="6843" y="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ubicBezTo>
                      <a:pt x="4218" y="1188"/>
                      <a:pt x="3843" y="1157"/>
                      <a:pt x="3437" y="1157"/>
                    </a:cubicBezTo>
                    <a:cubicBezTo>
                      <a:pt x="3000" y="1157"/>
                      <a:pt x="2625" y="1188"/>
                      <a:pt x="2282" y="1188"/>
                    </a:cubicBezTo>
                    <a:cubicBezTo>
                      <a:pt x="2282" y="2469"/>
                      <a:pt x="2282" y="2469"/>
                      <a:pt x="2282" y="2469"/>
                    </a:cubicBezTo>
                    <a:cubicBezTo>
                      <a:pt x="3157" y="3157"/>
                      <a:pt x="3157" y="3157"/>
                      <a:pt x="3157" y="3157"/>
                    </a:cubicBezTo>
                    <a:cubicBezTo>
                      <a:pt x="3718" y="3157"/>
                      <a:pt x="3718" y="3157"/>
                      <a:pt x="3718" y="3157"/>
                    </a:cubicBezTo>
                    <a:cubicBezTo>
                      <a:pt x="4562" y="2469"/>
                      <a:pt x="4562" y="2469"/>
                      <a:pt x="4562" y="2469"/>
                    </a:cubicBezTo>
                    <a:lnTo>
                      <a:pt x="4562" y="1188"/>
                    </a:lnTo>
                    <a:close/>
                    <a:moveTo>
                      <a:pt x="4562" y="1188"/>
                    </a:moveTo>
                    <a:lnTo>
                      <a:pt x="4562" y="1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</p:grpSp>
        <p:grpSp>
          <p:nvGrpSpPr>
            <p:cNvPr id="48" name="千图PPT彼岸天：ID 8661124库_组合 142"/>
            <p:cNvGrpSpPr/>
            <p:nvPr>
              <p:custDataLst>
                <p:tags r:id="rId8"/>
              </p:custDataLst>
            </p:nvPr>
          </p:nvGrpSpPr>
          <p:grpSpPr>
            <a:xfrm>
              <a:off x="11487" y="5093"/>
              <a:ext cx="1288" cy="1292"/>
              <a:chOff x="7301955" y="3542023"/>
              <a:chExt cx="818197" cy="820652"/>
            </a:xfrm>
          </p:grpSpPr>
          <p:sp>
            <p:nvSpPr>
              <p:cNvPr id="49" name="Oval 143"/>
              <p:cNvSpPr/>
              <p:nvPr/>
            </p:nvSpPr>
            <p:spPr bwMode="auto">
              <a:xfrm>
                <a:off x="7301955" y="3542023"/>
                <a:ext cx="818197" cy="8206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  <p:grpSp>
            <p:nvGrpSpPr>
              <p:cNvPr id="50" name="Group 144"/>
              <p:cNvGrpSpPr/>
              <p:nvPr/>
            </p:nvGrpSpPr>
            <p:grpSpPr>
              <a:xfrm>
                <a:off x="7500744" y="3742022"/>
                <a:ext cx="420633" cy="420630"/>
                <a:chOff x="2522538" y="2108200"/>
                <a:chExt cx="376238" cy="376238"/>
              </a:xfrm>
              <a:solidFill>
                <a:schemeClr val="bg1"/>
              </a:solidFill>
            </p:grpSpPr>
            <p:sp>
              <p:nvSpPr>
                <p:cNvPr id="51" name="Freeform: Shape 145"/>
                <p:cNvSpPr/>
                <p:nvPr/>
              </p:nvSpPr>
              <p:spPr bwMode="auto">
                <a:xfrm>
                  <a:off x="2522538" y="2319338"/>
                  <a:ext cx="163513" cy="71438"/>
                </a:xfrm>
                <a:custGeom>
                  <a:avLst/>
                  <a:gdLst>
                    <a:gd name="T0" fmla="*/ 3 w 28"/>
                    <a:gd name="T1" fmla="*/ 10 h 12"/>
                    <a:gd name="T2" fmla="*/ 10 w 28"/>
                    <a:gd name="T3" fmla="*/ 12 h 12"/>
                    <a:gd name="T4" fmla="*/ 28 w 28"/>
                    <a:gd name="T5" fmla="*/ 8 h 12"/>
                    <a:gd name="T6" fmla="*/ 5 w 28"/>
                    <a:gd name="T7" fmla="*/ 1 h 12"/>
                    <a:gd name="T8" fmla="*/ 2 w 28"/>
                    <a:gd name="T9" fmla="*/ 1 h 12"/>
                    <a:gd name="T10" fmla="*/ 0 w 28"/>
                    <a:gd name="T11" fmla="*/ 5 h 12"/>
                    <a:gd name="T12" fmla="*/ 0 w 28"/>
                    <a:gd name="T13" fmla="*/ 6 h 12"/>
                    <a:gd name="T14" fmla="*/ 3 w 28"/>
                    <a:gd name="T15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" h="12">
                      <a:moveTo>
                        <a:pt x="3" y="10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1" y="2"/>
                        <a:pt x="0" y="3"/>
                        <a:pt x="0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8"/>
                        <a:pt x="1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52" name="Freeform: Shape 146"/>
                <p:cNvSpPr/>
                <p:nvPr/>
              </p:nvSpPr>
              <p:spPr bwMode="auto">
                <a:xfrm>
                  <a:off x="2774950" y="2425700"/>
                  <a:ext cx="123825" cy="58738"/>
                </a:xfrm>
                <a:custGeom>
                  <a:avLst/>
                  <a:gdLst>
                    <a:gd name="T0" fmla="*/ 18 w 21"/>
                    <a:gd name="T1" fmla="*/ 0 h 10"/>
                    <a:gd name="T2" fmla="*/ 18 w 21"/>
                    <a:gd name="T3" fmla="*/ 0 h 10"/>
                    <a:gd name="T4" fmla="*/ 0 w 21"/>
                    <a:gd name="T5" fmla="*/ 5 h 10"/>
                    <a:gd name="T6" fmla="*/ 16 w 21"/>
                    <a:gd name="T7" fmla="*/ 10 h 10"/>
                    <a:gd name="T8" fmla="*/ 19 w 21"/>
                    <a:gd name="T9" fmla="*/ 9 h 10"/>
                    <a:gd name="T10" fmla="*/ 21 w 21"/>
                    <a:gd name="T11" fmla="*/ 6 h 10"/>
                    <a:gd name="T12" fmla="*/ 21 w 21"/>
                    <a:gd name="T13" fmla="*/ 4 h 10"/>
                    <a:gd name="T14" fmla="*/ 18 w 21"/>
                    <a:gd name="T1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10">
                      <a:moveTo>
                        <a:pt x="18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7" y="10"/>
                        <a:pt x="18" y="10"/>
                        <a:pt x="19" y="9"/>
                      </a:cubicBezTo>
                      <a:cubicBezTo>
                        <a:pt x="20" y="8"/>
                        <a:pt x="21" y="7"/>
                        <a:pt x="21" y="6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21" y="2"/>
                        <a:pt x="20" y="1"/>
                        <a:pt x="1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53" name="Freeform: Shape 147"/>
                <p:cNvSpPr/>
                <p:nvPr/>
              </p:nvSpPr>
              <p:spPr bwMode="auto">
                <a:xfrm>
                  <a:off x="2522538" y="2343150"/>
                  <a:ext cx="376238" cy="141288"/>
                </a:xfrm>
                <a:custGeom>
                  <a:avLst/>
                  <a:gdLst>
                    <a:gd name="T0" fmla="*/ 62 w 64"/>
                    <a:gd name="T1" fmla="*/ 1 h 24"/>
                    <a:gd name="T2" fmla="*/ 60 w 64"/>
                    <a:gd name="T3" fmla="*/ 0 h 24"/>
                    <a:gd name="T4" fmla="*/ 59 w 64"/>
                    <a:gd name="T5" fmla="*/ 0 h 24"/>
                    <a:gd name="T6" fmla="*/ 3 w 64"/>
                    <a:gd name="T7" fmla="*/ 14 h 24"/>
                    <a:gd name="T8" fmla="*/ 0 w 64"/>
                    <a:gd name="T9" fmla="*/ 18 h 24"/>
                    <a:gd name="T10" fmla="*/ 0 w 64"/>
                    <a:gd name="T11" fmla="*/ 20 h 24"/>
                    <a:gd name="T12" fmla="*/ 2 w 64"/>
                    <a:gd name="T13" fmla="*/ 23 h 24"/>
                    <a:gd name="T14" fmla="*/ 4 w 64"/>
                    <a:gd name="T15" fmla="*/ 24 h 24"/>
                    <a:gd name="T16" fmla="*/ 5 w 64"/>
                    <a:gd name="T17" fmla="*/ 24 h 24"/>
                    <a:gd name="T18" fmla="*/ 61 w 64"/>
                    <a:gd name="T19" fmla="*/ 10 h 24"/>
                    <a:gd name="T20" fmla="*/ 64 w 64"/>
                    <a:gd name="T21" fmla="*/ 6 h 24"/>
                    <a:gd name="T22" fmla="*/ 64 w 64"/>
                    <a:gd name="T23" fmla="*/ 4 h 24"/>
                    <a:gd name="T24" fmla="*/ 62 w 64"/>
                    <a:gd name="T25" fmla="*/ 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4" h="24">
                      <a:moveTo>
                        <a:pt x="62" y="1"/>
                      </a:moveTo>
                      <a:cubicBezTo>
                        <a:pt x="62" y="1"/>
                        <a:pt x="61" y="0"/>
                        <a:pt x="60" y="0"/>
                      </a:cubicBezTo>
                      <a:cubicBezTo>
                        <a:pt x="59" y="0"/>
                        <a:pt x="59" y="0"/>
                        <a:pt x="59" y="0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" y="15"/>
                        <a:pt x="0" y="16"/>
                        <a:pt x="0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1"/>
                        <a:pt x="1" y="22"/>
                        <a:pt x="2" y="23"/>
                      </a:cubicBezTo>
                      <a:cubicBezTo>
                        <a:pt x="2" y="24"/>
                        <a:pt x="3" y="24"/>
                        <a:pt x="4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61" y="10"/>
                        <a:pt x="61" y="10"/>
                        <a:pt x="61" y="10"/>
                      </a:cubicBezTo>
                      <a:cubicBezTo>
                        <a:pt x="63" y="9"/>
                        <a:pt x="64" y="8"/>
                        <a:pt x="64" y="6"/>
                      </a:cubicBezTo>
                      <a:cubicBezTo>
                        <a:pt x="64" y="4"/>
                        <a:pt x="64" y="4"/>
                        <a:pt x="64" y="4"/>
                      </a:cubicBezTo>
                      <a:cubicBezTo>
                        <a:pt x="64" y="3"/>
                        <a:pt x="63" y="2"/>
                        <a:pt x="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54" name="Freeform: Shape 148"/>
                <p:cNvSpPr/>
                <p:nvPr/>
              </p:nvSpPr>
              <p:spPr bwMode="auto">
                <a:xfrm>
                  <a:off x="2605088" y="2108200"/>
                  <a:ext cx="217488" cy="258763"/>
                </a:xfrm>
                <a:custGeom>
                  <a:avLst/>
                  <a:gdLst>
                    <a:gd name="T0" fmla="*/ 8 w 37"/>
                    <a:gd name="T1" fmla="*/ 32 h 44"/>
                    <a:gd name="T2" fmla="*/ 31 w 37"/>
                    <a:gd name="T3" fmla="*/ 35 h 44"/>
                    <a:gd name="T4" fmla="*/ 20 w 37"/>
                    <a:gd name="T5" fmla="*/ 0 h 44"/>
                    <a:gd name="T6" fmla="*/ 8 w 37"/>
                    <a:gd name="T7" fmla="*/ 32 h 44"/>
                    <a:gd name="T8" fmla="*/ 15 w 37"/>
                    <a:gd name="T9" fmla="*/ 28 h 44"/>
                    <a:gd name="T10" fmla="*/ 21 w 37"/>
                    <a:gd name="T11" fmla="*/ 16 h 44"/>
                    <a:gd name="T12" fmla="*/ 20 w 37"/>
                    <a:gd name="T13" fmla="*/ 36 h 44"/>
                    <a:gd name="T14" fmla="*/ 15 w 37"/>
                    <a:gd name="T15" fmla="*/ 2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44">
                      <a:moveTo>
                        <a:pt x="8" y="32"/>
                      </a:moveTo>
                      <a:cubicBezTo>
                        <a:pt x="11" y="40"/>
                        <a:pt x="24" y="44"/>
                        <a:pt x="31" y="35"/>
                      </a:cubicBezTo>
                      <a:cubicBezTo>
                        <a:pt x="37" y="25"/>
                        <a:pt x="31" y="10"/>
                        <a:pt x="20" y="0"/>
                      </a:cubicBezTo>
                      <a:cubicBezTo>
                        <a:pt x="22" y="11"/>
                        <a:pt x="0" y="15"/>
                        <a:pt x="8" y="32"/>
                      </a:cubicBezTo>
                      <a:close/>
                      <a:moveTo>
                        <a:pt x="15" y="28"/>
                      </a:moveTo>
                      <a:cubicBezTo>
                        <a:pt x="17" y="26"/>
                        <a:pt x="21" y="24"/>
                        <a:pt x="21" y="16"/>
                      </a:cubicBezTo>
                      <a:cubicBezTo>
                        <a:pt x="31" y="22"/>
                        <a:pt x="27" y="38"/>
                        <a:pt x="20" y="36"/>
                      </a:cubicBezTo>
                      <a:cubicBezTo>
                        <a:pt x="13" y="35"/>
                        <a:pt x="13" y="30"/>
                        <a:pt x="1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12552" y="7287"/>
              <a:ext cx="1099" cy="1099"/>
              <a:chOff x="7970520" y="4627143"/>
              <a:chExt cx="697865" cy="697865"/>
            </a:xfrm>
          </p:grpSpPr>
          <p:sp>
            <p:nvSpPr>
              <p:cNvPr id="47" name="Oval 140"/>
              <p:cNvSpPr/>
              <p:nvPr/>
            </p:nvSpPr>
            <p:spPr bwMode="auto">
              <a:xfrm>
                <a:off x="7970520" y="4627143"/>
                <a:ext cx="697865" cy="697865"/>
              </a:xfrm>
              <a:prstGeom prst="ellipse">
                <a:avLst/>
              </a:prstGeom>
              <a:solidFill>
                <a:srgbClr val="63DBA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ea typeface="思源黑体 CN Regular" panose="020B0500000000000000" charset="-122"/>
                </a:endParaRPr>
              </a:p>
            </p:txBody>
          </p:sp>
          <p:sp>
            <p:nvSpPr>
              <p:cNvPr id="55" name="Freeform 86"/>
              <p:cNvSpPr>
                <a:spLocks noEditPoints="1"/>
              </p:cNvSpPr>
              <p:nvPr/>
            </p:nvSpPr>
            <p:spPr bwMode="auto">
              <a:xfrm>
                <a:off x="8191500" y="4763668"/>
                <a:ext cx="255905" cy="431165"/>
              </a:xfrm>
              <a:custGeom>
                <a:avLst/>
                <a:gdLst/>
                <a:ahLst/>
                <a:cxnLst>
                  <a:cxn ang="0">
                    <a:pos x="29" y="44"/>
                  </a:cxn>
                  <a:cxn ang="0">
                    <a:pos x="24" y="49"/>
                  </a:cxn>
                  <a:cxn ang="0">
                    <a:pos x="5" y="49"/>
                  </a:cxn>
                  <a:cxn ang="0">
                    <a:pos x="0" y="44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24" y="0"/>
                  </a:cxn>
                  <a:cxn ang="0">
                    <a:pos x="29" y="5"/>
                  </a:cxn>
                  <a:cxn ang="0">
                    <a:pos x="29" y="44"/>
                  </a:cxn>
                  <a:cxn ang="0">
                    <a:pos x="25" y="11"/>
                  </a:cxn>
                  <a:cxn ang="0">
                    <a:pos x="24" y="10"/>
                  </a:cxn>
                  <a:cxn ang="0">
                    <a:pos x="5" y="10"/>
                  </a:cxn>
                  <a:cxn ang="0">
                    <a:pos x="3" y="11"/>
                  </a:cxn>
                  <a:cxn ang="0">
                    <a:pos x="3" y="38"/>
                  </a:cxn>
                  <a:cxn ang="0">
                    <a:pos x="5" y="39"/>
                  </a:cxn>
                  <a:cxn ang="0">
                    <a:pos x="24" y="39"/>
                  </a:cxn>
                  <a:cxn ang="0">
                    <a:pos x="25" y="38"/>
                  </a:cxn>
                  <a:cxn ang="0">
                    <a:pos x="25" y="11"/>
                  </a:cxn>
                  <a:cxn ang="0">
                    <a:pos x="17" y="5"/>
                  </a:cxn>
                  <a:cxn ang="0">
                    <a:pos x="11" y="5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7" y="6"/>
                  </a:cxn>
                  <a:cxn ang="0">
                    <a:pos x="18" y="6"/>
                  </a:cxn>
                  <a:cxn ang="0">
                    <a:pos x="17" y="5"/>
                  </a:cxn>
                  <a:cxn ang="0">
                    <a:pos x="14" y="41"/>
                  </a:cxn>
                  <a:cxn ang="0">
                    <a:pos x="11" y="44"/>
                  </a:cxn>
                  <a:cxn ang="0">
                    <a:pos x="14" y="47"/>
                  </a:cxn>
                  <a:cxn ang="0">
                    <a:pos x="17" y="44"/>
                  </a:cxn>
                  <a:cxn ang="0">
                    <a:pos x="14" y="41"/>
                  </a:cxn>
                </a:cxnLst>
                <a:rect l="0" t="0" r="r" b="b"/>
                <a:pathLst>
                  <a:path w="29" h="49">
                    <a:moveTo>
                      <a:pt x="29" y="44"/>
                    </a:moveTo>
                    <a:cubicBezTo>
                      <a:pt x="29" y="47"/>
                      <a:pt x="27" y="49"/>
                      <a:pt x="2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2" y="49"/>
                      <a:pt x="0" y="47"/>
                      <a:pt x="0" y="4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0"/>
                      <a:pt x="29" y="3"/>
                      <a:pt x="29" y="5"/>
                    </a:cubicBezTo>
                    <a:lnTo>
                      <a:pt x="29" y="44"/>
                    </a:lnTo>
                    <a:close/>
                    <a:moveTo>
                      <a:pt x="25" y="11"/>
                    </a:moveTo>
                    <a:cubicBezTo>
                      <a:pt x="25" y="11"/>
                      <a:pt x="25" y="10"/>
                      <a:pt x="2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3" y="11"/>
                      <a:pt x="3" y="11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4" y="39"/>
                      <a:pt x="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39"/>
                      <a:pt x="25" y="39"/>
                      <a:pt x="25" y="38"/>
                    </a:cubicBezTo>
                    <a:lnTo>
                      <a:pt x="25" y="11"/>
                    </a:lnTo>
                    <a:close/>
                    <a:moveTo>
                      <a:pt x="17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5"/>
                      <a:pt x="17" y="5"/>
                    </a:cubicBezTo>
                    <a:close/>
                    <a:moveTo>
                      <a:pt x="14" y="41"/>
                    </a:moveTo>
                    <a:cubicBezTo>
                      <a:pt x="13" y="41"/>
                      <a:pt x="11" y="42"/>
                      <a:pt x="11" y="44"/>
                    </a:cubicBezTo>
                    <a:cubicBezTo>
                      <a:pt x="11" y="46"/>
                      <a:pt x="13" y="47"/>
                      <a:pt x="14" y="47"/>
                    </a:cubicBezTo>
                    <a:cubicBezTo>
                      <a:pt x="16" y="47"/>
                      <a:pt x="17" y="46"/>
                      <a:pt x="17" y="44"/>
                    </a:cubicBezTo>
                    <a:cubicBezTo>
                      <a:pt x="17" y="42"/>
                      <a:pt x="16" y="41"/>
                      <a:pt x="14" y="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ea typeface="思源黑体 CN Regular" panose="020B05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8961" y="3815"/>
              <a:ext cx="1298" cy="1301"/>
              <a:chOff x="5690490" y="2422638"/>
              <a:chExt cx="823925" cy="826380"/>
            </a:xfrm>
          </p:grpSpPr>
          <p:grpSp>
            <p:nvGrpSpPr>
              <p:cNvPr id="41" name="千图PPT彼岸天：ID 8661124库_组合 132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5690490" y="2422638"/>
                <a:ext cx="823925" cy="826380"/>
                <a:chOff x="5698102" y="2730715"/>
                <a:chExt cx="823925" cy="826380"/>
              </a:xfrm>
            </p:grpSpPr>
            <p:sp>
              <p:nvSpPr>
                <p:cNvPr id="42" name="Oval 133"/>
                <p:cNvSpPr/>
                <p:nvPr/>
              </p:nvSpPr>
              <p:spPr bwMode="auto">
                <a:xfrm>
                  <a:off x="5698102" y="2730715"/>
                  <a:ext cx="823925" cy="826380"/>
                </a:xfrm>
                <a:prstGeom prst="ellipse">
                  <a:avLst/>
                </a:prstGeom>
                <a:solidFill>
                  <a:srgbClr val="3370FF"/>
                </a:solidFill>
                <a:ln>
                  <a:noFill/>
                </a:ln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43" name="Freeform: Shape 134"/>
                <p:cNvSpPr/>
                <p:nvPr/>
              </p:nvSpPr>
              <p:spPr bwMode="auto">
                <a:xfrm>
                  <a:off x="5975347" y="28804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3E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>
                    <a:ea typeface="思源黑体 CN Regular" panose="020B0500000000000000" charset="-122"/>
                  </a:endParaRPr>
                </a:p>
              </p:txBody>
            </p:sp>
          </p:grpSp>
          <p:sp>
            <p:nvSpPr>
              <p:cNvPr id="56" name="Freeform 42"/>
              <p:cNvSpPr>
                <a:spLocks noEditPoints="1"/>
              </p:cNvSpPr>
              <p:nvPr/>
            </p:nvSpPr>
            <p:spPr bwMode="auto">
              <a:xfrm>
                <a:off x="5878830" y="2661818"/>
                <a:ext cx="447675" cy="385445"/>
              </a:xfrm>
              <a:custGeom>
                <a:avLst/>
                <a:gdLst/>
                <a:ahLst/>
                <a:cxnLst>
                  <a:cxn ang="0">
                    <a:pos x="73" y="47"/>
                  </a:cxn>
                  <a:cxn ang="0">
                    <a:pos x="67" y="53"/>
                  </a:cxn>
                  <a:cxn ang="0">
                    <a:pos x="46" y="53"/>
                  </a:cxn>
                  <a:cxn ang="0">
                    <a:pos x="48" y="60"/>
                  </a:cxn>
                  <a:cxn ang="0">
                    <a:pos x="46" y="63"/>
                  </a:cxn>
                  <a:cxn ang="0">
                    <a:pos x="26" y="63"/>
                  </a:cxn>
                  <a:cxn ang="0">
                    <a:pos x="24" y="60"/>
                  </a:cxn>
                  <a:cxn ang="0">
                    <a:pos x="26" y="53"/>
                  </a:cxn>
                  <a:cxn ang="0">
                    <a:pos x="6" y="53"/>
                  </a:cxn>
                  <a:cxn ang="0">
                    <a:pos x="0" y="47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3" y="6"/>
                  </a:cxn>
                  <a:cxn ang="0">
                    <a:pos x="73" y="47"/>
                  </a:cxn>
                  <a:cxn ang="0">
                    <a:pos x="68" y="6"/>
                  </a:cxn>
                  <a:cxn ang="0">
                    <a:pos x="67" y="5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5" y="37"/>
                  </a:cxn>
                  <a:cxn ang="0">
                    <a:pos x="6" y="39"/>
                  </a:cxn>
                  <a:cxn ang="0">
                    <a:pos x="67" y="39"/>
                  </a:cxn>
                  <a:cxn ang="0">
                    <a:pos x="68" y="37"/>
                  </a:cxn>
                  <a:cxn ang="0">
                    <a:pos x="68" y="6"/>
                  </a:cxn>
                </a:cxnLst>
                <a:rect l="0" t="0" r="r" b="b"/>
                <a:pathLst>
                  <a:path w="73" h="63">
                    <a:moveTo>
                      <a:pt x="73" y="47"/>
                    </a:moveTo>
                    <a:cubicBezTo>
                      <a:pt x="73" y="50"/>
                      <a:pt x="70" y="53"/>
                      <a:pt x="67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6" y="56"/>
                      <a:pt x="48" y="59"/>
                      <a:pt x="48" y="60"/>
                    </a:cubicBezTo>
                    <a:cubicBezTo>
                      <a:pt x="48" y="62"/>
                      <a:pt x="47" y="63"/>
                      <a:pt x="46" y="63"/>
                    </a:cubicBezTo>
                    <a:cubicBezTo>
                      <a:pt x="26" y="63"/>
                      <a:pt x="26" y="63"/>
                      <a:pt x="26" y="63"/>
                    </a:cubicBezTo>
                    <a:cubicBezTo>
                      <a:pt x="25" y="63"/>
                      <a:pt x="24" y="62"/>
                      <a:pt x="24" y="60"/>
                    </a:cubicBezTo>
                    <a:cubicBezTo>
                      <a:pt x="24" y="59"/>
                      <a:pt x="26" y="56"/>
                      <a:pt x="2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0" y="50"/>
                      <a:pt x="0" y="4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0" y="0"/>
                      <a:pt x="73" y="2"/>
                      <a:pt x="73" y="6"/>
                    </a:cubicBezTo>
                    <a:lnTo>
                      <a:pt x="73" y="47"/>
                    </a:lnTo>
                    <a:close/>
                    <a:moveTo>
                      <a:pt x="68" y="6"/>
                    </a:moveTo>
                    <a:cubicBezTo>
                      <a:pt x="68" y="5"/>
                      <a:pt x="67" y="5"/>
                      <a:pt x="6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6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7" y="39"/>
                      <a:pt x="68" y="38"/>
                      <a:pt x="68" y="37"/>
                    </a:cubicBezTo>
                    <a:lnTo>
                      <a:pt x="68" y="6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>
                  <a:ea typeface="思源黑体 CN Regular" panose="020B0500000000000000" charset="-122"/>
                  <a:cs typeface="思源黑体 CN Regular" panose="020B0500000000000000" charset="-122"/>
                  <a:sym typeface="+mn-lt"/>
                </a:endParaRPr>
              </a:p>
            </p:txBody>
          </p:sp>
        </p:grpSp>
      </p:grpSp>
      <p:pic>
        <p:nvPicPr>
          <p:cNvPr id="6" name="图片 5" descr="11-b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75" y="6703060"/>
            <a:ext cx="12198350" cy="2825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38810" y="433070"/>
            <a:ext cx="8190865" cy="621030"/>
            <a:chOff x="1006" y="682"/>
            <a:chExt cx="12899" cy="978"/>
          </a:xfrm>
        </p:grpSpPr>
        <p:sp>
          <p:nvSpPr>
            <p:cNvPr id="8" name="椭圆 7"/>
            <p:cNvSpPr/>
            <p:nvPr/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03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84" y="728"/>
              <a:ext cx="11921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一站式解决方案，助力线下门店全面升级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8810" y="433198"/>
            <a:ext cx="6261735" cy="621044"/>
            <a:chOff x="1006" y="682"/>
            <a:chExt cx="9861" cy="978"/>
          </a:xfrm>
        </p:grpSpPr>
        <p:sp>
          <p:nvSpPr>
            <p:cNvPr id="7" name="椭圆 6"/>
            <p:cNvSpPr/>
            <p:nvPr/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984" y="728"/>
              <a:ext cx="888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九大核心功能 覆盖众多业务场景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04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500" y="1540510"/>
            <a:ext cx="10801350" cy="4540250"/>
            <a:chOff x="900" y="2426"/>
            <a:chExt cx="17010" cy="7150"/>
          </a:xfrm>
        </p:grpSpPr>
        <p:grpSp>
          <p:nvGrpSpPr>
            <p:cNvPr id="46" name="组合 45"/>
            <p:cNvGrpSpPr/>
            <p:nvPr/>
          </p:nvGrpSpPr>
          <p:grpSpPr>
            <a:xfrm>
              <a:off x="1336" y="2426"/>
              <a:ext cx="16574" cy="1908"/>
              <a:chOff x="1336" y="2781"/>
              <a:chExt cx="16574" cy="1908"/>
            </a:xfrm>
          </p:grpSpPr>
          <p:pic>
            <p:nvPicPr>
              <p:cNvPr id="31" name="图片 30" descr="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51" y="2781"/>
                <a:ext cx="600" cy="600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/>
            </p:nvSpPr>
            <p:spPr>
              <a:xfrm>
                <a:off x="1336" y="3381"/>
                <a:ext cx="4830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会员管理</a:t>
                </a:r>
                <a:endParaRPr lang="zh-CN" altLang="en-US" sz="1000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精细化会员资源管理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会员档案 ▏会员等级 ▏会员权益 ▏会员标签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pic>
            <p:nvPicPr>
              <p:cNvPr id="36" name="图片 35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00" y="2781"/>
                <a:ext cx="600" cy="600"/>
              </a:xfrm>
              <a:prstGeom prst="rect">
                <a:avLst/>
              </a:prstGeom>
            </p:spPr>
          </p:pic>
          <p:pic>
            <p:nvPicPr>
              <p:cNvPr id="37" name="图片 36" descr="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40" y="2781"/>
                <a:ext cx="600" cy="600"/>
              </a:xfrm>
              <a:prstGeom prst="rect">
                <a:avLst/>
              </a:prstGeom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6465" y="3381"/>
                <a:ext cx="6270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商品管理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高效管理门店商品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服务项目 ▏实物产品 ▏库存管理 ▏多渠道销售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1970" y="3381"/>
                <a:ext cx="5940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预约管理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智能检测服务资源冲突问题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在线预约 ▏预约设置 ▏预约记录 ▏一键核销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900" y="4995"/>
              <a:ext cx="16620" cy="2231"/>
              <a:chOff x="900" y="4995"/>
              <a:chExt cx="16620" cy="2231"/>
            </a:xfrm>
          </p:grpSpPr>
          <p:pic>
            <p:nvPicPr>
              <p:cNvPr id="38" name="图片 37" descr="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1" y="4995"/>
                <a:ext cx="600" cy="600"/>
              </a:xfrm>
              <a:prstGeom prst="rect">
                <a:avLst/>
              </a:prstGeom>
            </p:spPr>
          </p:pic>
          <p:pic>
            <p:nvPicPr>
              <p:cNvPr id="39" name="图片 38" descr="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0" y="4995"/>
                <a:ext cx="600" cy="600"/>
              </a:xfrm>
              <a:prstGeom prst="rect">
                <a:avLst/>
              </a:prstGeom>
            </p:spPr>
          </p:pic>
          <p:pic>
            <p:nvPicPr>
              <p:cNvPr id="40" name="图片 39" descr="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40" y="5100"/>
                <a:ext cx="600" cy="600"/>
              </a:xfrm>
              <a:prstGeom prst="rect">
                <a:avLst/>
              </a:prstGeom>
            </p:spPr>
          </p:pic>
          <p:sp>
            <p:nvSpPr>
              <p:cNvPr id="2" name="文本框 1"/>
              <p:cNvSpPr txBox="1"/>
              <p:nvPr/>
            </p:nvSpPr>
            <p:spPr>
              <a:xfrm>
                <a:off x="900" y="5700"/>
                <a:ext cx="5702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开</a:t>
                </a: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单收银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电脑和手机都可收银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扫码收款 ▏记账收款 ▏优惠权益 ▏账户余额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7012" y="5700"/>
                <a:ext cx="5176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店铺管理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实时更新店铺展示信息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多门店管理 ▏网店装修 ▏信息展示 ▏店务通知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2420" y="5482"/>
                <a:ext cx="5100" cy="1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员工管理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分角色管理员工权限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员工权限 ▏角色管理 ▏员工介绍 ▏员工后台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898" y="7564"/>
              <a:ext cx="15817" cy="2013"/>
              <a:chOff x="1898" y="7500"/>
              <a:chExt cx="15817" cy="2013"/>
            </a:xfrm>
          </p:grpSpPr>
          <p:pic>
            <p:nvPicPr>
              <p:cNvPr id="41" name="图片 40" descr="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1" y="7500"/>
                <a:ext cx="600" cy="600"/>
              </a:xfrm>
              <a:prstGeom prst="rect">
                <a:avLst/>
              </a:prstGeom>
            </p:spPr>
          </p:pic>
          <p:pic>
            <p:nvPicPr>
              <p:cNvPr id="42" name="图片 41" descr="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00" y="7500"/>
                <a:ext cx="600" cy="600"/>
              </a:xfrm>
              <a:prstGeom prst="rect">
                <a:avLst/>
              </a:prstGeom>
            </p:spPr>
          </p:pic>
          <p:pic>
            <p:nvPicPr>
              <p:cNvPr id="43" name="图片 42" descr="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40" y="7500"/>
                <a:ext cx="600" cy="600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898" y="8205"/>
                <a:ext cx="3706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卡项管理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可灵活设置不同类型卡项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在线购卡 ▏次卡 ▏时卡 ▏通卡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7012" y="8205"/>
                <a:ext cx="5041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订单管理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分类型管理订单数据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订单筛选 ▏订单详情 ▏订单导出 ▏订单统计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2225" y="8205"/>
                <a:ext cx="5491" cy="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200" b="1" dirty="0">
                    <a:solidFill>
                      <a:sysClr val="windowText" lastClr="000000"/>
                    </a:solidFill>
                    <a:ea typeface="思源黑体 CN Regular" panose="020B0500000000000000" charset="-122"/>
                    <a:sym typeface="+mn-ea"/>
                  </a:rPr>
                  <a:t>数据分析</a:t>
                </a:r>
                <a:endParaRPr lang="zh-CN" altLang="en-US" sz="1200" b="1" dirty="0">
                  <a:solidFill>
                    <a:sysClr val="windowText" lastClr="000000"/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经营数据分析、财务数据分析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  <a:p>
                <a:pPr lvl="0" algn="ctr">
                  <a:lnSpc>
                    <a:spcPct val="140000"/>
                  </a:lnSpc>
                  <a:buClrTx/>
                  <a:buSzTx/>
                  <a:buFontTx/>
                </a:pPr>
                <a:r>
                  <a:rPr lang="zh-CN" alt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思源黑体 CN Regular" panose="020B0500000000000000" charset="-122"/>
                    <a:sym typeface="+mn-ea"/>
                  </a:rPr>
                  <a:t>数据概览 ▏实收统计 ▏消耗统计 ▏会员统计</a:t>
                </a:r>
                <a:endParaRPr lang="zh-CN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思源黑体 CN Regular" panose="020B0500000000000000" charset="-122"/>
                  <a:sym typeface="+mn-ea"/>
                </a:endParaRPr>
              </a:p>
            </p:txBody>
          </p:sp>
        </p:grp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94055" y="1407795"/>
            <a:ext cx="10790555" cy="4410075"/>
            <a:chOff x="-271" y="2116"/>
            <a:chExt cx="19269" cy="7874"/>
          </a:xfrm>
        </p:grpSpPr>
        <p:pic>
          <p:nvPicPr>
            <p:cNvPr id="13" name="图片 12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20" y="2116"/>
              <a:ext cx="5279" cy="7874"/>
            </a:xfrm>
            <a:prstGeom prst="rect">
              <a:avLst/>
            </a:prstGeom>
          </p:spPr>
        </p:pic>
        <p:pic>
          <p:nvPicPr>
            <p:cNvPr id="8" name="图片 7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71" y="2116"/>
              <a:ext cx="5279" cy="787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" y="2939"/>
              <a:ext cx="3577" cy="6357"/>
            </a:xfrm>
            <a:prstGeom prst="rect">
              <a:avLst/>
            </a:prstGeom>
          </p:spPr>
        </p:pic>
        <p:pic>
          <p:nvPicPr>
            <p:cNvPr id="9" name="图片 8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6" y="2116"/>
              <a:ext cx="5279" cy="7874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2" y="2954"/>
              <a:ext cx="3576" cy="63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" y="2941"/>
              <a:ext cx="3576" cy="6355"/>
            </a:xfrm>
            <a:prstGeom prst="rect">
              <a:avLst/>
            </a:prstGeom>
          </p:spPr>
        </p:pic>
        <p:pic>
          <p:nvPicPr>
            <p:cNvPr id="12" name="图片 11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7" y="2116"/>
              <a:ext cx="5279" cy="787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2" y="2954"/>
              <a:ext cx="3577" cy="6355"/>
            </a:xfrm>
            <a:prstGeom prst="rect">
              <a:avLst/>
            </a:prstGeom>
          </p:spPr>
        </p:pic>
      </p:grpSp>
      <p:sp>
        <p:nvSpPr>
          <p:cNvPr id="50" name="文本框 79"/>
          <p:cNvSpPr txBox="1"/>
          <p:nvPr/>
        </p:nvSpPr>
        <p:spPr>
          <a:xfrm>
            <a:off x="1330325" y="5743575"/>
            <a:ext cx="1771650" cy="320675"/>
          </a:xfrm>
          <a:prstGeom prst="rect">
            <a:avLst/>
          </a:prstGeom>
        </p:spPr>
        <p:txBody>
          <a:bodyPr vert="horz" wrap="square" lIns="360000" tIns="0" rIns="0" bIns="0" anchor="ctr" anchorCtr="0">
            <a:normAutofit/>
          </a:bodyPr>
          <a:p>
            <a:pPr algn="l">
              <a:lnSpc>
                <a:spcPct val="120000"/>
              </a:lnSpc>
            </a:pPr>
            <a:r>
              <a:rPr lang="zh-CN" altLang="en-US" sz="14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多渠道注册会员</a:t>
            </a:r>
            <a:endParaRPr lang="zh-CN" altLang="en-US" sz="14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2" name="文本框 79"/>
          <p:cNvSpPr txBox="1"/>
          <p:nvPr/>
        </p:nvSpPr>
        <p:spPr>
          <a:xfrm>
            <a:off x="3698875" y="5743575"/>
            <a:ext cx="2047875" cy="320675"/>
          </a:xfrm>
          <a:prstGeom prst="rect">
            <a:avLst/>
          </a:prstGeom>
        </p:spPr>
        <p:txBody>
          <a:bodyPr vert="horz" wrap="square" lIns="360000" tIns="0" rIns="0" bIns="0" anchor="ctr" anchorCtr="0">
            <a:norm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小程序专属会员卡</a:t>
            </a:r>
            <a:endParaRPr lang="zh-CN" altLang="en-US" sz="14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3" name="文本框 79"/>
          <p:cNvSpPr txBox="1"/>
          <p:nvPr/>
        </p:nvSpPr>
        <p:spPr>
          <a:xfrm>
            <a:off x="6473190" y="5743575"/>
            <a:ext cx="1816100" cy="320675"/>
          </a:xfrm>
          <a:prstGeom prst="rect">
            <a:avLst/>
          </a:prstGeom>
        </p:spPr>
        <p:txBody>
          <a:bodyPr vert="horz" wrap="square" lIns="360000" tIns="0" rIns="0" bIns="0" anchor="ctr" anchorCtr="0"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多种会员权益</a:t>
            </a:r>
            <a:endParaRPr lang="zh-CN" altLang="en-US" sz="14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4" name="文本框 79"/>
          <p:cNvSpPr txBox="1"/>
          <p:nvPr/>
        </p:nvSpPr>
        <p:spPr>
          <a:xfrm>
            <a:off x="8924925" y="5743575"/>
            <a:ext cx="2711450" cy="320675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全方位会员档案管理</a:t>
            </a:r>
            <a:endParaRPr lang="zh-CN" altLang="en-US" sz="14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38810" y="433070"/>
            <a:ext cx="5309870" cy="621030"/>
            <a:chOff x="1006" y="682"/>
            <a:chExt cx="8362" cy="978"/>
          </a:xfrm>
        </p:grpSpPr>
        <p:sp>
          <p:nvSpPr>
            <p:cNvPr id="6" name="椭圆 5"/>
            <p:cNvSpPr/>
            <p:nvPr>
              <p:custDataLst>
                <p:tags r:id="rId7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1984" y="728"/>
              <a:ext cx="7384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完善强大的会员管理体系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05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sp>
        <p:nvSpPr>
          <p:cNvPr id="79" name="TextBox 46"/>
          <p:cNvSpPr txBox="1">
            <a:spLocks noChangeArrowheads="1"/>
          </p:cNvSpPr>
          <p:nvPr/>
        </p:nvSpPr>
        <p:spPr bwMode="auto">
          <a:xfrm>
            <a:off x="638810" y="4594860"/>
            <a:ext cx="5124450" cy="1080770"/>
          </a:xfrm>
          <a:prstGeom prst="rect">
            <a:avLst/>
          </a:prstGeom>
        </p:spPr>
        <p:txBody>
          <a:bodyPr wrap="square" lIns="121906" tIns="60953" rIns="121906" bIns="60953">
            <a:no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>
              <a:lnSpc>
                <a:spcPct val="17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对接</a:t>
            </a:r>
            <a:r>
              <a:rPr lang="zh-CN" altLang="en-US" sz="1400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扫码枪、小票打印机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等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接入</a:t>
            </a:r>
            <a:r>
              <a:rPr lang="zh-CN" altLang="en-US" sz="1400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收银台</a:t>
            </a:r>
            <a:r>
              <a:rPr lang="en-US" altLang="zh-CN" sz="1400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APP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可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快捷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完成开单、开卡、收银等操作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支持</a:t>
            </a:r>
            <a:r>
              <a:rPr lang="zh-CN" altLang="en-US" sz="1400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扫码收款、记账收款、聚合支付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等多种支付方式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6" name="椭圆 5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高效便捷的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开单收银系统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06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275" y="1523365"/>
            <a:ext cx="9963150" cy="2479675"/>
          </a:xfrm>
          <a:prstGeom prst="rect">
            <a:avLst/>
          </a:prstGeom>
        </p:spPr>
      </p:pic>
      <p:pic>
        <p:nvPicPr>
          <p:cNvPr id="17" name="图片 16" descr="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735" y="2976880"/>
            <a:ext cx="6476365" cy="3618865"/>
          </a:xfrm>
          <a:prstGeom prst="rect">
            <a:avLst/>
          </a:prstGeom>
          <a:ln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94055" y="1340485"/>
            <a:ext cx="10791115" cy="4410075"/>
            <a:chOff x="-271" y="2116"/>
            <a:chExt cx="19270" cy="7874"/>
          </a:xfrm>
        </p:grpSpPr>
        <p:pic>
          <p:nvPicPr>
            <p:cNvPr id="2" name="图片 1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20" y="2116"/>
              <a:ext cx="5279" cy="7874"/>
            </a:xfrm>
            <a:prstGeom prst="rect">
              <a:avLst/>
            </a:prstGeom>
          </p:spPr>
        </p:pic>
        <p:pic>
          <p:nvPicPr>
            <p:cNvPr id="8" name="图片 7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71" y="2116"/>
              <a:ext cx="5279" cy="7874"/>
            </a:xfrm>
            <a:prstGeom prst="rect">
              <a:avLst/>
            </a:prstGeom>
          </p:spPr>
        </p:pic>
        <p:pic>
          <p:nvPicPr>
            <p:cNvPr id="9" name="图片 8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6" y="2116"/>
              <a:ext cx="5279" cy="787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32" y="2954"/>
              <a:ext cx="3576" cy="6355"/>
            </a:xfrm>
            <a:prstGeom prst="rect">
              <a:avLst/>
            </a:prstGeom>
          </p:spPr>
        </p:pic>
        <p:pic>
          <p:nvPicPr>
            <p:cNvPr id="12" name="图片 11" descr="未标题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7" y="2116"/>
              <a:ext cx="5279" cy="7874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880" y="1819275"/>
            <a:ext cx="2003992" cy="356042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7455" y="1808480"/>
            <a:ext cx="2003992" cy="35604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25" y="1812925"/>
            <a:ext cx="2003992" cy="35604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l="763" t="216" r="382"/>
          <a:stretch>
            <a:fillRect/>
          </a:stretch>
        </p:blipFill>
        <p:spPr>
          <a:xfrm>
            <a:off x="9039860" y="1790700"/>
            <a:ext cx="2006600" cy="3578860"/>
          </a:xfrm>
          <a:prstGeom prst="rect">
            <a:avLst/>
          </a:prstGeom>
        </p:spPr>
      </p:pic>
      <p:sp>
        <p:nvSpPr>
          <p:cNvPr id="50" name="文本框 79"/>
          <p:cNvSpPr txBox="1"/>
          <p:nvPr/>
        </p:nvSpPr>
        <p:spPr>
          <a:xfrm>
            <a:off x="974725" y="5680075"/>
            <a:ext cx="2244725" cy="320675"/>
          </a:xfrm>
          <a:prstGeom prst="rect">
            <a:avLst/>
          </a:prstGeom>
        </p:spPr>
        <p:txBody>
          <a:bodyPr vert="horz" wrap="square" lIns="360000" tIns="0" rIns="0" bIns="0" anchor="ctr" anchorCtr="0"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预约时间表：后台预排班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2" name="文本框 79"/>
          <p:cNvSpPr txBox="1"/>
          <p:nvPr/>
        </p:nvSpPr>
        <p:spPr>
          <a:xfrm>
            <a:off x="3407410" y="5680075"/>
            <a:ext cx="2498090" cy="320675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预约记录：快速查看预约情况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3" name="文本框 79"/>
          <p:cNvSpPr txBox="1"/>
          <p:nvPr/>
        </p:nvSpPr>
        <p:spPr>
          <a:xfrm>
            <a:off x="6203950" y="5619115"/>
            <a:ext cx="2185035" cy="577215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自助预约：支持多时段预约、自动取消预约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等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4" name="文本框 79"/>
          <p:cNvSpPr txBox="1"/>
          <p:nvPr/>
        </p:nvSpPr>
        <p:spPr>
          <a:xfrm>
            <a:off x="8930640" y="5750560"/>
            <a:ext cx="2082800" cy="320675"/>
          </a:xfrm>
          <a:prstGeom prst="rect">
            <a:avLst/>
          </a:prstGeom>
        </p:spPr>
        <p:txBody>
          <a:bodyPr vert="horz" wrap="square" lIns="360000" tIns="0" rIns="0" bIns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通知系统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提醒：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预约成功自动发送提醒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6" name="椭圆 5"/>
            <p:cNvSpPr/>
            <p:nvPr>
              <p:custDataLst>
                <p:tags r:id="rId8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科学灵活的智能预约方案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07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350" y="1268095"/>
            <a:ext cx="11925300" cy="12414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2" name="椭圆 11"/>
            <p:cNvSpPr/>
            <p:nvPr>
              <p:custDataLst>
                <p:tags r:id="rId4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丰富多样的营销拓客工具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08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73710" y="2977515"/>
            <a:ext cx="10994390" cy="1196340"/>
            <a:chOff x="746" y="4689"/>
            <a:chExt cx="17314" cy="1884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07" y="4696"/>
              <a:ext cx="1035" cy="114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679" y="4741"/>
              <a:ext cx="1020" cy="109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3266" y="4689"/>
              <a:ext cx="1035" cy="123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5474" y="4689"/>
              <a:ext cx="1140" cy="12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6526" y="4689"/>
              <a:ext cx="1095" cy="1200"/>
            </a:xfrm>
            <a:prstGeom prst="rect">
              <a:avLst/>
            </a:prstGeom>
          </p:spPr>
        </p:pic>
        <p:sp>
          <p:nvSpPr>
            <p:cNvPr id="45" name="文本框 79"/>
            <p:cNvSpPr txBox="1"/>
            <p:nvPr>
              <p:custDataLst>
                <p:tags r:id="rId17"/>
              </p:custDataLst>
            </p:nvPr>
          </p:nvSpPr>
          <p:spPr>
            <a:xfrm>
              <a:off x="746" y="6069"/>
              <a:ext cx="17315" cy="505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algn="l">
                <a:lnSpc>
                  <a:spcPct val="120000"/>
                </a:lnSpc>
              </a:pP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全民推广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多渠道推广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员工分销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多人拼团 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短视频营销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体验价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多渠道推广链接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优惠券                                       </a:t>
              </a:r>
              <a:endPara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9956" y="4836"/>
              <a:ext cx="915" cy="870"/>
            </a:xfrm>
            <a:prstGeom prst="rect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2179" y="4806"/>
              <a:ext cx="930" cy="900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4257" y="4836"/>
              <a:ext cx="975" cy="945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>
            <a:off x="476250" y="4707890"/>
            <a:ext cx="10900410" cy="1224280"/>
            <a:chOff x="750" y="7414"/>
            <a:chExt cx="17166" cy="1928"/>
          </a:xfrm>
        </p:grpSpPr>
        <p:pic>
          <p:nvPicPr>
            <p:cNvPr id="31" name="图片 3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157" y="7414"/>
              <a:ext cx="1185" cy="117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5579" y="7431"/>
              <a:ext cx="1035" cy="126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9965" y="7529"/>
              <a:ext cx="975" cy="1035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12223" y="7431"/>
              <a:ext cx="1065" cy="1230"/>
            </a:xfrm>
            <a:prstGeom prst="rect">
              <a:avLst/>
            </a:prstGeom>
          </p:spPr>
        </p:pic>
        <p:sp>
          <p:nvSpPr>
            <p:cNvPr id="46" name="文本框 79"/>
            <p:cNvSpPr txBox="1"/>
            <p:nvPr>
              <p:custDataLst>
                <p:tags r:id="rId32"/>
              </p:custDataLst>
            </p:nvPr>
          </p:nvSpPr>
          <p:spPr>
            <a:xfrm>
              <a:off x="750" y="8838"/>
              <a:ext cx="17166" cy="505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进店有礼   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大转盘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互动活动    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发券宝   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会员储值                        积分商城              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引流码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</a:t>
              </a:r>
              <a:r>
                <a:rPr lang="en-US" altLang="zh-CN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                        </a:t>
              </a:r>
              <a:r>
                <a: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  <a:sym typeface="+mn-ea"/>
                </a:rPr>
                <a:t>抖音团购                                                   </a:t>
              </a:r>
              <a:endPara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3266" y="7526"/>
              <a:ext cx="1035" cy="945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7707" y="7526"/>
              <a:ext cx="1020" cy="1020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4291" y="7526"/>
              <a:ext cx="1065" cy="1050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16604" y="7601"/>
              <a:ext cx="1140" cy="975"/>
            </a:xfrm>
            <a:prstGeom prst="rect">
              <a:avLst/>
            </a:prstGeom>
          </p:spPr>
        </p:pic>
      </p:grpSp>
    </p:spTree>
    <p:custDataLst>
      <p:tags r:id="rId4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8690" y="1452880"/>
            <a:ext cx="10275570" cy="4354830"/>
            <a:chOff x="886" y="2022"/>
            <a:chExt cx="17577" cy="7494"/>
          </a:xfrm>
        </p:grpSpPr>
        <p:pic>
          <p:nvPicPr>
            <p:cNvPr id="9" name="图片 8" descr="获客拉新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" y="2027"/>
              <a:ext cx="4140" cy="7335"/>
            </a:xfrm>
            <a:prstGeom prst="rect">
              <a:avLst/>
            </a:prstGeom>
          </p:spPr>
        </p:pic>
        <p:pic>
          <p:nvPicPr>
            <p:cNvPr id="10" name="图片 9" descr="获客拉新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4" y="2072"/>
              <a:ext cx="4140" cy="7335"/>
            </a:xfrm>
            <a:prstGeom prst="rect">
              <a:avLst/>
            </a:prstGeom>
          </p:spPr>
        </p:pic>
        <p:pic>
          <p:nvPicPr>
            <p:cNvPr id="11" name="图片 10" descr="获客拉新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40" y="2022"/>
              <a:ext cx="4168" cy="7385"/>
            </a:xfrm>
            <a:prstGeom prst="rect">
              <a:avLst/>
            </a:prstGeom>
          </p:spPr>
        </p:pic>
        <p:pic>
          <p:nvPicPr>
            <p:cNvPr id="12" name="图片 11" descr="获客拉新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35" y="2022"/>
              <a:ext cx="4229" cy="749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5" name="椭圆 14"/>
            <p:cNvSpPr/>
            <p:nvPr>
              <p:custDataLst>
                <p:tags r:id="rId6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营销工具助力获客拉新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09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94385" y="5954395"/>
            <a:ext cx="10544175" cy="276860"/>
          </a:xfrm>
          <a:prstGeom prst="rect">
            <a:avLst/>
          </a:prstGeom>
        </p:spPr>
        <p:txBody>
          <a:bodyPr vert="horz" wrap="square" lIns="36000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全民推广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拼团  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多渠道推广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大转盘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营销工具助力促活转化</a:t>
              </a:r>
              <a:endParaRPr lang="en-US" altLang="zh-CN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10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794385" y="5954395"/>
            <a:ext cx="10544175" cy="276860"/>
          </a:xfrm>
          <a:prstGeom prst="rect">
            <a:avLst/>
          </a:prstGeom>
        </p:spPr>
        <p:txBody>
          <a:bodyPr vert="horz" wrap="square" lIns="36000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进店有礼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领券中心  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</a:t>
            </a:r>
            <a:r>
              <a:rPr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营销短信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线上购卡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90600" y="1416050"/>
            <a:ext cx="10271125" cy="4410710"/>
            <a:chOff x="1141" y="2017"/>
            <a:chExt cx="16891" cy="7360"/>
          </a:xfrm>
        </p:grpSpPr>
        <p:pic>
          <p:nvPicPr>
            <p:cNvPr id="5" name="图片 4" descr="促活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1" y="2031"/>
              <a:ext cx="4038" cy="7155"/>
            </a:xfrm>
            <a:prstGeom prst="rect">
              <a:avLst/>
            </a:prstGeom>
          </p:spPr>
        </p:pic>
        <p:pic>
          <p:nvPicPr>
            <p:cNvPr id="6" name="图片 5" descr="促活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8" y="2017"/>
              <a:ext cx="4153" cy="7360"/>
            </a:xfrm>
            <a:prstGeom prst="rect">
              <a:avLst/>
            </a:prstGeom>
          </p:spPr>
        </p:pic>
        <p:pic>
          <p:nvPicPr>
            <p:cNvPr id="8" name="图片 7" descr="促活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90" y="2087"/>
              <a:ext cx="4007" cy="7099"/>
            </a:xfrm>
            <a:prstGeom prst="rect">
              <a:avLst/>
            </a:prstGeom>
          </p:spPr>
        </p:pic>
        <p:pic>
          <p:nvPicPr>
            <p:cNvPr id="19" name="图片 18" descr="促活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84" y="2087"/>
              <a:ext cx="4049" cy="7174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营销工具助力留存复购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11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794385" y="5954395"/>
            <a:ext cx="10544175" cy="276860"/>
          </a:xfrm>
          <a:prstGeom prst="rect">
            <a:avLst/>
          </a:prstGeom>
        </p:spPr>
        <p:txBody>
          <a:bodyPr vert="horz" wrap="square" lIns="360000" tIns="0" rIns="0" bIns="0" rtlCol="0" anchor="ctr" anchorCtr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会员等级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会员积分 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会员储值    </a:t>
            </a:r>
            <a:r>
              <a:rPr lang="en-US" altLang="zh-CN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                                                     </a:t>
            </a:r>
            <a:r>
              <a:rPr lang="zh-CN" altLang="en-US" sz="1200" b="1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积分商城</a:t>
            </a:r>
            <a:endParaRPr lang="zh-CN" altLang="en-US" sz="1200" b="1" dirty="0">
              <a:solidFill>
                <a:schemeClr val="dk1">
                  <a:lumMod val="10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88695" y="1432560"/>
            <a:ext cx="10301605" cy="4387850"/>
            <a:chOff x="1124" y="2020"/>
            <a:chExt cx="16953" cy="7329"/>
          </a:xfrm>
        </p:grpSpPr>
        <p:pic>
          <p:nvPicPr>
            <p:cNvPr id="5" name="图片 4" descr="留存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" y="2071"/>
              <a:ext cx="4014" cy="7112"/>
            </a:xfrm>
            <a:prstGeom prst="rect">
              <a:avLst/>
            </a:prstGeom>
          </p:spPr>
        </p:pic>
        <p:pic>
          <p:nvPicPr>
            <p:cNvPr id="6" name="图片 5" descr="留存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0" y="2071"/>
              <a:ext cx="4107" cy="7278"/>
            </a:xfrm>
            <a:prstGeom prst="rect">
              <a:avLst/>
            </a:prstGeom>
          </p:spPr>
        </p:pic>
        <p:pic>
          <p:nvPicPr>
            <p:cNvPr id="8" name="图片 7" descr="留存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87" y="2071"/>
              <a:ext cx="4046" cy="7170"/>
            </a:xfrm>
            <a:prstGeom prst="rect">
              <a:avLst/>
            </a:prstGeom>
          </p:spPr>
        </p:pic>
        <p:pic>
          <p:nvPicPr>
            <p:cNvPr id="19" name="图片 18" descr="留存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3" y="2020"/>
              <a:ext cx="4014" cy="7163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1731010"/>
            <a:ext cx="5367020" cy="4179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80" y="2404110"/>
            <a:ext cx="6240780" cy="3010535"/>
          </a:xfrm>
          <a:prstGeom prst="rect">
            <a:avLst/>
          </a:prstGeom>
        </p:spPr>
      </p:pic>
      <p:sp>
        <p:nvSpPr>
          <p:cNvPr id="8" name="TextBox 46"/>
          <p:cNvSpPr txBox="1">
            <a:spLocks noChangeArrowheads="1"/>
          </p:cNvSpPr>
          <p:nvPr/>
        </p:nvSpPr>
        <p:spPr bwMode="auto">
          <a:xfrm>
            <a:off x="5529580" y="1435100"/>
            <a:ext cx="6172835" cy="76644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可视化的编辑场景，轻轻松松即可完成店铺搭建。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>
              <a:lnSpc>
                <a:spcPct val="150000"/>
              </a:lnSpc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小程序装修工具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在线编辑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无需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下载和安装，随时随地快速搭建专属小程序。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38810" y="433070"/>
            <a:ext cx="7160895" cy="621030"/>
            <a:chOff x="1006" y="682"/>
            <a:chExt cx="11277" cy="978"/>
          </a:xfrm>
        </p:grpSpPr>
        <p:sp>
          <p:nvSpPr>
            <p:cNvPr id="15" name="椭圆 14"/>
            <p:cNvSpPr/>
            <p:nvPr>
              <p:custDataLst>
                <p:tags r:id="rId4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1984" y="728"/>
              <a:ext cx="10299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个性化店铺装修，快速搭建专属小程序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12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610225" y="5513070"/>
            <a:ext cx="19621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模块化、控件化的设计器</a:t>
            </a:r>
            <a:endParaRPr lang="zh-CN" altLang="en-US" sz="120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4955" y="5447665"/>
            <a:ext cx="1442720" cy="340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拖拽式装修体验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简单易操作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21850" y="5447665"/>
            <a:ext cx="1705610" cy="306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页面风格多样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sz="120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随意挑选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398605" y="796925"/>
            <a:ext cx="4980176" cy="988629"/>
            <a:chOff x="3974544" y="1008636"/>
            <a:chExt cx="3735132" cy="741472"/>
          </a:xfrm>
        </p:grpSpPr>
        <p:grpSp>
          <p:nvGrpSpPr>
            <p:cNvPr id="7" name="组合 6"/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Group 7"/>
            <p:cNvGrpSpPr/>
            <p:nvPr/>
          </p:nvGrpSpPr>
          <p:grpSpPr>
            <a:xfrm rot="0">
              <a:off x="4737746" y="1250014"/>
              <a:ext cx="2971930" cy="422424"/>
              <a:chOff x="4406749" y="698694"/>
              <a:chExt cx="3962574" cy="563232"/>
            </a:xfrm>
          </p:grpSpPr>
          <p:sp>
            <p:nvSpPr>
              <p:cNvPr id="13" name="TextBox 8"/>
              <p:cNvSpPr txBox="1"/>
              <p:nvPr/>
            </p:nvSpPr>
            <p:spPr>
              <a:xfrm>
                <a:off x="4406749" y="69869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行业现状与发展趋势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TextBox 9"/>
              <p:cNvSpPr txBox="1"/>
              <p:nvPr/>
            </p:nvSpPr>
            <p:spPr>
              <a:xfrm>
                <a:off x="4406749" y="941558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 fontScale="8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门店系统</a:t>
                </a: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——</a:t>
                </a: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专为线下门店量身定制的智慧门店系统</a:t>
                </a: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1398605" y="1910918"/>
            <a:ext cx="4980176" cy="988629"/>
            <a:chOff x="3974544" y="1846512"/>
            <a:chExt cx="3735132" cy="741472"/>
          </a:xfrm>
        </p:grpSpPr>
        <p:grpSp>
          <p:nvGrpSpPr>
            <p:cNvPr id="16" name="组合 15"/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2"/>
            <p:cNvGrpSpPr/>
            <p:nvPr/>
          </p:nvGrpSpPr>
          <p:grpSpPr>
            <a:xfrm rot="0">
              <a:off x="4737746" y="2122657"/>
              <a:ext cx="2971930" cy="422424"/>
              <a:chOff x="4406749" y="745049"/>
              <a:chExt cx="3962574" cy="563232"/>
            </a:xfrm>
          </p:grpSpPr>
          <p:sp>
            <p:nvSpPr>
              <p:cNvPr id="22" name="TextBox 13"/>
              <p:cNvSpPr txBox="1"/>
              <p:nvPr/>
            </p:nvSpPr>
            <p:spPr>
              <a:xfrm>
                <a:off x="4406749" y="74504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 algn="l"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产品介绍</a:t>
                </a:r>
                <a:r>
                  <a:rPr lang="zh-CN" altLang="en-US" sz="2400" b="1" kern="0" noProof="0" dirty="0">
                    <a:ln>
                      <a:noFill/>
                    </a:ln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与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解决方案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TextBox 14"/>
              <p:cNvSpPr txBox="1"/>
              <p:nvPr/>
            </p:nvSpPr>
            <p:spPr>
              <a:xfrm>
                <a:off x="4406749" y="98791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 fontScale="9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提供一站式解决方案，一套系统即可解决门店经营需要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1398605" y="3031261"/>
            <a:ext cx="4950966" cy="988629"/>
            <a:chOff x="3974544" y="2684388"/>
            <a:chExt cx="3713225" cy="741472"/>
          </a:xfrm>
        </p:grpSpPr>
        <p:grpSp>
          <p:nvGrpSpPr>
            <p:cNvPr id="25" name="组合 24"/>
            <p:cNvGrpSpPr/>
            <p:nvPr/>
          </p:nvGrpSpPr>
          <p:grpSpPr>
            <a:xfrm>
              <a:off x="3974544" y="2684388"/>
              <a:ext cx="741472" cy="741472"/>
              <a:chOff x="3059832" y="3339719"/>
              <a:chExt cx="3607562" cy="3607562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17"/>
            <p:cNvGrpSpPr/>
            <p:nvPr/>
          </p:nvGrpSpPr>
          <p:grpSpPr>
            <a:xfrm rot="0">
              <a:off x="4715839" y="2944341"/>
              <a:ext cx="2971930" cy="422424"/>
              <a:chOff x="4377539" y="723459"/>
              <a:chExt cx="3962574" cy="563232"/>
            </a:xfrm>
          </p:grpSpPr>
          <p:sp>
            <p:nvSpPr>
              <p:cNvPr id="31" name="TextBox 18"/>
              <p:cNvSpPr txBox="1"/>
              <p:nvPr/>
            </p:nvSpPr>
            <p:spPr>
              <a:xfrm>
                <a:off x="4377539" y="72345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 algn="l"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使用场景</a:t>
                </a:r>
                <a:r>
                  <a:rPr lang="zh-CN" altLang="en-US" sz="2400" b="1" kern="0" noProof="0" dirty="0">
                    <a:ln>
                      <a:noFill/>
                    </a:ln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与行业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案例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TextBox 19"/>
              <p:cNvSpPr txBox="1"/>
              <p:nvPr/>
            </p:nvSpPr>
            <p:spPr>
              <a:xfrm>
                <a:off x="4377539" y="96632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 lvl="0" algn="l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defRPr/>
                </a:pPr>
                <a:r>
                  <a:rPr lang="zh-CN" altLang="en-US" sz="1200" kern="0" noProof="0" dirty="0">
                    <a:ln>
                      <a:noFill/>
                    </a:ln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ea"/>
                  </a:rPr>
                  <a:t>典型行业运用场景及优秀案例分享</a:t>
                </a:r>
                <a:endParaRPr lang="zh-CN" altLang="en-US" sz="1200" kern="0" noProof="0" dirty="0">
                  <a:ln>
                    <a:noFill/>
                  </a:ln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ea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1398605" y="4148429"/>
            <a:ext cx="4980176" cy="988629"/>
            <a:chOff x="3974544" y="3522264"/>
            <a:chExt cx="3735132" cy="741472"/>
          </a:xfrm>
        </p:grpSpPr>
        <p:grpSp>
          <p:nvGrpSpPr>
            <p:cNvPr id="34" name="组合 33"/>
            <p:cNvGrpSpPr/>
            <p:nvPr/>
          </p:nvGrpSpPr>
          <p:grpSpPr>
            <a:xfrm>
              <a:off x="3974544" y="3522264"/>
              <a:ext cx="741472" cy="741472"/>
              <a:chOff x="3059832" y="3339719"/>
              <a:chExt cx="3607562" cy="360756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Group 22"/>
            <p:cNvGrpSpPr/>
            <p:nvPr/>
          </p:nvGrpSpPr>
          <p:grpSpPr>
            <a:xfrm rot="0">
              <a:off x="4737746" y="3782695"/>
              <a:ext cx="2971930" cy="422424"/>
              <a:chOff x="4406749" y="724094"/>
              <a:chExt cx="3962574" cy="563232"/>
            </a:xfrm>
          </p:grpSpPr>
          <p:sp>
            <p:nvSpPr>
              <p:cNvPr id="40" name="TextBox 23"/>
              <p:cNvSpPr txBox="1"/>
              <p:nvPr/>
            </p:nvSpPr>
            <p:spPr>
              <a:xfrm>
                <a:off x="4406749" y="72409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产品优势</a:t>
                </a:r>
                <a:endPara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TextBox 24"/>
              <p:cNvSpPr txBox="1"/>
              <p:nvPr/>
            </p:nvSpPr>
            <p:spPr>
              <a:xfrm>
                <a:off x="4406749" y="966958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 fontScale="8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思源黑体 CN Regular" panose="020B0500000000000000" charset="-122"/>
                    <a:ea typeface="思源黑体 CN Regular" panose="020B0500000000000000" charset="-122"/>
                    <a:cs typeface="+mn-ea"/>
                    <a:sym typeface="+mn-lt"/>
                  </a:rPr>
                  <a:t>高性价比、易上手、系统稳定、持续更新、一对一售后</a:t>
                </a: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8390997" y="1284989"/>
            <a:ext cx="2202931" cy="99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5235">
              <a:defRPr/>
            </a:pPr>
            <a:r>
              <a:rPr lang="zh-CN" altLang="en-US" sz="5865" b="1" kern="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rPr>
              <a:t>目 录</a:t>
            </a:r>
            <a:endParaRPr lang="zh-CN" altLang="en-US" sz="5865" b="1" kern="0" dirty="0">
              <a:solidFill>
                <a:schemeClr val="tx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lt"/>
            </a:endParaRPr>
          </a:p>
        </p:txBody>
      </p:sp>
      <p:pic>
        <p:nvPicPr>
          <p:cNvPr id="58" name="图片 57" descr="C:\Users\admin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10467975" y="568960"/>
            <a:ext cx="1727200" cy="5720080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1427815" y="5293334"/>
            <a:ext cx="4921756" cy="988629"/>
            <a:chOff x="3974544" y="3522264"/>
            <a:chExt cx="3691317" cy="741472"/>
          </a:xfrm>
        </p:grpSpPr>
        <p:grpSp>
          <p:nvGrpSpPr>
            <p:cNvPr id="63" name="组合 62"/>
            <p:cNvGrpSpPr/>
            <p:nvPr/>
          </p:nvGrpSpPr>
          <p:grpSpPr>
            <a:xfrm>
              <a:off x="3974544" y="3522264"/>
              <a:ext cx="741472" cy="741472"/>
              <a:chOff x="3059832" y="3339719"/>
              <a:chExt cx="3607562" cy="3607562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7" name="TextBox 23"/>
            <p:cNvSpPr txBox="1"/>
            <p:nvPr/>
          </p:nvSpPr>
          <p:spPr>
            <a:xfrm>
              <a:off x="4693931" y="3779837"/>
              <a:ext cx="2971930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p>
              <a:pPr lvl="0"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关于企业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04010" y="873125"/>
            <a:ext cx="1035050" cy="5379085"/>
            <a:chOff x="2399" y="1347"/>
            <a:chExt cx="1630" cy="8471"/>
          </a:xfrm>
        </p:grpSpPr>
        <p:sp>
          <p:nvSpPr>
            <p:cNvPr id="44" name="文本框 43"/>
            <p:cNvSpPr txBox="1"/>
            <p:nvPr/>
          </p:nvSpPr>
          <p:spPr>
            <a:xfrm>
              <a:off x="2439" y="1347"/>
              <a:ext cx="1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>
                  <a:solidFill>
                    <a:srgbClr val="3370FF"/>
                  </a:solidFill>
                  <a:latin typeface="+mj-lt"/>
                  <a:ea typeface="微软雅黑" panose="020B0503020204020204" pitchFamily="34" charset="-122"/>
                  <a:cs typeface="+mj-lt"/>
                </a:rPr>
                <a:t>01</a:t>
              </a:r>
              <a:endParaRPr lang="en-US" altLang="zh-CN" sz="4800">
                <a:solidFill>
                  <a:srgbClr val="3370FF"/>
                </a:solidFill>
                <a:latin typeface="+mj-lt"/>
                <a:ea typeface="微软雅黑" panose="020B0503020204020204" pitchFamily="34" charset="-122"/>
                <a:cs typeface="+mj-l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439" y="3158"/>
              <a:ext cx="1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>
                  <a:solidFill>
                    <a:srgbClr val="3370FF"/>
                  </a:solidFill>
                  <a:latin typeface="+mj-lt"/>
                  <a:ea typeface="微软雅黑" panose="020B0503020204020204" pitchFamily="34" charset="-122"/>
                  <a:cs typeface="+mj-lt"/>
                </a:rPr>
                <a:t>02</a:t>
              </a:r>
              <a:endParaRPr lang="en-US" altLang="zh-CN" sz="4800">
                <a:solidFill>
                  <a:srgbClr val="3370FF"/>
                </a:solidFill>
                <a:latin typeface="+mj-lt"/>
                <a:ea typeface="微软雅黑" panose="020B0503020204020204" pitchFamily="34" charset="-122"/>
                <a:cs typeface="+mj-l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399" y="4911"/>
              <a:ext cx="1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>
                  <a:solidFill>
                    <a:srgbClr val="3370FF"/>
                  </a:solidFill>
                  <a:latin typeface="+mj-lt"/>
                  <a:ea typeface="微软雅黑" panose="020B0503020204020204" pitchFamily="34" charset="-122"/>
                  <a:cs typeface="+mj-lt"/>
                </a:rPr>
                <a:t>03</a:t>
              </a:r>
              <a:endParaRPr lang="en-US" altLang="zh-CN" sz="4800">
                <a:solidFill>
                  <a:srgbClr val="3370FF"/>
                </a:solidFill>
                <a:latin typeface="+mj-lt"/>
                <a:ea typeface="微软雅黑" panose="020B0503020204020204" pitchFamily="34" charset="-122"/>
                <a:cs typeface="+mj-l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399" y="6668"/>
              <a:ext cx="1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>
                  <a:solidFill>
                    <a:srgbClr val="3370FF"/>
                  </a:solidFill>
                  <a:latin typeface="+mj-lt"/>
                  <a:ea typeface="微软雅黑" panose="020B0503020204020204" pitchFamily="34" charset="-122"/>
                  <a:cs typeface="+mj-lt"/>
                </a:rPr>
                <a:t>04</a:t>
              </a:r>
              <a:endParaRPr lang="en-US" altLang="zh-CN" sz="4800">
                <a:solidFill>
                  <a:srgbClr val="3370FF"/>
                </a:solidFill>
                <a:latin typeface="+mj-lt"/>
                <a:ea typeface="微软雅黑" panose="020B0503020204020204" pitchFamily="34" charset="-122"/>
                <a:cs typeface="+mj-l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399" y="8512"/>
              <a:ext cx="159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800">
                  <a:solidFill>
                    <a:srgbClr val="3370FF"/>
                  </a:solidFill>
                  <a:latin typeface="+mj-lt"/>
                  <a:ea typeface="微软雅黑" panose="020B0503020204020204" pitchFamily="34" charset="-122"/>
                  <a:cs typeface="+mj-lt"/>
                </a:rPr>
                <a:t>05</a:t>
              </a:r>
              <a:endParaRPr lang="en-US" altLang="zh-CN" sz="4800">
                <a:solidFill>
                  <a:srgbClr val="3370FF"/>
                </a:solidFill>
                <a:latin typeface="+mj-lt"/>
                <a:ea typeface="微软雅黑" panose="020B0503020204020204" pitchFamily="34" charset="-122"/>
                <a:cs typeface="+mj-lt"/>
              </a:endParaRPr>
            </a:p>
          </p:txBody>
        </p:sp>
      </p:grpSp>
      <p:sp>
        <p:nvSpPr>
          <p:cNvPr id="3" name="TextBox 24"/>
          <p:cNvSpPr txBox="1"/>
          <p:nvPr/>
        </p:nvSpPr>
        <p:spPr>
          <a:xfrm>
            <a:off x="2416208" y="5879629"/>
            <a:ext cx="3962573" cy="320368"/>
          </a:xfrm>
          <a:prstGeom prst="rect">
            <a:avLst/>
          </a:prstGeom>
        </p:spPr>
        <p:txBody>
          <a:bodyPr vert="horz" wrap="square" lIns="480000" tIns="0" rIns="0" bIns="0" anchor="ctr" anchorCtr="0"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0" noProof="0">
                <a:ln>
                  <a:noFill/>
                </a:ln>
                <a:effectLst/>
                <a:uLnTx/>
                <a:uFillTx/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rPr>
              <a:t>创新型企业，强势实力保障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86220"/>
            <a:ext cx="12198350" cy="282575"/>
          </a:xfrm>
          <a:prstGeom prst="rect">
            <a:avLst/>
          </a:prstGeom>
        </p:spPr>
      </p:pic>
      <p:sp>
        <p:nvSpPr>
          <p:cNvPr id="19" name="Rectangle 4"/>
          <p:cNvSpPr/>
          <p:nvPr/>
        </p:nvSpPr>
        <p:spPr>
          <a:xfrm>
            <a:off x="906145" y="5366385"/>
            <a:ext cx="10379710" cy="4591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7" rIns="91436" bIns="45717">
            <a:spAutoFit/>
          </a:bodyPr>
          <a:p>
            <a:pPr indent="0">
              <a:lnSpc>
                <a:spcPct val="150000"/>
              </a:lnSpc>
              <a:spcBef>
                <a:spcPct val="20000"/>
              </a:spcBef>
              <a:buNone/>
            </a:pPr>
            <a:r>
              <a:rPr lang="zh-CN" sz="1600" b="1" dirty="0">
                <a:solidFill>
                  <a:schemeClr val="accent5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门店系统支持多店模式，融合门店系统产品的营销优势，实现多门店间会员、活动、商品等多方位线上线下的打通。</a:t>
            </a:r>
            <a:endParaRPr lang="zh-CN" sz="1600" b="1" dirty="0">
              <a:solidFill>
                <a:schemeClr val="accent5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支持多门店运营管理模式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13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896745" y="1951355"/>
            <a:ext cx="223075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1200" b="1">
                <a:latin typeface="思源黑体 CN Regular" panose="020B0500000000000000" charset="-122"/>
                <a:ea typeface="思源黑体 CN Regular" panose="020B0500000000000000" charset="-122"/>
              </a:rPr>
              <a:t>店内资源互通</a:t>
            </a:r>
            <a:endParaRPr lang="zh-CN" altLang="en-US" sz="1200" b="1"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会员数据共享、账户数据互通，总部统一创建服务、卡项，门店只需关联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207135" y="1951355"/>
            <a:ext cx="9844405" cy="866140"/>
            <a:chOff x="1901" y="3073"/>
            <a:chExt cx="15503" cy="1364"/>
          </a:xfrm>
        </p:grpSpPr>
        <p:pic>
          <p:nvPicPr>
            <p:cNvPr id="4" name="图片 3" descr="operate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1" y="3073"/>
              <a:ext cx="810" cy="810"/>
            </a:xfrm>
            <a:prstGeom prst="rect">
              <a:avLst/>
            </a:prstGeom>
          </p:spPr>
        </p:pic>
        <p:pic>
          <p:nvPicPr>
            <p:cNvPr id="5" name="图片 4" descr="operat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0" y="3073"/>
              <a:ext cx="810" cy="810"/>
            </a:xfrm>
            <a:prstGeom prst="rect">
              <a:avLst/>
            </a:prstGeom>
          </p:spPr>
        </p:pic>
        <p:pic>
          <p:nvPicPr>
            <p:cNvPr id="6" name="图片 5" descr="operate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79" y="3073"/>
              <a:ext cx="810" cy="81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549" y="3073"/>
              <a:ext cx="3714" cy="13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 b="1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客户流量承接</a:t>
              </a:r>
              <a:endParaRPr lang="zh-CN" altLang="en-US" sz="1200" b="1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根据会员位置自动推荐附近门店，会员无需层层筛选</a:t>
              </a:r>
              <a:endParaRPr lang="zh-CN" altLang="en-US" sz="12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245" y="3073"/>
              <a:ext cx="3159" cy="13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 b="1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总部赋能门店</a:t>
              </a:r>
              <a:endParaRPr lang="zh-CN" altLang="en-US" sz="1200" b="1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总部统一制定促销活动、统一描述、统一管理</a:t>
              </a:r>
              <a:endParaRPr lang="zh-CN" altLang="en-US" sz="12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07135" y="3658870"/>
            <a:ext cx="9655175" cy="1124585"/>
            <a:chOff x="1901" y="6235"/>
            <a:chExt cx="15205" cy="1771"/>
          </a:xfrm>
        </p:grpSpPr>
        <p:pic>
          <p:nvPicPr>
            <p:cNvPr id="7" name="图片 6" descr="operate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1" y="6349"/>
              <a:ext cx="810" cy="810"/>
            </a:xfrm>
            <a:prstGeom prst="rect">
              <a:avLst/>
            </a:prstGeom>
          </p:spPr>
        </p:pic>
        <p:pic>
          <p:nvPicPr>
            <p:cNvPr id="8" name="图片 7" descr="operate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0" y="6349"/>
              <a:ext cx="810" cy="810"/>
            </a:xfrm>
            <a:prstGeom prst="rect">
              <a:avLst/>
            </a:prstGeom>
          </p:spPr>
        </p:pic>
        <p:pic>
          <p:nvPicPr>
            <p:cNvPr id="9" name="图片 8" descr="operate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79" y="6349"/>
              <a:ext cx="810" cy="81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987" y="6235"/>
              <a:ext cx="3512" cy="17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 b="1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经营数据监控</a:t>
              </a:r>
              <a:endParaRPr lang="zh-CN" altLang="en-US" sz="1200" b="1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总部统一监控、统计所有门店的数据，分析各门店经营情况，制定经营策略</a:t>
              </a:r>
              <a:endParaRPr lang="zh-CN" altLang="en-US" sz="12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8549" y="6235"/>
              <a:ext cx="3591" cy="13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 b="1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门店权限细分</a:t>
              </a:r>
              <a:endParaRPr lang="zh-CN" altLang="en-US" sz="1200" b="1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店员权限灵活配置，门店可独立管理本店的员工权限</a:t>
              </a:r>
              <a:endParaRPr lang="zh-CN" altLang="en-US" sz="12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246" y="6235"/>
              <a:ext cx="2860" cy="13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 b="1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提升品牌形象</a:t>
              </a:r>
              <a:endParaRPr lang="zh-CN" altLang="en-US" sz="1200" b="1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2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由总部统一装修风格，制定品牌专属形象</a:t>
              </a:r>
              <a:endParaRPr lang="zh-CN" altLang="en-US" sz="12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86220"/>
            <a:ext cx="12198350" cy="2825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70" y="1155700"/>
            <a:ext cx="8481060" cy="520890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8810" y="433070"/>
            <a:ext cx="5785485" cy="621030"/>
            <a:chOff x="1006" y="682"/>
            <a:chExt cx="9111" cy="978"/>
          </a:xfrm>
        </p:grpSpPr>
        <p:sp>
          <p:nvSpPr>
            <p:cNvPr id="15" name="椭圆 14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8133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支持多门店运营管理模式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14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5322" y="2046019"/>
            <a:ext cx="2072297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PART  </a:t>
            </a:r>
            <a:endParaRPr lang="en-US" altLang="zh-CN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0</a:t>
            </a:r>
            <a:r>
              <a:rPr lang="en-US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3</a:t>
            </a:r>
            <a:endParaRPr lang="en-US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02890" y="4166235"/>
            <a:ext cx="6682105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使用场景与</a:t>
            </a:r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rPr>
              <a:t>行业</a:t>
            </a:r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案例</a:t>
            </a:r>
            <a:endParaRPr lang="zh-CN" altLang="en-US" sz="4800" b="1" spc="4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09895" y="1577866"/>
            <a:ext cx="2343150" cy="2343150"/>
          </a:xfrm>
          <a:prstGeom prst="ellipse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776611" y="5186992"/>
            <a:ext cx="285940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典型行业运用场景及优秀案例分享</a:t>
            </a:r>
            <a:endParaRPr lang="zh-CN" altLang="en-US" sz="1400" b="1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cxnSp>
        <p:nvCxnSpPr>
          <p:cNvPr id="19" name="直接连接符 11"/>
          <p:cNvCxnSpPr/>
          <p:nvPr/>
        </p:nvCxnSpPr>
        <p:spPr>
          <a:xfrm>
            <a:off x="3915181" y="4990689"/>
            <a:ext cx="4448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 descr="C:\Users\admin\Desktop\凡科门店通（大）.png凡科门店通（大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34905" y="68263"/>
            <a:ext cx="2014855" cy="554355"/>
          </a:xfrm>
          <a:prstGeom prst="rect">
            <a:avLst/>
          </a:prstGeom>
        </p:spPr>
      </p:pic>
      <p:pic>
        <p:nvPicPr>
          <p:cNvPr id="3" name="图片 2" descr="2017-04-22_1506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72580"/>
            <a:ext cx="12198350" cy="282575"/>
          </a:xfrm>
          <a:prstGeom prst="rect">
            <a:avLst/>
          </a:prstGeom>
        </p:spPr>
      </p:pic>
      <p:pic>
        <p:nvPicPr>
          <p:cNvPr id="9" name="图片 8" descr="C:\Users\admin\Desktop\未标题-2.png未标题-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2320" y="970915"/>
            <a:ext cx="5140960" cy="4169410"/>
          </a:xfrm>
          <a:prstGeom prst="rect">
            <a:avLst/>
          </a:prstGeom>
        </p:spPr>
      </p:pic>
      <p:sp>
        <p:nvSpPr>
          <p:cNvPr id="11" name="Subtitle 2"/>
          <p:cNvSpPr txBox="1"/>
          <p:nvPr/>
        </p:nvSpPr>
        <p:spPr bwMode="auto">
          <a:xfrm>
            <a:off x="1198880" y="4586605"/>
            <a:ext cx="451739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defTabSz="1450340">
              <a:lnSpc>
                <a:spcPct val="150000"/>
              </a:lnSpc>
              <a:defRPr/>
            </a:pPr>
            <a:r>
              <a:rPr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悦炼健身</a:t>
            </a:r>
            <a:endParaRPr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defTabSz="1450340">
              <a:lnSpc>
                <a:spcPct val="150000"/>
              </a:lnSpc>
              <a:defRPr/>
            </a:pPr>
            <a:r>
              <a:rPr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一家位于商圈附近的中小型健身房。商区人流量比较稳定，从硬件环境、器材选配到集体训练课程、训练方法和配套设施等都面面俱到。但在接触到门店系统之前</a:t>
            </a:r>
            <a:r>
              <a:rPr 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，</a:t>
            </a:r>
            <a:r>
              <a:rPr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悦炼健身还是一家传统健身房，大多数时间健身者寥寥无几，只能通过发传单引进少量客户，勉强维持生存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。</a:t>
            </a:r>
            <a:endParaRPr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5" name="TextBox 46"/>
          <p:cNvSpPr txBox="1">
            <a:spLocks noChangeArrowheads="1"/>
          </p:cNvSpPr>
          <p:nvPr/>
        </p:nvSpPr>
        <p:spPr bwMode="auto">
          <a:xfrm>
            <a:off x="6524625" y="1216660"/>
            <a:ext cx="1295400" cy="397510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门店痛点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 rot="0">
            <a:off x="6959600" y="5226050"/>
            <a:ext cx="3962400" cy="634365"/>
            <a:chOff x="6444107" y="1469392"/>
            <a:chExt cx="4232109" cy="634350"/>
          </a:xfrm>
        </p:grpSpPr>
        <p:sp>
          <p:nvSpPr>
            <p:cNvPr id="30" name="文本框 86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algn="l"/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员工人流变动大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32" name="文本框 87"/>
            <p:cNvSpPr txBox="1"/>
            <p:nvPr/>
          </p:nvSpPr>
          <p:spPr>
            <a:xfrm>
              <a:off x="6444107" y="1783374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健身房人流变动大，教练的高流动率对健身房的士气打击很大，严重打乱了悦炼健身的发展计划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6959600" y="4347845"/>
            <a:ext cx="3962400" cy="624205"/>
            <a:chOff x="6444107" y="1469392"/>
            <a:chExt cx="4232109" cy="624191"/>
          </a:xfrm>
        </p:grpSpPr>
        <p:sp>
          <p:nvSpPr>
            <p:cNvPr id="35" name="文本框 84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algn="l"/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业绩无法突破，资金回笼慢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36" name="文本框 85"/>
            <p:cNvSpPr txBox="1"/>
            <p:nvPr/>
          </p:nvSpPr>
          <p:spPr>
            <a:xfrm>
              <a:off x="6444107" y="1773215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健身房业绩不佳，而人员和器械的开支导致店铺没有充足的资金进行运转，门店经营压力越来越大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rot="0">
            <a:off x="6953885" y="3469005"/>
            <a:ext cx="3968115" cy="614679"/>
            <a:chOff x="6438003" y="1469392"/>
            <a:chExt cx="4238213" cy="614665"/>
          </a:xfrm>
        </p:grpSpPr>
        <p:sp>
          <p:nvSpPr>
            <p:cNvPr id="39" name="文本框 82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algn="l"/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会员流失率极高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40" name="文本框 83"/>
            <p:cNvSpPr txBox="1"/>
            <p:nvPr/>
          </p:nvSpPr>
          <p:spPr>
            <a:xfrm>
              <a:off x="6438003" y="1763689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会员的健身热情不能被充分调动，直接表现为会员的续费率低，会员流失率居高不下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0">
            <a:off x="6953885" y="2575560"/>
            <a:ext cx="3968115" cy="619760"/>
            <a:chOff x="6444107" y="1469392"/>
            <a:chExt cx="4238213" cy="619746"/>
          </a:xfrm>
        </p:grpSpPr>
        <p:sp>
          <p:nvSpPr>
            <p:cNvPr id="43" name="文本框 80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algn="l"/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简单体验后，会员转化率低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45" name="文本框 81"/>
            <p:cNvSpPr txBox="1"/>
            <p:nvPr/>
          </p:nvSpPr>
          <p:spPr>
            <a:xfrm>
              <a:off x="6450211" y="1768770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对用户需求没有深入了解，就给客户推销课时、卡次，基本体验过后客户就已经流失了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0">
            <a:off x="6959600" y="1711960"/>
            <a:ext cx="3962400" cy="647065"/>
            <a:chOff x="6444107" y="1469392"/>
            <a:chExt cx="4232109" cy="647050"/>
          </a:xfrm>
        </p:grpSpPr>
        <p:sp>
          <p:nvSpPr>
            <p:cNvPr id="49" name="文本框 78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algn="l"/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推广方式单一，获客难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0" name="文本框 79"/>
            <p:cNvSpPr txBox="1"/>
            <p:nvPr/>
          </p:nvSpPr>
          <p:spPr>
            <a:xfrm>
              <a:off x="6444107" y="1796074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集中在线下推广，推广方式单一。主要通过雇佣多个兼职人员派发传单，传单派了很多，却没有多大成效。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cxnSp>
        <p:nvCxnSpPr>
          <p:cNvPr id="52" name="直接连接符 17"/>
          <p:cNvCxnSpPr/>
          <p:nvPr/>
        </p:nvCxnSpPr>
        <p:spPr>
          <a:xfrm flipH="1" flipV="1">
            <a:off x="7078980" y="1777365"/>
            <a:ext cx="3175" cy="84328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17"/>
          <p:cNvCxnSpPr/>
          <p:nvPr/>
        </p:nvCxnSpPr>
        <p:spPr>
          <a:xfrm flipV="1">
            <a:off x="7082155" y="2612390"/>
            <a:ext cx="0" cy="93345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7"/>
          <p:cNvCxnSpPr/>
          <p:nvPr/>
        </p:nvCxnSpPr>
        <p:spPr>
          <a:xfrm flipV="1">
            <a:off x="7081520" y="3620135"/>
            <a:ext cx="0" cy="72390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17"/>
          <p:cNvCxnSpPr/>
          <p:nvPr/>
        </p:nvCxnSpPr>
        <p:spPr>
          <a:xfrm flipV="1">
            <a:off x="7081520" y="4420235"/>
            <a:ext cx="9525" cy="866775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17"/>
          <p:cNvCxnSpPr/>
          <p:nvPr/>
        </p:nvCxnSpPr>
        <p:spPr>
          <a:xfrm flipV="1">
            <a:off x="7082155" y="5325110"/>
            <a:ext cx="8890" cy="62357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场景一：健身行业-悦炼健身俱乐部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01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93750" y="5240655"/>
            <a:ext cx="10939780" cy="1167765"/>
            <a:chOff x="1250" y="8414"/>
            <a:chExt cx="17228" cy="1839"/>
          </a:xfrm>
        </p:grpSpPr>
        <p:sp>
          <p:nvSpPr>
            <p:cNvPr id="48" name="文本框 61"/>
            <p:cNvSpPr txBox="1"/>
            <p:nvPr/>
          </p:nvSpPr>
          <p:spPr>
            <a:xfrm>
              <a:off x="1899" y="8450"/>
              <a:ext cx="2212" cy="529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algn="ctr"/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快速引流拓客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250" y="8969"/>
              <a:ext cx="3920" cy="897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开展进店有礼、全民推广、多渠道推广等活动，快速引进客流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0" name="文本框 64"/>
            <p:cNvSpPr txBox="1"/>
            <p:nvPr/>
          </p:nvSpPr>
          <p:spPr>
            <a:xfrm>
              <a:off x="1337" y="8468"/>
              <a:ext cx="392" cy="467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Segoe UI Black" panose="020B0A02040204020203" pitchFamily="34" charset="0"/>
                </a:rPr>
                <a:t>1</a:t>
              </a:r>
              <a:endParaRPr lang="en-US" altLang="zh-CN" sz="133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Segoe UI Black" panose="020B0A02040204020203" pitchFamily="34" charset="0"/>
              </a:endParaRPr>
            </a:p>
          </p:txBody>
        </p:sp>
        <p:sp>
          <p:nvSpPr>
            <p:cNvPr id="51" name="文本框 61"/>
            <p:cNvSpPr txBox="1"/>
            <p:nvPr/>
          </p:nvSpPr>
          <p:spPr>
            <a:xfrm>
              <a:off x="6289" y="8432"/>
              <a:ext cx="244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智能预约系统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699" y="8969"/>
              <a:ext cx="3920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开设了私教课、大小团课等，并借助【智能预约功能】设置了各个课程的预约规则。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3" name="文本框 64"/>
            <p:cNvSpPr txBox="1"/>
            <p:nvPr/>
          </p:nvSpPr>
          <p:spPr>
            <a:xfrm>
              <a:off x="5739" y="8450"/>
              <a:ext cx="427" cy="467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Segoe UI Black" panose="020B0A02040204020203" pitchFamily="34" charset="0"/>
                </a:rPr>
                <a:t>2</a:t>
              </a:r>
              <a:endParaRPr lang="en-US" altLang="zh-CN" sz="133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Segoe UI Black" panose="020B0A02040204020203" pitchFamily="34" charset="0"/>
              </a:endParaRPr>
            </a:p>
          </p:txBody>
        </p:sp>
        <p:sp>
          <p:nvSpPr>
            <p:cNvPr id="54" name="文本框 61"/>
            <p:cNvSpPr txBox="1"/>
            <p:nvPr/>
          </p:nvSpPr>
          <p:spPr>
            <a:xfrm>
              <a:off x="10453" y="8414"/>
              <a:ext cx="280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会员激活和留存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9909" y="8979"/>
              <a:ext cx="3955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通过给予消费会员大额优惠券奖励、折扣优惠、特惠卡项等手段，有效留住顾客，提升会员消费力度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56" name="文本框 64"/>
            <p:cNvSpPr txBox="1"/>
            <p:nvPr/>
          </p:nvSpPr>
          <p:spPr>
            <a:xfrm>
              <a:off x="10083" y="8432"/>
              <a:ext cx="432" cy="467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Segoe UI Black" panose="020B0A02040204020203" pitchFamily="34" charset="0"/>
                </a:rPr>
                <a:t>3</a:t>
              </a:r>
              <a:endParaRPr lang="en-US" altLang="zh-CN" sz="133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Segoe UI Black" panose="020B0A02040204020203" pitchFamily="34" charset="0"/>
              </a:endParaRPr>
            </a:p>
          </p:txBody>
        </p:sp>
        <p:sp>
          <p:nvSpPr>
            <p:cNvPr id="74" name="文本框 61"/>
            <p:cNvSpPr txBox="1"/>
            <p:nvPr/>
          </p:nvSpPr>
          <p:spPr>
            <a:xfrm>
              <a:off x="14448" y="8432"/>
              <a:ext cx="316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改进店铺经营问题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14094" y="8951"/>
              <a:ext cx="4385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对员工进行权限配置，灵活调度每一个员工的工作内容。通过员工数据报表对员工的工作业绩表现有直观数据展示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76" name="文本框 64"/>
            <p:cNvSpPr txBox="1"/>
            <p:nvPr/>
          </p:nvSpPr>
          <p:spPr>
            <a:xfrm>
              <a:off x="14093" y="8450"/>
              <a:ext cx="434" cy="464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sz="133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Segoe UI Black" panose="020B0A02040204020203" pitchFamily="34" charset="0"/>
                </a:rPr>
                <a:t>4</a:t>
              </a:r>
              <a:endParaRPr lang="en-US" sz="133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9460" y="1386205"/>
            <a:ext cx="10570210" cy="3636645"/>
            <a:chOff x="1196" y="2452"/>
            <a:chExt cx="16646" cy="5727"/>
          </a:xfrm>
        </p:grpSpPr>
        <p:grpSp>
          <p:nvGrpSpPr>
            <p:cNvPr id="2" name="组合 1"/>
            <p:cNvGrpSpPr/>
            <p:nvPr/>
          </p:nvGrpSpPr>
          <p:grpSpPr>
            <a:xfrm>
              <a:off x="1196" y="2452"/>
              <a:ext cx="16646" cy="994"/>
              <a:chOff x="1196" y="2452"/>
              <a:chExt cx="16646" cy="994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9653" y="2458"/>
                <a:ext cx="4102" cy="988"/>
              </a:xfrm>
              <a:prstGeom prst="rect">
                <a:avLst/>
              </a:prstGeom>
              <a:solidFill>
                <a:srgbClr val="0F1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705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5528" y="2452"/>
                <a:ext cx="4125" cy="994"/>
              </a:xfrm>
              <a:prstGeom prst="rect">
                <a:avLst/>
              </a:prstGeom>
              <a:solidFill>
                <a:srgbClr val="288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705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196" y="2452"/>
                <a:ext cx="4333" cy="994"/>
              </a:xfrm>
              <a:prstGeom prst="rect">
                <a:avLst/>
              </a:prstGeom>
              <a:solidFill>
                <a:srgbClr val="0F1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705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 rot="0">
                <a:off x="1782" y="2692"/>
                <a:ext cx="3218" cy="551"/>
                <a:chOff x="2142" y="3702"/>
                <a:chExt cx="3552" cy="609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142" y="3727"/>
                  <a:ext cx="2446" cy="584"/>
                </a:xfrm>
                <a:prstGeom prst="rect">
                  <a:avLst/>
                </a:prstGeom>
              </p:spPr>
              <p:txBody>
                <a:bodyPr wrap="square" lIns="91392" tIns="45697" rIns="91392" bIns="45697">
                  <a:spAutoFit/>
                </a:bodyPr>
                <a:p>
                  <a:pPr algn="ctr"/>
                  <a:r>
                    <a:rPr lang="zh-CN" altLang="en-US" sz="1600" b="1" dirty="0">
                      <a:solidFill>
                        <a:schemeClr val="bg1"/>
                      </a:solidFill>
                      <a:latin typeface="思源黑体 CN Regular" panose="020B0500000000000000" charset="-122"/>
                      <a:ea typeface="思源黑体 CN Regular" panose="020B0500000000000000" charset="-122"/>
                    </a:rPr>
                    <a:t>快速引流拓客</a:t>
                  </a:r>
                  <a:endPara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endParaRPr>
                </a:p>
              </p:txBody>
            </p:sp>
            <p:sp>
              <p:nvSpPr>
                <p:cNvPr id="39" name="矩形 38"/>
                <p:cNvSpPr/>
                <p:nvPr/>
              </p:nvSpPr>
              <p:spPr>
                <a:xfrm>
                  <a:off x="4979" y="3702"/>
                  <a:ext cx="715" cy="584"/>
                </a:xfrm>
                <a:prstGeom prst="rect">
                  <a:avLst/>
                </a:prstGeom>
              </p:spPr>
              <p:txBody>
                <a:bodyPr wrap="square" lIns="91392" tIns="45697" rIns="91392" bIns="45697">
                  <a:spAutoFit/>
                </a:bodyPr>
                <a:p>
                  <a:r>
                    <a:rPr lang="en-US" altLang="zh-CN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思源黑体 CN Regular" panose="020B0500000000000000" charset="-122"/>
                      <a:cs typeface="Arial" panose="020B0604020202020204" pitchFamily="34" charset="0"/>
                    </a:rPr>
                    <a:t>01</a:t>
                  </a:r>
                  <a:endParaRPr lang="en-US" altLang="zh-CN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Regular" panose="020B0500000000000000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0" name="矩形 39"/>
              <p:cNvSpPr/>
              <p:nvPr/>
            </p:nvSpPr>
            <p:spPr>
              <a:xfrm>
                <a:off x="5966" y="2712"/>
                <a:ext cx="2622" cy="529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智能预约系统</a:t>
                </a:r>
                <a:endPara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8491" y="2712"/>
                <a:ext cx="648" cy="48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02</a:t>
                </a:r>
                <a:endPara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0281" y="2712"/>
                <a:ext cx="2584" cy="529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会员激活和留存</a:t>
                </a:r>
                <a:endPara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2871" y="2692"/>
                <a:ext cx="648" cy="48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03</a:t>
                </a:r>
                <a:endPara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3734" y="2452"/>
                <a:ext cx="4108" cy="994"/>
              </a:xfrm>
              <a:prstGeom prst="rect">
                <a:avLst/>
              </a:prstGeom>
              <a:solidFill>
                <a:srgbClr val="288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705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14155" y="2712"/>
                <a:ext cx="2996" cy="529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</a:rPr>
                  <a:t>改进店务经营问题</a:t>
                </a:r>
                <a:endPara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16966" y="2695"/>
                <a:ext cx="648" cy="48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04</a:t>
                </a:r>
                <a:endParaRPr lang="en-US" altLang="zh-CN" sz="1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196" y="3431"/>
              <a:ext cx="16645" cy="4749"/>
              <a:chOff x="1196" y="3431"/>
              <a:chExt cx="16645" cy="4749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/>
              <a:srcRect r="4624"/>
              <a:stretch>
                <a:fillRect/>
              </a:stretch>
            </p:blipFill>
            <p:spPr>
              <a:xfrm>
                <a:off x="1196" y="3446"/>
                <a:ext cx="4332" cy="4633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3"/>
              <a:srcRect l="333" t="-324" r="8337" b="324"/>
              <a:stretch>
                <a:fillRect/>
              </a:stretch>
            </p:blipFill>
            <p:spPr>
              <a:xfrm>
                <a:off x="9626" y="3431"/>
                <a:ext cx="4108" cy="4633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0" y="3446"/>
                <a:ext cx="4094" cy="4686"/>
              </a:xfrm>
              <a:prstGeom prst="rect">
                <a:avLst/>
              </a:prstGeom>
            </p:spPr>
          </p:pic>
          <p:pic>
            <p:nvPicPr>
              <p:cNvPr id="78" name="图片 77"/>
              <p:cNvPicPr>
                <a:picLocks noChangeAspect="1"/>
              </p:cNvPicPr>
              <p:nvPr/>
            </p:nvPicPr>
            <p:blipFill>
              <a:blip r:embed="rId5"/>
              <a:srcRect r="4255"/>
              <a:stretch>
                <a:fillRect/>
              </a:stretch>
            </p:blipFill>
            <p:spPr>
              <a:xfrm>
                <a:off x="13747" y="3446"/>
                <a:ext cx="4095" cy="4734"/>
              </a:xfrm>
              <a:prstGeom prst="rect">
                <a:avLst/>
              </a:prstGeom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3" name="椭圆 2"/>
            <p:cNvSpPr/>
            <p:nvPr>
              <p:custDataLst>
                <p:tags r:id="rId6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algn="l"/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场景一：健身行业-悦炼健身俱乐部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02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72580"/>
            <a:ext cx="12198350" cy="282575"/>
          </a:xfrm>
          <a:prstGeom prst="rect">
            <a:avLst/>
          </a:prstGeom>
        </p:spPr>
      </p:pic>
      <p:pic>
        <p:nvPicPr>
          <p:cNvPr id="9" name="图片 8" descr="C:\Users\admin\Desktop\未标题-2.png未标题-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6770" y="1034415"/>
            <a:ext cx="5019040" cy="4070985"/>
          </a:xfrm>
          <a:prstGeom prst="rect">
            <a:avLst/>
          </a:prstGeom>
        </p:spPr>
      </p:pic>
      <p:sp>
        <p:nvSpPr>
          <p:cNvPr id="11" name="Subtitle 2"/>
          <p:cNvSpPr txBox="1"/>
          <p:nvPr/>
        </p:nvSpPr>
        <p:spPr bwMode="auto">
          <a:xfrm>
            <a:off x="1198880" y="4789170"/>
            <a:ext cx="4517390" cy="147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 defTabSz="1450340">
              <a:lnSpc>
                <a:spcPct val="150000"/>
              </a:lnSpc>
              <a:buClrTx/>
              <a:buSzTx/>
              <a:buFontTx/>
              <a:defRPr/>
            </a:pPr>
            <a:r>
              <a:rPr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精致国际美容</a:t>
            </a:r>
            <a:endParaRPr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 defTabSz="1450340">
              <a:lnSpc>
                <a:spcPct val="150000"/>
              </a:lnSpc>
              <a:buClrTx/>
              <a:buSzTx/>
              <a:buFontTx/>
              <a:defRPr/>
            </a:pPr>
            <a:r>
              <a:rPr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一家位于社区附近的美容机构，地理位置不算优越，在使用门店系统前店铺的主要客户群体是源自老板的自有客户，经营过程中有使用一个会员系统简单管理店铺会员信息，但客户预约和到店提醒这些还是依托经营者微信与客户沟通。</a:t>
            </a:r>
            <a:endParaRPr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 rot="0">
            <a:off x="6953885" y="5247640"/>
            <a:ext cx="3962400" cy="662304"/>
            <a:chOff x="6438003" y="1490982"/>
            <a:chExt cx="4232109" cy="662289"/>
          </a:xfrm>
        </p:grpSpPr>
        <p:sp>
          <p:nvSpPr>
            <p:cNvPr id="30" name="文本框 86"/>
            <p:cNvSpPr txBox="1"/>
            <p:nvPr/>
          </p:nvSpPr>
          <p:spPr>
            <a:xfrm>
              <a:off x="6438003" y="149098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好口碑得不到传播，会员裂变效果差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32" name="文本框 87"/>
            <p:cNvSpPr txBox="1"/>
            <p:nvPr/>
          </p:nvSpPr>
          <p:spPr>
            <a:xfrm>
              <a:off x="6438003" y="1832903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部分体验过的老会员满意度和评价极高，但这些评价没能触达其他潜在客户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6953885" y="4262120"/>
            <a:ext cx="4114800" cy="648335"/>
            <a:chOff x="6438003" y="1383669"/>
            <a:chExt cx="4394882" cy="648320"/>
          </a:xfrm>
        </p:grpSpPr>
        <p:sp>
          <p:nvSpPr>
            <p:cNvPr id="35" name="文本框 84"/>
            <p:cNvSpPr txBox="1"/>
            <p:nvPr/>
          </p:nvSpPr>
          <p:spPr>
            <a:xfrm>
              <a:off x="6438003" y="1383669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深度会员管理难，用户体验差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36" name="文本框 85"/>
            <p:cNvSpPr txBox="1"/>
            <p:nvPr/>
          </p:nvSpPr>
          <p:spPr>
            <a:xfrm>
              <a:off x="6438003" y="1711321"/>
              <a:ext cx="4394882" cy="3206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没有顾客提醒功能，只能凭美容师个人记忆去锁定客户，美容疗程进度，周期长的项目会遗忘到店提醒的发送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rot="0">
            <a:off x="6953885" y="3362961"/>
            <a:ext cx="3968115" cy="628014"/>
            <a:chOff x="6438003" y="1363350"/>
            <a:chExt cx="4238213" cy="628000"/>
          </a:xfrm>
        </p:grpSpPr>
        <p:sp>
          <p:nvSpPr>
            <p:cNvPr id="39" name="文本框 82"/>
            <p:cNvSpPr txBox="1"/>
            <p:nvPr/>
          </p:nvSpPr>
          <p:spPr>
            <a:xfrm>
              <a:off x="6438003" y="1363350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会员预约管理乱，工作累却不饱和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0" name="文本框 83"/>
            <p:cNvSpPr txBox="1"/>
            <p:nvPr/>
          </p:nvSpPr>
          <p:spPr>
            <a:xfrm>
              <a:off x="6444107" y="1670982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客人预约只能通过打电话和发微信，没有系统进行记录统计，客人不可调度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0">
            <a:off x="6953885" y="2520950"/>
            <a:ext cx="3962400" cy="612141"/>
            <a:chOff x="6444107" y="1414783"/>
            <a:chExt cx="4232109" cy="612127"/>
          </a:xfrm>
        </p:grpSpPr>
        <p:sp>
          <p:nvSpPr>
            <p:cNvPr id="43" name="文本框 80"/>
            <p:cNvSpPr txBox="1"/>
            <p:nvPr/>
          </p:nvSpPr>
          <p:spPr>
            <a:xfrm>
              <a:off x="6444107" y="1414783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营销活动效果差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5" name="文本框 81"/>
            <p:cNvSpPr txBox="1"/>
            <p:nvPr/>
          </p:nvSpPr>
          <p:spPr>
            <a:xfrm>
              <a:off x="6444107" y="1706542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想通过各种促销活动进行推广，但活动触及不到目标用户和会员群体，导致活动效果很差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0">
            <a:off x="6959600" y="1711960"/>
            <a:ext cx="3962400" cy="563245"/>
            <a:chOff x="6444107" y="1469392"/>
            <a:chExt cx="4232109" cy="563232"/>
          </a:xfrm>
        </p:grpSpPr>
        <p:sp>
          <p:nvSpPr>
            <p:cNvPr id="49" name="文本框 78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客源少，拓客难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0" name="文本框 79"/>
            <p:cNvSpPr txBox="1"/>
            <p:nvPr/>
          </p:nvSpPr>
          <p:spPr>
            <a:xfrm>
              <a:off x="6444107" y="1712256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客源增长缓慢，做来做去总是那么几个老顾客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cxnSp>
        <p:nvCxnSpPr>
          <p:cNvPr id="52" name="直接连接符 17"/>
          <p:cNvCxnSpPr/>
          <p:nvPr/>
        </p:nvCxnSpPr>
        <p:spPr>
          <a:xfrm flipH="1" flipV="1">
            <a:off x="7078980" y="1777365"/>
            <a:ext cx="3175" cy="84328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17"/>
          <p:cNvCxnSpPr/>
          <p:nvPr/>
        </p:nvCxnSpPr>
        <p:spPr>
          <a:xfrm flipH="1" flipV="1">
            <a:off x="7078980" y="2633980"/>
            <a:ext cx="3175" cy="84328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7"/>
          <p:cNvCxnSpPr/>
          <p:nvPr/>
        </p:nvCxnSpPr>
        <p:spPr>
          <a:xfrm flipV="1">
            <a:off x="7071995" y="3505835"/>
            <a:ext cx="9525" cy="78105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17"/>
          <p:cNvCxnSpPr/>
          <p:nvPr/>
        </p:nvCxnSpPr>
        <p:spPr>
          <a:xfrm flipV="1">
            <a:off x="7081520" y="4344035"/>
            <a:ext cx="9525" cy="962025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17"/>
          <p:cNvCxnSpPr/>
          <p:nvPr/>
        </p:nvCxnSpPr>
        <p:spPr>
          <a:xfrm flipV="1">
            <a:off x="7082155" y="5334635"/>
            <a:ext cx="8890" cy="614045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场景二：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美业-精致国际美容中心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03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4" name="TextBox 4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24625" y="1216660"/>
            <a:ext cx="1295400" cy="397510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门店痛点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59460" y="5239385"/>
            <a:ext cx="10845800" cy="1176020"/>
            <a:chOff x="1196" y="8391"/>
            <a:chExt cx="17080" cy="1852"/>
          </a:xfrm>
        </p:grpSpPr>
        <p:sp>
          <p:nvSpPr>
            <p:cNvPr id="48" name="文本框 61"/>
            <p:cNvSpPr txBox="1"/>
            <p:nvPr/>
          </p:nvSpPr>
          <p:spPr>
            <a:xfrm>
              <a:off x="1729" y="8450"/>
              <a:ext cx="316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开启多种拓客形式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96" y="8992"/>
              <a:ext cx="3920" cy="796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小程序新客到店有礼、附近小程序、推广员等增加线上曝光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0" name="文本框 64"/>
            <p:cNvSpPr txBox="1"/>
            <p:nvPr/>
          </p:nvSpPr>
          <p:spPr>
            <a:xfrm>
              <a:off x="1337" y="8468"/>
              <a:ext cx="392" cy="467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1</a:t>
              </a:r>
              <a:endParaRPr lang="zh-CN" alt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  <p:sp>
          <p:nvSpPr>
            <p:cNvPr id="51" name="文本框 61"/>
            <p:cNvSpPr txBox="1"/>
            <p:nvPr/>
          </p:nvSpPr>
          <p:spPr>
            <a:xfrm>
              <a:off x="6289" y="8432"/>
              <a:ext cx="244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智能预约系统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418" y="8951"/>
              <a:ext cx="4201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【智能预约】设置了美容师的排班和同时接待的顾客数，避免了到店后等待时间过长的问题，提升了顾客体验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3" name="文本框 64"/>
            <p:cNvSpPr txBox="1"/>
            <p:nvPr/>
          </p:nvSpPr>
          <p:spPr>
            <a:xfrm>
              <a:off x="5739" y="8450"/>
              <a:ext cx="427" cy="467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2</a:t>
              </a:r>
              <a:endParaRPr lang="zh-CN" alt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  <p:sp>
          <p:nvSpPr>
            <p:cNvPr id="54" name="文本框 61"/>
            <p:cNvSpPr txBox="1"/>
            <p:nvPr/>
          </p:nvSpPr>
          <p:spPr>
            <a:xfrm>
              <a:off x="10633" y="8414"/>
              <a:ext cx="244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会员关系维护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9997" y="8969"/>
              <a:ext cx="3740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会员标签、会员营销短信，通过记录会员的全方位信息，提供会员关怀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6" name="文本框 64"/>
            <p:cNvSpPr txBox="1"/>
            <p:nvPr/>
          </p:nvSpPr>
          <p:spPr>
            <a:xfrm>
              <a:off x="10083" y="8432"/>
              <a:ext cx="432" cy="467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3</a:t>
              </a:r>
              <a:endParaRPr lang="zh-CN" alt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  <p:sp>
          <p:nvSpPr>
            <p:cNvPr id="74" name="文本框 61"/>
            <p:cNvSpPr txBox="1"/>
            <p:nvPr/>
          </p:nvSpPr>
          <p:spPr>
            <a:xfrm>
              <a:off x="14601" y="8391"/>
              <a:ext cx="244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会员分享裂变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13864" y="8951"/>
              <a:ext cx="4412" cy="897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订单评价传播好口碑，老带新拼团、全民推广等激励老会员一带多进行裂变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6" name="文本框 64"/>
            <p:cNvSpPr txBox="1"/>
            <p:nvPr/>
          </p:nvSpPr>
          <p:spPr>
            <a:xfrm>
              <a:off x="14093" y="8450"/>
              <a:ext cx="434" cy="464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4</a:t>
              </a:r>
              <a:endParaRPr 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59460" y="1390015"/>
            <a:ext cx="10570210" cy="3639820"/>
            <a:chOff x="1196" y="2452"/>
            <a:chExt cx="16646" cy="5732"/>
          </a:xfrm>
        </p:grpSpPr>
        <p:sp>
          <p:nvSpPr>
            <p:cNvPr id="33" name="矩形 32"/>
            <p:cNvSpPr/>
            <p:nvPr/>
          </p:nvSpPr>
          <p:spPr>
            <a:xfrm>
              <a:off x="9653" y="2458"/>
              <a:ext cx="4102" cy="988"/>
            </a:xfrm>
            <a:prstGeom prst="rect">
              <a:avLst/>
            </a:prstGeom>
            <a:solidFill>
              <a:srgbClr val="0F1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/>
            </a:p>
          </p:txBody>
        </p:sp>
        <p:sp>
          <p:nvSpPr>
            <p:cNvPr id="34" name="矩形 33"/>
            <p:cNvSpPr/>
            <p:nvPr/>
          </p:nvSpPr>
          <p:spPr>
            <a:xfrm>
              <a:off x="5528" y="2452"/>
              <a:ext cx="4125" cy="994"/>
            </a:xfrm>
            <a:prstGeom prst="rect">
              <a:avLst/>
            </a:prstGeom>
            <a:solidFill>
              <a:srgbClr val="288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96" y="2452"/>
              <a:ext cx="4333" cy="994"/>
            </a:xfrm>
            <a:prstGeom prst="rect">
              <a:avLst/>
            </a:prstGeom>
            <a:solidFill>
              <a:srgbClr val="0F1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/>
            </a:p>
          </p:txBody>
        </p:sp>
        <p:grpSp>
          <p:nvGrpSpPr>
            <p:cNvPr id="22" name="组合 21"/>
            <p:cNvGrpSpPr/>
            <p:nvPr/>
          </p:nvGrpSpPr>
          <p:grpSpPr>
            <a:xfrm rot="0">
              <a:off x="1542" y="2692"/>
              <a:ext cx="3458" cy="582"/>
              <a:chOff x="1877" y="3702"/>
              <a:chExt cx="3817" cy="643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1877" y="3702"/>
                <a:ext cx="3329" cy="643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rPr>
                  <a:t>开启多种拓客形式</a:t>
                </a:r>
                <a:endPara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979" y="3702"/>
                <a:ext cx="715" cy="53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Regular" panose="020B0500000000000000" charset="-122"/>
                    <a:cs typeface="Arial" panose="020B0604020202020204" pitchFamily="34" charset="0"/>
                    <a:sym typeface="+mn-ea"/>
                  </a:rPr>
                  <a:t>01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5966" y="2712"/>
              <a:ext cx="2622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智能预约系统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491" y="2712"/>
              <a:ext cx="648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02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0281" y="2712"/>
              <a:ext cx="2584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会员关系维护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2871" y="2692"/>
              <a:ext cx="648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03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3734" y="2452"/>
              <a:ext cx="4108" cy="994"/>
            </a:xfrm>
            <a:prstGeom prst="rect">
              <a:avLst/>
            </a:prstGeom>
            <a:solidFill>
              <a:srgbClr val="288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>
                <a:solidFill>
                  <a:schemeClr val="bg1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4155" y="2712"/>
              <a:ext cx="2622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会员分享裂变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680" y="2712"/>
              <a:ext cx="648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04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" y="3446"/>
              <a:ext cx="4308" cy="465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9" y="3446"/>
              <a:ext cx="4182" cy="46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3" y="3446"/>
              <a:ext cx="4436" cy="473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34" y="3446"/>
              <a:ext cx="4108" cy="473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5" name="椭圆 4"/>
            <p:cNvSpPr/>
            <p:nvPr>
              <p:custDataLst>
                <p:tags r:id="rId6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场景二：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美业-精致国际美容中心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04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72580"/>
            <a:ext cx="12198350" cy="282575"/>
          </a:xfrm>
          <a:prstGeom prst="rect">
            <a:avLst/>
          </a:prstGeom>
        </p:spPr>
      </p:pic>
      <p:pic>
        <p:nvPicPr>
          <p:cNvPr id="9" name="图片 8" descr="C:\Users\admin\Desktop\未标题-2.png未标题-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6770" y="1054100"/>
            <a:ext cx="4999355" cy="4054475"/>
          </a:xfrm>
          <a:prstGeom prst="rect">
            <a:avLst/>
          </a:prstGeom>
        </p:spPr>
      </p:pic>
      <p:sp>
        <p:nvSpPr>
          <p:cNvPr id="11" name="Subtitle 2"/>
          <p:cNvSpPr txBox="1"/>
          <p:nvPr/>
        </p:nvSpPr>
        <p:spPr bwMode="auto">
          <a:xfrm>
            <a:off x="1259840" y="4756150"/>
            <a:ext cx="4517390" cy="15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 defTabSz="1450340">
              <a:lnSpc>
                <a:spcPct val="160000"/>
              </a:lnSpc>
              <a:buClrTx/>
              <a:buSzTx/>
              <a:buFontTx/>
              <a:defRPr/>
            </a:pPr>
            <a:r>
              <a:rPr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乐家便利店</a:t>
            </a:r>
            <a:endParaRPr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 defTabSz="1450340">
              <a:lnSpc>
                <a:spcPct val="160000"/>
              </a:lnSpc>
              <a:buClrTx/>
              <a:buSzTx/>
              <a:buFontTx/>
              <a:defRPr/>
            </a:pPr>
            <a:r>
              <a:rPr 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一家位于</a:t>
            </a:r>
            <a:r>
              <a:rPr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某大型小区周边的便利店，一直靠着优越的地理位置维持着不错的经营，但随着时间的发展，现在的家庭越来越多喜欢在网上购物，导致到店的顾客逐渐减少。老板发现客源流失的问题，希望能通过建立会员制度来管理会员，防止流失。</a:t>
            </a:r>
            <a:endParaRPr altLang="zh-CN" sz="12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 rot="0">
            <a:off x="6962775" y="5033645"/>
            <a:ext cx="3962400" cy="623570"/>
            <a:chOff x="6444107" y="1469392"/>
            <a:chExt cx="4232109" cy="623556"/>
          </a:xfrm>
        </p:grpSpPr>
        <p:sp>
          <p:nvSpPr>
            <p:cNvPr id="35" name="文本框 84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复购率低，缺乏营销手段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36" name="文本框 85"/>
            <p:cNvSpPr txBox="1"/>
            <p:nvPr/>
          </p:nvSpPr>
          <p:spPr>
            <a:xfrm>
              <a:off x="6444107" y="1772580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门店基本无营销手段，全凭顾客的自然偏好“作主”，没有引导没有培养当然也没有复购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 rot="0">
            <a:off x="6959600" y="4078605"/>
            <a:ext cx="3965575" cy="618490"/>
            <a:chOff x="6444107" y="1469392"/>
            <a:chExt cx="4235500" cy="618476"/>
          </a:xfrm>
        </p:grpSpPr>
        <p:sp>
          <p:nvSpPr>
            <p:cNvPr id="39" name="文本框 82"/>
            <p:cNvSpPr txBox="1"/>
            <p:nvPr/>
          </p:nvSpPr>
          <p:spPr>
            <a:xfrm>
              <a:off x="6444107" y="1469392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库存积压，资金周转难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0" name="文本框 83"/>
            <p:cNvSpPr txBox="1"/>
            <p:nvPr/>
          </p:nvSpPr>
          <p:spPr>
            <a:xfrm>
              <a:off x="6447498" y="1767500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门店转化低，导致库存积压居高不下，商品流转困难导致资金占用，形成巨大压力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0">
            <a:off x="6962775" y="3099435"/>
            <a:ext cx="3962400" cy="648335"/>
            <a:chOff x="6444107" y="1544955"/>
            <a:chExt cx="4232109" cy="648320"/>
          </a:xfrm>
        </p:grpSpPr>
        <p:sp>
          <p:nvSpPr>
            <p:cNvPr id="43" name="文本框 80"/>
            <p:cNvSpPr txBox="1"/>
            <p:nvPr/>
          </p:nvSpPr>
          <p:spPr>
            <a:xfrm>
              <a:off x="6444107" y="1544955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传统零售利润下降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5" name="文本框 81"/>
            <p:cNvSpPr txBox="1"/>
            <p:nvPr/>
          </p:nvSpPr>
          <p:spPr>
            <a:xfrm>
              <a:off x="6444107" y="1872907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商品“薄利”依然存在，“多销”却难以为继，店铺经营利润不断下降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0">
            <a:off x="6962775" y="1877696"/>
            <a:ext cx="3962400" cy="788672"/>
            <a:chOff x="6447498" y="1263657"/>
            <a:chExt cx="4232109" cy="788654"/>
          </a:xfrm>
        </p:grpSpPr>
        <p:sp>
          <p:nvSpPr>
            <p:cNvPr id="49" name="文本框 78"/>
            <p:cNvSpPr txBox="1"/>
            <p:nvPr/>
          </p:nvSpPr>
          <p:spPr>
            <a:xfrm>
              <a:off x="6447498" y="1263657"/>
              <a:ext cx="4232109" cy="242864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rmAutofit fontScale="90000"/>
            </a:bodyPr>
            <a:p>
              <a:pPr lvl="0" algn="l">
                <a:buClrTx/>
                <a:buSzTx/>
                <a:buFontTx/>
              </a:pPr>
              <a:r>
                <a:rPr lang="zh-CN" altLang="en-US" sz="1600" b="1" dirty="0">
                  <a:solidFill>
                    <a:srgbClr val="2882FF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流量少，线上及新零售业态不断分羹</a:t>
              </a:r>
              <a:endParaRPr lang="zh-CN" altLang="en-US" sz="1600" b="1" dirty="0">
                <a:solidFill>
                  <a:srgbClr val="2882FF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0" name="文本框 79"/>
            <p:cNvSpPr txBox="1"/>
            <p:nvPr/>
          </p:nvSpPr>
          <p:spPr>
            <a:xfrm>
              <a:off x="6447498" y="1731943"/>
              <a:ext cx="4232109" cy="320368"/>
            </a:xfrm>
            <a:prstGeom prst="rect">
              <a:avLst/>
            </a:prstGeom>
          </p:spPr>
          <p:txBody>
            <a:bodyPr vert="horz" wrap="square" lIns="360000" tIns="0" rIns="0" bIns="0" anchor="ctr" anchorCtr="0">
              <a:no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dk1">
                      <a:lumMod val="100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实体店受到地域限制，覆盖范围有限，线上电商的蓬勃发展也带走了一部分线下零售业态的流量，门店客流持续下滑，到店成本持续升高。</a:t>
              </a:r>
              <a:endParaRPr lang="zh-CN" altLang="en-US" sz="1200" dirty="0">
                <a:solidFill>
                  <a:schemeClr val="dk1">
                    <a:lumMod val="10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cxnSp>
        <p:nvCxnSpPr>
          <p:cNvPr id="52" name="直接连接符 17"/>
          <p:cNvCxnSpPr/>
          <p:nvPr/>
        </p:nvCxnSpPr>
        <p:spPr>
          <a:xfrm flipH="1" flipV="1">
            <a:off x="7071995" y="2000885"/>
            <a:ext cx="19050" cy="110490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17"/>
          <p:cNvCxnSpPr/>
          <p:nvPr/>
        </p:nvCxnSpPr>
        <p:spPr>
          <a:xfrm flipV="1">
            <a:off x="7071995" y="3172460"/>
            <a:ext cx="9525" cy="95250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17"/>
          <p:cNvCxnSpPr/>
          <p:nvPr/>
        </p:nvCxnSpPr>
        <p:spPr>
          <a:xfrm flipV="1">
            <a:off x="7091045" y="4153535"/>
            <a:ext cx="0" cy="93345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17"/>
          <p:cNvCxnSpPr/>
          <p:nvPr/>
        </p:nvCxnSpPr>
        <p:spPr>
          <a:xfrm flipV="1">
            <a:off x="7085330" y="5096510"/>
            <a:ext cx="5715" cy="694690"/>
          </a:xfrm>
          <a:prstGeom prst="line">
            <a:avLst/>
          </a:prstGeom>
          <a:ln>
            <a:solidFill>
              <a:srgbClr val="2882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场景三：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商超便利-乐家便利店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05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sp>
        <p:nvSpPr>
          <p:cNvPr id="4" name="TextBox 4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24625" y="1313815"/>
            <a:ext cx="1295400" cy="397510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门店痛点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38810" y="5220970"/>
            <a:ext cx="10912475" cy="1176020"/>
            <a:chOff x="1107" y="8391"/>
            <a:chExt cx="17185" cy="1852"/>
          </a:xfrm>
        </p:grpSpPr>
        <p:sp>
          <p:nvSpPr>
            <p:cNvPr id="48" name="文本框 61"/>
            <p:cNvSpPr txBox="1"/>
            <p:nvPr/>
          </p:nvSpPr>
          <p:spPr>
            <a:xfrm>
              <a:off x="1909" y="8450"/>
              <a:ext cx="280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低成本获取客流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107" y="8969"/>
              <a:ext cx="4063" cy="1274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搭建线上店铺，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依托微信小程序获得微信自有流量，并利用“搜附近”功能提升门店客流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0" name="文本框 64"/>
            <p:cNvSpPr txBox="1"/>
            <p:nvPr/>
          </p:nvSpPr>
          <p:spPr>
            <a:xfrm>
              <a:off x="1337" y="8468"/>
              <a:ext cx="434" cy="464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  <a:sym typeface="+mn-ea"/>
                </a:rPr>
                <a:t>1</a:t>
              </a:r>
              <a:endParaRPr lang="en-US" altLang="zh-CN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  <a:sym typeface="+mn-ea"/>
              </a:endParaRPr>
            </a:p>
          </p:txBody>
        </p:sp>
        <p:sp>
          <p:nvSpPr>
            <p:cNvPr id="51" name="文本框 61"/>
            <p:cNvSpPr txBox="1"/>
            <p:nvPr/>
          </p:nvSpPr>
          <p:spPr>
            <a:xfrm>
              <a:off x="6109" y="8432"/>
              <a:ext cx="280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数字化门店管理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5510" y="8951"/>
              <a:ext cx="4198" cy="897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数字化商品、数字化会员、库存管理、智能收银台，让门店经营更快捷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3" name="文本框 64"/>
            <p:cNvSpPr txBox="1"/>
            <p:nvPr/>
          </p:nvSpPr>
          <p:spPr>
            <a:xfrm>
              <a:off x="5739" y="8450"/>
              <a:ext cx="427" cy="467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2</a:t>
              </a:r>
              <a:endParaRPr lang="zh-CN" alt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  <p:sp>
          <p:nvSpPr>
            <p:cNvPr id="54" name="文本框 61"/>
            <p:cNvSpPr txBox="1"/>
            <p:nvPr/>
          </p:nvSpPr>
          <p:spPr>
            <a:xfrm>
              <a:off x="10633" y="8414"/>
              <a:ext cx="244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开展营销活动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9854" y="8933"/>
              <a:ext cx="3986" cy="897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使用优惠券、积分商城、拼团等营销功能，辅助解决商品滞销问题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56" name="文本框 64"/>
            <p:cNvSpPr txBox="1"/>
            <p:nvPr/>
          </p:nvSpPr>
          <p:spPr>
            <a:xfrm>
              <a:off x="10083" y="8432"/>
              <a:ext cx="432" cy="467"/>
            </a:xfrm>
            <a:prstGeom prst="rect">
              <a:avLst/>
            </a:prstGeom>
            <a:solidFill>
              <a:srgbClr val="0F1735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altLang="zh-CN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3</a:t>
              </a:r>
              <a:endParaRPr lang="zh-CN" alt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  <p:sp>
          <p:nvSpPr>
            <p:cNvPr id="74" name="文本框 61"/>
            <p:cNvSpPr txBox="1"/>
            <p:nvPr/>
          </p:nvSpPr>
          <p:spPr>
            <a:xfrm>
              <a:off x="14781" y="8391"/>
              <a:ext cx="2086" cy="578"/>
            </a:xfrm>
            <a:prstGeom prst="rect">
              <a:avLst/>
            </a:prstGeom>
            <a:noFill/>
          </p:spPr>
          <p:txBody>
            <a:bodyPr wrap="none" lIns="91401" tIns="45701" rIns="91401" bIns="45701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提升复购率</a:t>
              </a:r>
              <a:endPara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13864" y="8951"/>
              <a:ext cx="4429" cy="897"/>
            </a:xfrm>
            <a:prstGeom prst="rect">
              <a:avLst/>
            </a:prstGeom>
          </p:spPr>
          <p:txBody>
            <a:bodyPr wrap="square" lIns="91401" tIns="45701" rIns="91401" bIns="45701">
              <a:spAutoFit/>
            </a:bodyPr>
            <a:p>
              <a:pPr lvl="0" algn="just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结合会员等级优惠价、会员积分制提升顾客粘性，培养忠实客户，提升复购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6" name="文本框 64"/>
            <p:cNvSpPr txBox="1"/>
            <p:nvPr/>
          </p:nvSpPr>
          <p:spPr>
            <a:xfrm>
              <a:off x="14093" y="8450"/>
              <a:ext cx="434" cy="464"/>
            </a:xfrm>
            <a:prstGeom prst="rect">
              <a:avLst/>
            </a:prstGeom>
            <a:solidFill>
              <a:srgbClr val="2882FF"/>
            </a:solidFill>
          </p:spPr>
          <p:txBody>
            <a:bodyPr wrap="none" lIns="91401" tIns="45701" rIns="91401" bIns="45701" rtlCol="0">
              <a:spAutoFit/>
            </a:bodyPr>
            <a:p>
              <a:r>
                <a:rPr lang="en-US" sz="1330" dirty="0">
                  <a:solidFill>
                    <a:schemeClr val="bg1"/>
                  </a:solidFill>
                  <a:latin typeface="Impact MT Std" pitchFamily="34" charset="0"/>
                  <a:ea typeface="方正超粗黑简体" panose="03000509000000000000" pitchFamily="65" charset="-122"/>
                  <a:cs typeface="Segoe UI Black" panose="020B0A02040204020203" pitchFamily="34" charset="0"/>
                </a:rPr>
                <a:t>4</a:t>
              </a:r>
              <a:endParaRPr lang="en-US" sz="1330" dirty="0">
                <a:solidFill>
                  <a:schemeClr val="bg1"/>
                </a:solidFill>
                <a:latin typeface="Impact MT Std" pitchFamily="34" charset="0"/>
                <a:ea typeface="方正超粗黑简体" panose="03000509000000000000" pitchFamily="65" charset="-122"/>
                <a:cs typeface="Segoe UI Black" panose="020B0A02040204020203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59460" y="1418590"/>
            <a:ext cx="10570210" cy="3582670"/>
            <a:chOff x="1196" y="2452"/>
            <a:chExt cx="16646" cy="564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rcRect l="-348" t="8686" r="348"/>
            <a:stretch>
              <a:fillRect/>
            </a:stretch>
          </p:blipFill>
          <p:spPr>
            <a:xfrm>
              <a:off x="1196" y="3363"/>
              <a:ext cx="4313" cy="4731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9653" y="2458"/>
              <a:ext cx="4102" cy="988"/>
            </a:xfrm>
            <a:prstGeom prst="rect">
              <a:avLst/>
            </a:prstGeom>
            <a:solidFill>
              <a:srgbClr val="0F1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/>
            </a:p>
          </p:txBody>
        </p:sp>
        <p:sp>
          <p:nvSpPr>
            <p:cNvPr id="34" name="矩形 33"/>
            <p:cNvSpPr/>
            <p:nvPr/>
          </p:nvSpPr>
          <p:spPr>
            <a:xfrm>
              <a:off x="5528" y="2452"/>
              <a:ext cx="4125" cy="994"/>
            </a:xfrm>
            <a:prstGeom prst="rect">
              <a:avLst/>
            </a:prstGeom>
            <a:solidFill>
              <a:srgbClr val="288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>
                <a:solidFill>
                  <a:schemeClr val="bg1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96" y="2452"/>
              <a:ext cx="4333" cy="994"/>
            </a:xfrm>
            <a:prstGeom prst="rect">
              <a:avLst/>
            </a:prstGeom>
            <a:solidFill>
              <a:srgbClr val="0F1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/>
            </a:p>
          </p:txBody>
        </p:sp>
        <p:grpSp>
          <p:nvGrpSpPr>
            <p:cNvPr id="22" name="组合 21"/>
            <p:cNvGrpSpPr/>
            <p:nvPr/>
          </p:nvGrpSpPr>
          <p:grpSpPr>
            <a:xfrm rot="0">
              <a:off x="1782" y="2692"/>
              <a:ext cx="3218" cy="503"/>
              <a:chOff x="2142" y="3702"/>
              <a:chExt cx="3552" cy="556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142" y="3727"/>
                <a:ext cx="3130" cy="53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rPr>
                  <a:t>低成本获取客流</a:t>
                </a:r>
                <a:endPara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979" y="3702"/>
                <a:ext cx="715" cy="531"/>
              </a:xfrm>
              <a:prstGeom prst="rect">
                <a:avLst/>
              </a:prstGeom>
            </p:spPr>
            <p:txBody>
              <a:bodyPr wrap="square" lIns="91392" tIns="45697" rIns="91392" bIns="45697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Regular" panose="020B0500000000000000" charset="-122"/>
                    <a:cs typeface="Arial" panose="020B0604020202020204" pitchFamily="34" charset="0"/>
                    <a:sym typeface="+mn-ea"/>
                  </a:rPr>
                  <a:t>01</a:t>
                </a:r>
                <a:endPara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5966" y="2712"/>
              <a:ext cx="2622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数字化门店管理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491" y="2712"/>
              <a:ext cx="648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02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0281" y="2712"/>
              <a:ext cx="2584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开展营销活动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2772" y="2690"/>
              <a:ext cx="648" cy="467"/>
            </a:xfrm>
            <a:prstGeom prst="rect">
              <a:avLst/>
            </a:prstGeom>
          </p:spPr>
          <p:txBody>
            <a:bodyPr wrap="square" lIns="91392" tIns="45697" rIns="91392" bIns="45697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03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3734" y="2452"/>
              <a:ext cx="4108" cy="994"/>
            </a:xfrm>
            <a:prstGeom prst="rect">
              <a:avLst/>
            </a:prstGeom>
            <a:solidFill>
              <a:srgbClr val="288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705">
                <a:solidFill>
                  <a:schemeClr val="bg1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4155" y="2712"/>
              <a:ext cx="2622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600" b="1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提升复购率</a:t>
              </a:r>
              <a:endParaRPr lang="zh-CN" altLang="en-US" sz="16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539" y="2712"/>
              <a:ext cx="648" cy="481"/>
            </a:xfrm>
            <a:prstGeom prst="rect">
              <a:avLst/>
            </a:prstGeom>
          </p:spPr>
          <p:txBody>
            <a:bodyPr wrap="square" lIns="91392" tIns="45697" rIns="91392" bIns="45697">
              <a:spAutoFit/>
            </a:bodyPr>
            <a:p>
              <a:pPr lvl="0" algn="l">
                <a:buClrTx/>
                <a:buSzTx/>
                <a:buFontTx/>
              </a:pPr>
              <a:r>
                <a:rPr lang="en-US" altLang="zh-CN" sz="16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Regular" panose="020B0500000000000000" charset="-122"/>
                  <a:cs typeface="Arial" panose="020B0604020202020204" pitchFamily="34" charset="0"/>
                  <a:sym typeface="+mn-ea"/>
                </a:rPr>
                <a:t>04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Regular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rcRect l="364" t="285" r="-364" b="11683"/>
            <a:stretch>
              <a:fillRect/>
            </a:stretch>
          </p:blipFill>
          <p:spPr>
            <a:xfrm>
              <a:off x="5529" y="3446"/>
              <a:ext cx="4124" cy="46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3" y="3446"/>
              <a:ext cx="4073" cy="464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rcRect b="7467"/>
            <a:stretch>
              <a:fillRect/>
            </a:stretch>
          </p:blipFill>
          <p:spPr>
            <a:xfrm>
              <a:off x="13726" y="3446"/>
              <a:ext cx="4117" cy="4647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638810" y="433070"/>
            <a:ext cx="6813550" cy="621030"/>
            <a:chOff x="1006" y="682"/>
            <a:chExt cx="10730" cy="978"/>
          </a:xfrm>
        </p:grpSpPr>
        <p:sp>
          <p:nvSpPr>
            <p:cNvPr id="3" name="椭圆 2"/>
            <p:cNvSpPr/>
            <p:nvPr>
              <p:custDataLst>
                <p:tags r:id="rId6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1984" y="728"/>
              <a:ext cx="975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场景三：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商超便利-乐家便利店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06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34480"/>
            <a:ext cx="12198350" cy="282575"/>
          </a:xfrm>
          <a:prstGeom prst="rect">
            <a:avLst/>
          </a:prstGeom>
        </p:spPr>
      </p:pic>
      <p:pic>
        <p:nvPicPr>
          <p:cNvPr id="2" name="图片 1" descr="AI8BCAAQBBgAIPe9zoAGKITW65oCMKwCOKw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69" y="1453584"/>
            <a:ext cx="1193800" cy="1193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756275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舞蹈培训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4" name="图片 3" descr="AI8BCAAQBBgAIMqVzYAGKLi0s7IHMKwCOKw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239" y="1452880"/>
            <a:ext cx="1195070" cy="11952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99350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餐饮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AI8BCAAQBBgAIJrzyYAGKMeTk6ABMKwCOKw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" y="1452880"/>
            <a:ext cx="1195209" cy="1195209"/>
          </a:xfrm>
          <a:prstGeom prst="rect">
            <a:avLst/>
          </a:prstGeom>
        </p:spPr>
      </p:pic>
      <p:pic>
        <p:nvPicPr>
          <p:cNvPr id="13" name="图片 12" descr="AI8BCAAQBBgAIN3uy4EGKPaNj5EBMKwCOKw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919" y="1452880"/>
            <a:ext cx="1195070" cy="119520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38530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美业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649585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车检服务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96185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健身房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18" name="图片 17" descr="AI8BCAAQBBgAINPh_oAGKP62mrYDMKwCOKw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989" y="1452880"/>
            <a:ext cx="1195070" cy="1195209"/>
          </a:xfrm>
          <a:prstGeom prst="rect">
            <a:avLst/>
          </a:prstGeom>
        </p:spPr>
      </p:pic>
      <p:pic>
        <p:nvPicPr>
          <p:cNvPr id="19" name="图片 18" descr="AI8BCAAQBBgAILbO-oAGKML3svMEMKwCOKw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" y="3178810"/>
            <a:ext cx="1195209" cy="119520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6423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亲子早教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1" name="图片 20" descr="AI8BCAAQBBgAIJbGzYAGKP6K5OQHMKwCOKw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7719" y="3178810"/>
            <a:ext cx="1195070" cy="119520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49491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儿童摄影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4" name="图片 23" descr="AI8BCAAQBBgAIMvu3YAGKIitge8HMKwCOKw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559" y="3178810"/>
            <a:ext cx="1195070" cy="119520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12559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月子中心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6" name="图片 25" descr="AI8BCAAQBBgAIJzPzYAGKLy5p5sDMKwCOKw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1079" y="1452880"/>
            <a:ext cx="1195070" cy="119520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9017635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家政上门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8" name="图片 27" descr="AI8BCAAQBBgAIIL73oAGKJyl1YcFMKwCOKw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239" y="3178810"/>
            <a:ext cx="1195070" cy="1195209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738695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运动场馆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30" name="图片 29" descr="AI8BCAAQBBgAILTzyYAGKL6J2v8GMKwCOKwC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9829" y="1452880"/>
            <a:ext cx="1195070" cy="1195209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125595" y="26479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汽车服务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36" name="图片 35" descr="AI8BCAAQBBgAILvYx4EGKJKY37MHMKwCOKwC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09399" y="3178810"/>
            <a:ext cx="1195070" cy="1195209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587692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饮品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41" name="图片 40" descr="AI8BCAAQBBgAILCLzoEGKILHgB8wrAI4rAI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1079" y="3178810"/>
            <a:ext cx="1195070" cy="119520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901763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中医养生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7" name="图片 56" descr="AI8BCAAQBBgAIOmu_YAGKIWDvdwEMKwCOKwC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1919" y="3178810"/>
            <a:ext cx="1195070" cy="1195209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10648315" y="443230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蛋糕烘焙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5740" y="4869180"/>
            <a:ext cx="1278255" cy="127127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10648315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密室推理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63" name="图片 62" descr="AI8BCAAQBBgAIMvf9YAGKIK-3MMEMKwCOKwC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91079" y="4935855"/>
            <a:ext cx="1195070" cy="1195209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9150350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KTV</a:t>
            </a:r>
            <a:endParaRPr lang="en-US" altLang="zh-CN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65" name="图片 64" descr="AI8BCAAQBBgAIJa6zIEGKLK-x4AGMKwCOKwC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795" y="4935855"/>
            <a:ext cx="1195209" cy="1195209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938530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花店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67" name="图片 66" descr="AI8BCAAQBBgAIIiKzoAGKJPNnhgwrAI4rAI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7884" y="4935855"/>
            <a:ext cx="1195070" cy="1195209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2494915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教育培训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69" name="图片 68" descr="AI8BCAAQBBgAIPGSzoEGKKOdqCIwrAI4rAI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09834" y="4935855"/>
            <a:ext cx="1195070" cy="1195209"/>
          </a:xfrm>
          <a:prstGeom prst="rect">
            <a:avLst/>
          </a:prstGeom>
        </p:spPr>
      </p:pic>
      <p:sp>
        <p:nvSpPr>
          <p:cNvPr id="70" name="矩形 69"/>
          <p:cNvSpPr/>
          <p:nvPr/>
        </p:nvSpPr>
        <p:spPr>
          <a:xfrm>
            <a:off x="4125595" y="614045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体检中心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3734" y="4935855"/>
            <a:ext cx="1180465" cy="1195209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7499350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宠物店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82" name="图片 81" descr="AI8BCAAQBBgAINKt9IAGKIzJqIYBMKwCOKwC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41784" y="4935855"/>
            <a:ext cx="1195070" cy="1195209"/>
          </a:xfrm>
          <a:prstGeom prst="rect">
            <a:avLst/>
          </a:prstGeom>
        </p:spPr>
      </p:pic>
      <p:sp>
        <p:nvSpPr>
          <p:cNvPr id="83" name="矩形 82"/>
          <p:cNvSpPr/>
          <p:nvPr/>
        </p:nvSpPr>
        <p:spPr>
          <a:xfrm>
            <a:off x="5876925" y="6155690"/>
            <a:ext cx="759460" cy="297815"/>
          </a:xfrm>
          <a:prstGeom prst="rect">
            <a:avLst/>
          </a:prstGeom>
        </p:spPr>
        <p:txBody>
          <a:bodyPr wrap="square" lIns="91401" tIns="45701" rIns="91401" bIns="45701">
            <a:spAutoFit/>
          </a:bodyPr>
          <a:p>
            <a:pPr algn="just">
              <a:lnSpc>
                <a:spcPct val="130000"/>
              </a:lnSpc>
            </a:pPr>
            <a:r>
              <a:rPr lang="zh-CN" altLang="en-US" sz="1040" b="1" dirty="0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珠宝店</a:t>
            </a:r>
            <a:endParaRPr lang="zh-CN" altLang="en-US" sz="1040" b="1" dirty="0">
              <a:solidFill>
                <a:schemeClr val="accent5">
                  <a:lumMod val="7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8810" y="433070"/>
            <a:ext cx="5337175" cy="621030"/>
            <a:chOff x="1006" y="682"/>
            <a:chExt cx="8405" cy="978"/>
          </a:xfrm>
        </p:grpSpPr>
        <p:sp>
          <p:nvSpPr>
            <p:cNvPr id="10" name="椭圆 9"/>
            <p:cNvSpPr/>
            <p:nvPr>
              <p:custDataLst>
                <p:tags r:id="rId2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24"/>
              </p:custDataLst>
            </p:nvPr>
          </p:nvSpPr>
          <p:spPr>
            <a:xfrm>
              <a:off x="1984" y="728"/>
              <a:ext cx="7427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更多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行业场景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优秀案例分享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2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07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2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16" grpId="0"/>
      <p:bldP spid="17" grpId="0"/>
      <p:bldP spid="20" grpId="0"/>
      <p:bldP spid="23" grpId="0"/>
      <p:bldP spid="25" grpId="0"/>
      <p:bldP spid="27" grpId="0"/>
      <p:bldP spid="29" grpId="0"/>
      <p:bldP spid="32" grpId="0"/>
      <p:bldP spid="38" grpId="0"/>
      <p:bldP spid="46" grpId="0"/>
      <p:bldP spid="58" grpId="0"/>
      <p:bldP spid="62" grpId="0"/>
      <p:bldP spid="64" grpId="0"/>
      <p:bldP spid="66" grpId="0"/>
      <p:bldP spid="68" grpId="0"/>
      <p:bldP spid="70" grpId="0"/>
      <p:bldP spid="81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5322" y="2046019"/>
            <a:ext cx="2072297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PART  </a:t>
            </a:r>
            <a:endParaRPr lang="en-US" altLang="zh-CN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01</a:t>
            </a:r>
            <a:endParaRPr lang="zh-CN" altLang="en-US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54020" y="4165918"/>
            <a:ext cx="6372225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lt"/>
              </a:rPr>
              <a:t>行业现状</a:t>
            </a:r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lt"/>
              </a:rPr>
              <a:t>与</a:t>
            </a:r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lt"/>
              </a:rPr>
              <a:t>发展趋势</a:t>
            </a:r>
            <a:endParaRPr lang="zh-CN" altLang="en-US" sz="4800" b="1" spc="4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09895" y="1577866"/>
            <a:ext cx="2343150" cy="2343150"/>
          </a:xfrm>
          <a:prstGeom prst="ellipse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724910" y="5165090"/>
            <a:ext cx="4829810" cy="30670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3765"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门店系统</a:t>
            </a:r>
            <a:r>
              <a:rPr lang="en-US" altLang="zh-CN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—— </a:t>
            </a:r>
            <a:r>
              <a:rPr lang="zh-CN" altLang="en-US" sz="1400" b="1" kern="0" dirty="0">
                <a:solidFill>
                  <a:sysClr val="window" lastClr="FFFFFF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lt"/>
              </a:rPr>
              <a:t>专为线下门店量身定制的智慧门店系统</a:t>
            </a:r>
            <a:endParaRPr lang="zh-CN" altLang="en-US" sz="1400" b="1" kern="0" dirty="0">
              <a:solidFill>
                <a:sysClr val="window" lastClr="FFFFFF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lt"/>
            </a:endParaRPr>
          </a:p>
        </p:txBody>
      </p:sp>
      <p:cxnSp>
        <p:nvCxnSpPr>
          <p:cNvPr id="8" name="直接连接符 11"/>
          <p:cNvCxnSpPr/>
          <p:nvPr/>
        </p:nvCxnSpPr>
        <p:spPr>
          <a:xfrm>
            <a:off x="3915181" y="4990689"/>
            <a:ext cx="4448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2017-04-22_150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5322" y="2046019"/>
            <a:ext cx="2072297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思源黑体 CN Regular" panose="020B0500000000000000" charset="-122"/>
                <a:cs typeface="+mj-lt"/>
              </a:rPr>
              <a:t>PART  </a:t>
            </a:r>
            <a:endParaRPr lang="en-US" altLang="zh-CN" sz="5000" b="1" dirty="0">
              <a:solidFill>
                <a:schemeClr val="bg1"/>
              </a:solidFill>
              <a:latin typeface="+mj-lt"/>
              <a:ea typeface="思源黑体 CN Regular" panose="020B0500000000000000" charset="-122"/>
              <a:cs typeface="+mj-lt"/>
            </a:endParaRPr>
          </a:p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思源黑体 CN Regular" panose="020B0500000000000000" charset="-122"/>
                <a:cs typeface="+mj-lt"/>
              </a:rPr>
              <a:t>04</a:t>
            </a:r>
            <a:endParaRPr lang="zh-CN" altLang="en-US" sz="5000" b="1" dirty="0">
              <a:solidFill>
                <a:schemeClr val="bg1"/>
              </a:solidFill>
              <a:latin typeface="+mj-lt"/>
              <a:ea typeface="思源黑体 CN Regular" panose="020B0500000000000000" charset="-122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20545" y="4166870"/>
            <a:ext cx="888365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产品优势</a:t>
            </a:r>
            <a:endParaRPr lang="zh-CN" altLang="en-US" sz="4800" b="1" spc="4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09895" y="1577866"/>
            <a:ext cx="2343150" cy="2343150"/>
          </a:xfrm>
          <a:prstGeom prst="ellipse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818396" y="5136827"/>
            <a:ext cx="464375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高性价比、易上手、系统稳定、持续更新、强势实力保障</a:t>
            </a:r>
            <a:endParaRPr lang="zh-CN" altLang="en-US" sz="1400" b="1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cxnSp>
        <p:nvCxnSpPr>
          <p:cNvPr id="19" name="直接连接符 11"/>
          <p:cNvCxnSpPr/>
          <p:nvPr/>
        </p:nvCxnSpPr>
        <p:spPr>
          <a:xfrm>
            <a:off x="3915181" y="4990689"/>
            <a:ext cx="4448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 descr="C:\Users\admin\Desktop\凡科门店通（大）.png凡科门店通（大）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08870" y="76518"/>
            <a:ext cx="2014855" cy="554355"/>
          </a:xfrm>
          <a:prstGeom prst="rect">
            <a:avLst/>
          </a:prstGeom>
        </p:spPr>
      </p:pic>
      <p:pic>
        <p:nvPicPr>
          <p:cNvPr id="3" name="图片 2" descr="2017-04-22_1506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2161540" y="5351780"/>
            <a:ext cx="8166100" cy="85280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>
              <a:lnSpc>
                <a:spcPct val="170000"/>
              </a:lnSpc>
            </a:pP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线上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运营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：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打破了地域限制，门店可以将业务范围和优惠活动有效的传递。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>
              <a:lnSpc>
                <a:spcPct val="170000"/>
              </a:lnSpc>
            </a:pP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线下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管理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：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配备了包括员工管理、员工权限等在内的系统功能，实现了店内运营的透明化、数据化。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1529715"/>
            <a:ext cx="9800590" cy="34309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8810" y="433070"/>
            <a:ext cx="8280400" cy="621030"/>
            <a:chOff x="1006" y="682"/>
            <a:chExt cx="13040" cy="978"/>
          </a:xfrm>
        </p:grpSpPr>
        <p:sp>
          <p:nvSpPr>
            <p:cNvPr id="8" name="椭圆 7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1206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产品优势一：完善的线上线下店铺运营模式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01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1350645"/>
            <a:ext cx="9887585" cy="3929380"/>
          </a:xfrm>
          <a:prstGeom prst="rect">
            <a:avLst/>
          </a:prstGeom>
        </p:spPr>
      </p:pic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1084580" y="5461000"/>
            <a:ext cx="10062845" cy="76644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营销活动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是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线下门店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的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决胜利器，针对拉新、留存、激活等不同场景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，门店系统提供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多样化的营销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工具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，</a:t>
            </a:r>
            <a:r>
              <a:rPr 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助力</a:t>
            </a:r>
            <a:r>
              <a:rPr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制定多种营销方案。</a:t>
            </a:r>
            <a:endParaRPr sz="1400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8810" y="433070"/>
            <a:ext cx="6851650" cy="621030"/>
            <a:chOff x="1006" y="682"/>
            <a:chExt cx="10790" cy="978"/>
          </a:xfrm>
        </p:grpSpPr>
        <p:sp>
          <p:nvSpPr>
            <p:cNvPr id="8" name="椭圆 7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9812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产品优势二：提供多样化的营销场景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02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85" y="2631440"/>
            <a:ext cx="9628505" cy="20326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38810" y="530860"/>
            <a:ext cx="8269605" cy="621030"/>
            <a:chOff x="1006" y="682"/>
            <a:chExt cx="13023" cy="978"/>
          </a:xfrm>
        </p:grpSpPr>
        <p:sp>
          <p:nvSpPr>
            <p:cNvPr id="8" name="椭圆 7"/>
            <p:cNvSpPr/>
            <p:nvPr>
              <p:custDataLst>
                <p:tags r:id="rId3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984" y="728"/>
              <a:ext cx="12045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产品优势三：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三步完成开店，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操作简单易上手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03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75425"/>
            <a:ext cx="12198350" cy="2825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38810" y="433070"/>
            <a:ext cx="8536940" cy="621030"/>
            <a:chOff x="1006" y="682"/>
            <a:chExt cx="13444" cy="978"/>
          </a:xfrm>
        </p:grpSpPr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12466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产品优势四：高性价比，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多种版本满足不同需求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04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59840" y="1475105"/>
            <a:ext cx="9483090" cy="47574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95745"/>
            <a:ext cx="12198350" cy="2825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38810" y="433070"/>
            <a:ext cx="6422390" cy="621030"/>
            <a:chOff x="1006" y="682"/>
            <a:chExt cx="10114" cy="978"/>
          </a:xfrm>
        </p:grpSpPr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>
            <a:xfrm>
              <a:off x="1006" y="682"/>
              <a:ext cx="978" cy="978"/>
            </a:xfrm>
            <a:prstGeom prst="ellipse">
              <a:avLst/>
            </a:prstGeom>
            <a:solidFill>
              <a:srgbClr val="337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984" y="728"/>
              <a:ext cx="9136" cy="932"/>
            </a:xfrm>
            <a:prstGeom prst="rect">
              <a:avLst/>
            </a:prstGeom>
            <a:noFill/>
          </p:spPr>
          <p:txBody>
            <a:bodyPr wrap="square" lIns="162519" tIns="81259" rIns="162519" bIns="81259" rtlCol="0">
              <a:spAutoFit/>
            </a:bodyPr>
            <a:lstStyle>
              <a:defPPr>
                <a:defRPr lang="zh-CN"/>
              </a:defPPr>
              <a:lvl1pPr algn="ctr">
                <a:defRPr sz="88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产品优势五：</a:t>
              </a:r>
              <a:r>
                <a:rPr lang="zh-CN" altLang="en-US" sz="2800" dirty="0">
                  <a:solidFill>
                    <a:srgbClr val="0F1735"/>
                  </a:solidFill>
                  <a:effectLst/>
                  <a:latin typeface="思源黑体 CN Regular" panose="020B0500000000000000" charset="-122"/>
                  <a:ea typeface="思源黑体 CN Regular" panose="020B0500000000000000" charset="-122"/>
                  <a:cs typeface="微软雅黑" panose="020B0503020204020204" pitchFamily="34" charset="-122"/>
                  <a:sym typeface="+mn-ea"/>
                </a:rPr>
                <a:t>专业团队和服务保障</a:t>
              </a:r>
              <a:endPara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1006" y="728"/>
              <a:ext cx="13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chemeClr val="bg1"/>
                  </a:solidFill>
                  <a:latin typeface="+mj-lt"/>
                  <a:ea typeface="方正正大黑简体" panose="02000000000000000000" charset="-122"/>
                  <a:cs typeface="+mj-lt"/>
                </a:rPr>
                <a:t>05</a:t>
              </a:r>
              <a:endParaRPr lang="en-US" altLang="zh-CN" sz="36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86485" y="2178685"/>
            <a:ext cx="10001885" cy="2940685"/>
            <a:chOff x="1710" y="3401"/>
            <a:chExt cx="15751" cy="4631"/>
          </a:xfrm>
        </p:grpSpPr>
        <p:pic>
          <p:nvPicPr>
            <p:cNvPr id="4" name="图片 3" descr="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0" y="3660"/>
              <a:ext cx="1050" cy="105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2760" y="3401"/>
              <a:ext cx="3195" cy="1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持续更新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购买后全年免费升级，每</a:t>
              </a:r>
              <a:r>
                <a:rPr lang="zh-CN" altLang="en-US" sz="14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月</a:t>
              </a:r>
              <a:r>
                <a:rPr lang="zh-CN" altLang="en-US" sz="14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更新</a:t>
              </a:r>
              <a:r>
                <a:rPr lang="zh-CN" altLang="en-US" sz="14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数</a:t>
              </a:r>
              <a:r>
                <a:rPr lang="zh-CN" altLang="en-US" sz="1400"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次</a:t>
              </a:r>
              <a:endParaRPr lang="zh-CN" altLang="en-US" sz="1400"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295" y="3401"/>
              <a:ext cx="2915" cy="1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行业细分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针对不同行业特性，深度研究开发</a:t>
              </a:r>
              <a:endParaRPr lang="zh-CN" altLang="en-US" sz="14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11" name="图片 10" descr="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5" y="3660"/>
              <a:ext cx="1050" cy="1050"/>
            </a:xfrm>
            <a:prstGeom prst="rect">
              <a:avLst/>
            </a:prstGeom>
          </p:spPr>
        </p:pic>
        <p:pic>
          <p:nvPicPr>
            <p:cNvPr id="12" name="图片 11" descr="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60" y="3660"/>
              <a:ext cx="1050" cy="105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3650" y="3401"/>
              <a:ext cx="3811" cy="1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系统稳定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BGP骨干机房，响应速度快，数据不丢失</a:t>
              </a:r>
              <a:endParaRPr lang="zh-CN" altLang="en-US" sz="14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16" name="图片 15" descr="0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0" y="6723"/>
              <a:ext cx="1050" cy="1050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760" y="6465"/>
              <a:ext cx="3539" cy="1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团队优势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国内创新型企业，顶尖技术开发团队</a:t>
              </a:r>
              <a:endParaRPr lang="zh-CN" altLang="en-US" sz="14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18" name="图片 17" descr="0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5" y="6630"/>
              <a:ext cx="1050" cy="105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8295" y="6465"/>
              <a:ext cx="2700" cy="15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易上手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操作极简且人性化，注重体验优化</a:t>
              </a:r>
              <a:endParaRPr lang="zh-CN" altLang="en-US" sz="14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20" name="图片 19" descr="0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60" y="6723"/>
              <a:ext cx="1050" cy="105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3696" y="6465"/>
              <a:ext cx="3765" cy="10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accent5">
                      <a:lumMod val="7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售后服务</a:t>
              </a:r>
              <a:endParaRPr lang="zh-CN" altLang="en-US" sz="1400" b="1">
                <a:solidFill>
                  <a:schemeClr val="accent5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sz="140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一对一客户服务，全程在线</a:t>
              </a:r>
              <a:endParaRPr lang="zh-CN" altLang="en-US" sz="140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5322" y="2046019"/>
            <a:ext cx="2072297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PART  </a:t>
            </a:r>
            <a:endParaRPr lang="en-US" altLang="zh-CN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0</a:t>
            </a:r>
            <a:r>
              <a:rPr lang="en-US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5</a:t>
            </a:r>
            <a:endParaRPr lang="en-US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20545" y="4166870"/>
            <a:ext cx="888365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关于讯展云站</a:t>
            </a:r>
            <a:endParaRPr lang="zh-CN" altLang="en-US" sz="4800" b="1" spc="4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09895" y="1577866"/>
            <a:ext cx="2343150" cy="2343150"/>
          </a:xfrm>
          <a:prstGeom prst="ellipse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00461" y="5109522"/>
            <a:ext cx="232410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创新型企业，强势实力保障</a:t>
            </a:r>
            <a:endParaRPr lang="zh-CN" altLang="en-US" sz="1400" b="1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cxnSp>
        <p:nvCxnSpPr>
          <p:cNvPr id="19" name="直接连接符 11"/>
          <p:cNvCxnSpPr/>
          <p:nvPr/>
        </p:nvCxnSpPr>
        <p:spPr>
          <a:xfrm>
            <a:off x="3915181" y="4990689"/>
            <a:ext cx="4448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2017-04-22_150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0745" y="2138045"/>
            <a:ext cx="7907020" cy="3717290"/>
          </a:xfrm>
        </p:spPr>
        <p:txBody>
          <a:bodyPr>
            <a:noAutofit/>
          </a:bodyPr>
          <a:p>
            <a:pPr marL="0" indent="0" algn="l" fontAlgn="auto">
              <a:lnSpc>
                <a:spcPct val="14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讯展云站是西安讯展科技旗下</a:t>
            </a:r>
            <a:r>
              <a:rPr lang="en-US" altLang="zh-CN" sz="2000"/>
              <a:t>SAAS</a:t>
            </a:r>
            <a:r>
              <a:rPr lang="zh-CN" altLang="en-US" sz="2000"/>
              <a:t>企业营销服务平台。</a:t>
            </a:r>
            <a:br>
              <a:rPr lang="zh-CN" altLang="en-US" sz="2000"/>
            </a:br>
            <a:r>
              <a:rPr lang="en-US" altLang="zh-CN" sz="2000"/>
              <a:t>     </a:t>
            </a:r>
            <a:r>
              <a:rPr lang="zh-CN" altLang="en-US" sz="2000"/>
              <a:t>平台提供企业数字化转型营销服务</a:t>
            </a:r>
            <a:r>
              <a:rPr lang="en-US" altLang="zh-CN" sz="2000"/>
              <a:t>,</a:t>
            </a:r>
            <a:r>
              <a:rPr lang="zh-CN" altLang="en-US" sz="2000"/>
              <a:t>从企业网站建设</a:t>
            </a:r>
            <a:r>
              <a:rPr lang="en-US" altLang="zh-CN" sz="2000"/>
              <a:t>,</a:t>
            </a:r>
            <a:r>
              <a:rPr lang="zh-CN" altLang="en-US" sz="2000"/>
              <a:t>在线商城</a:t>
            </a:r>
            <a:r>
              <a:rPr lang="en-US" altLang="zh-CN" sz="2000"/>
              <a:t>,</a:t>
            </a:r>
            <a:r>
              <a:rPr lang="zh-CN" altLang="en-US" sz="2000"/>
              <a:t>小程序商城</a:t>
            </a:r>
            <a:r>
              <a:rPr lang="en-US" altLang="zh-CN" sz="2000"/>
              <a:t>,</a:t>
            </a:r>
            <a:r>
              <a:rPr lang="zh-CN" altLang="en-US" sz="2000"/>
              <a:t>行业应用小程序开发</a:t>
            </a:r>
            <a:r>
              <a:rPr lang="en-US" altLang="zh-CN" sz="2000"/>
              <a:t>,</a:t>
            </a:r>
            <a:r>
              <a:rPr lang="zh-CN" altLang="en-US" sz="2000"/>
              <a:t>线下门店管理系统</a:t>
            </a:r>
            <a:r>
              <a:rPr lang="en-US" altLang="zh-CN" sz="2000"/>
              <a:t>,</a:t>
            </a:r>
            <a:r>
              <a:rPr lang="zh-CN" altLang="en-US" sz="2000"/>
              <a:t>微信公众号助手</a:t>
            </a:r>
            <a:r>
              <a:rPr lang="en-US" altLang="zh-CN" sz="2000"/>
              <a:t>,</a:t>
            </a:r>
            <a:r>
              <a:rPr lang="zh-CN" altLang="en-US" sz="2000"/>
              <a:t>线上微传单</a:t>
            </a:r>
            <a:r>
              <a:rPr lang="en-US" altLang="zh-CN" sz="2000"/>
              <a:t>,</a:t>
            </a:r>
            <a:r>
              <a:rPr lang="zh-CN" altLang="en-US" sz="2000"/>
              <a:t>游戏活动营销获客</a:t>
            </a:r>
            <a:r>
              <a:rPr lang="en-US" altLang="zh-CN" sz="2000"/>
              <a:t>,</a:t>
            </a:r>
            <a:r>
              <a:rPr lang="zh-CN" altLang="en-US" sz="2000"/>
              <a:t>在线销售系统</a:t>
            </a:r>
            <a:r>
              <a:rPr lang="en-US" altLang="zh-CN" sz="2000"/>
              <a:t>,</a:t>
            </a:r>
            <a:r>
              <a:rPr lang="zh-CN" altLang="en-US" sz="2000"/>
              <a:t>在线教育系统</a:t>
            </a:r>
            <a:r>
              <a:rPr lang="en-US" altLang="zh-CN" sz="2000"/>
              <a:t>,</a:t>
            </a:r>
            <a:r>
              <a:rPr lang="zh-CN" altLang="en-US" sz="2000"/>
              <a:t>讯展云设计等全方位产品及服务</a:t>
            </a:r>
            <a:r>
              <a:rPr lang="en-US" altLang="zh-CN" sz="2000"/>
              <a:t>,</a:t>
            </a:r>
            <a:r>
              <a:rPr lang="zh-CN" altLang="en-US" sz="2000"/>
              <a:t>助力企业数字化转型成功</a:t>
            </a:r>
            <a:r>
              <a:rPr lang="en-US" altLang="zh-CN" sz="2000"/>
              <a:t>,</a:t>
            </a:r>
            <a:r>
              <a:rPr lang="zh-CN" altLang="en-US" sz="2000"/>
              <a:t>一站式管理</a:t>
            </a:r>
            <a:r>
              <a:rPr lang="en-US" altLang="zh-CN" sz="2000"/>
              <a:t>,</a:t>
            </a:r>
            <a:r>
              <a:rPr lang="zh-CN" altLang="en-US" sz="2000"/>
              <a:t>提升企业营销效率</a:t>
            </a:r>
            <a:r>
              <a:rPr lang="en-US" altLang="zh-CN" sz="2000"/>
              <a:t>,</a:t>
            </a:r>
            <a:r>
              <a:rPr lang="zh-CN" altLang="en-US" sz="2000"/>
              <a:t>让营销效果也快速凸现</a:t>
            </a:r>
            <a:r>
              <a:rPr lang="en-US" altLang="zh-CN" sz="2000"/>
              <a:t>.</a:t>
            </a:r>
            <a:br>
              <a:rPr lang="en-US" altLang="zh-CN" sz="2000"/>
            </a:br>
            <a:r>
              <a:rPr lang="en-US" altLang="zh-CN" sz="2000"/>
              <a:t>     </a:t>
            </a:r>
            <a:r>
              <a:rPr lang="zh-CN" altLang="en-US" sz="2000"/>
              <a:t>平台业务</a:t>
            </a:r>
            <a:r>
              <a:rPr lang="en-US" altLang="zh-CN" sz="2000"/>
              <a:t>覆盖全场景营销门户、智慧电商零售、数字化门店、自助式营销、人工智能设计、智能销售推广等多种中小企业经营场景，帮助用户借助互联网技术的力量，更高效地进行经营。经过不断创新，</a:t>
            </a:r>
            <a:r>
              <a:rPr lang="zh-CN" altLang="en-US" sz="2000"/>
              <a:t>讯展云站</a:t>
            </a:r>
            <a:r>
              <a:rPr lang="en-US" altLang="zh-CN" sz="2000"/>
              <a:t>现今用户已覆盖全国各地，并把业务拓展至海外。</a:t>
            </a:r>
            <a:endParaRPr lang="en-US" altLang="zh-CN" sz="2000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259840" y="462280"/>
            <a:ext cx="5801360" cy="591820"/>
          </a:xfrm>
          <a:prstGeom prst="rect">
            <a:avLst/>
          </a:prstGeom>
          <a:solidFill>
            <a:srgbClr val="0070C0"/>
          </a:solidFill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bg1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  <a:sym typeface="+mn-ea"/>
              </a:rPr>
              <a:t>讯展云站平台介绍</a:t>
            </a:r>
            <a:endParaRPr lang="zh-CN" altLang="en-US" sz="2800" dirty="0">
              <a:solidFill>
                <a:schemeClr val="bg1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23006"/>
          <a:stretch>
            <a:fillRect/>
          </a:stretch>
        </p:blipFill>
        <p:spPr>
          <a:xfrm>
            <a:off x="0" y="-60325"/>
            <a:ext cx="12192000" cy="69180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033260" y="1174750"/>
            <a:ext cx="57035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rPr>
              <a:t>感谢观看！</a:t>
            </a:r>
            <a:endParaRPr lang="zh-CN" altLang="en-US" sz="5400" b="1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04975" y="1968500"/>
            <a:ext cx="6330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</a:rPr>
              <a:t>讯展云站</a:t>
            </a:r>
            <a:r>
              <a:rPr lang="en-US" altLang="zh-CN" sz="3600">
                <a:solidFill>
                  <a:schemeClr val="bg1"/>
                </a:solidFill>
              </a:rPr>
              <a:t>SAAS</a:t>
            </a:r>
            <a:r>
              <a:rPr lang="zh-CN" altLang="en-US" sz="3600">
                <a:solidFill>
                  <a:schemeClr val="bg1"/>
                </a:solidFill>
              </a:rPr>
              <a:t>平台</a:t>
            </a:r>
            <a:endParaRPr lang="zh-CN" altLang="en-US" sz="36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7310" y="3092450"/>
            <a:ext cx="5826760" cy="224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壹心畅游体" panose="00000500000000000000" charset="-122"/>
                <a:ea typeface="壹心畅游体" panose="00000500000000000000" charset="-122"/>
              </a:rPr>
              <a:t>业务咨询</a:t>
            </a:r>
            <a:endParaRPr lang="zh-CN" altLang="en-US" sz="3200">
              <a:latin typeface="壹心畅游体" panose="00000500000000000000" charset="-122"/>
              <a:ea typeface="壹心畅游体" panose="00000500000000000000" charset="-122"/>
            </a:endParaRPr>
          </a:p>
          <a:p>
            <a:endParaRPr lang="zh-CN" altLang="en-US"/>
          </a:p>
          <a:p>
            <a:r>
              <a:rPr lang="zh-CN" altLang="zh-CN"/>
              <a:t>手机微信同号：</a:t>
            </a:r>
            <a:r>
              <a:rPr lang="en-US" altLang="zh-CN"/>
              <a:t>18202918669</a:t>
            </a:r>
            <a:endParaRPr lang="en-US" altLang="zh-CN"/>
          </a:p>
          <a:p>
            <a:r>
              <a:rPr lang="en-US" altLang="zh-CN"/>
              <a:t>                          15529402819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公司地址：西安市高新区唐兴路唐兴数码大厦</a:t>
            </a:r>
            <a:r>
              <a:rPr lang="en-US" altLang="zh-CN"/>
              <a:t>4</a:t>
            </a:r>
            <a:r>
              <a:rPr lang="zh-CN" altLang="en-US"/>
              <a:t>层</a:t>
            </a:r>
            <a:r>
              <a:rPr lang="en-US" altLang="zh-CN"/>
              <a:t>423</a:t>
            </a:r>
            <a:endParaRPr lang="zh-CN" altLang="zh-CN"/>
          </a:p>
          <a:p>
            <a:endParaRPr lang="zh-CN" altLang="zh-CN"/>
          </a:p>
        </p:txBody>
      </p:sp>
      <p:pic>
        <p:nvPicPr>
          <p:cNvPr id="6" name="图片 5" descr="讯展科技公众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975" y="3502025"/>
            <a:ext cx="1610360" cy="1610360"/>
          </a:xfrm>
          <a:prstGeom prst="rect">
            <a:avLst/>
          </a:prstGeom>
        </p:spPr>
      </p:pic>
      <p:pic>
        <p:nvPicPr>
          <p:cNvPr id="7" name="图片 6" descr="于跃微信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3092450"/>
            <a:ext cx="2012315" cy="2012315"/>
          </a:xfrm>
          <a:prstGeom prst="rect">
            <a:avLst/>
          </a:prstGeom>
        </p:spPr>
      </p:pic>
      <p:pic>
        <p:nvPicPr>
          <p:cNvPr id="9" name="图片 8" descr="讯展科技公众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525" y="3075305"/>
            <a:ext cx="2037080" cy="20370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035925" y="52444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微信咨询</a:t>
            </a:r>
            <a:r>
              <a:rPr lang="en-US" altLang="zh-CN" b="1">
                <a:solidFill>
                  <a:schemeClr val="bg1"/>
                </a:solidFill>
              </a:rPr>
              <a:t>                  </a:t>
            </a:r>
            <a:r>
              <a:rPr lang="zh-CN" altLang="en-US" b="1">
                <a:solidFill>
                  <a:schemeClr val="bg1"/>
                </a:solidFill>
              </a:rPr>
              <a:t>关注公众号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11" name="图片 10" descr="2017-04-22_1506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38811" y="433198"/>
            <a:ext cx="621044" cy="621044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59840" y="462280"/>
            <a:ext cx="2014220" cy="591820"/>
          </a:xfrm>
          <a:prstGeom prst="rect">
            <a:avLst/>
          </a:prstGeom>
          <a:noFill/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行业现状</a:t>
            </a:r>
            <a:endParaRPr lang="zh-CN" altLang="en-US" sz="2800" dirty="0">
              <a:solidFill>
                <a:srgbClr val="0F1735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810" y="462280"/>
            <a:ext cx="848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rPr>
              <a:t>01</a:t>
            </a:r>
            <a:endParaRPr lang="en-US" altLang="zh-CN" sz="3600">
              <a:solidFill>
                <a:schemeClr val="bg1"/>
              </a:solidFill>
              <a:latin typeface="+mj-lt"/>
              <a:ea typeface="方正正大黑简体" panose="02000000000000000000" charset="-122"/>
              <a:cs typeface="+mj-lt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690370" y="1231900"/>
            <a:ext cx="881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微软雅黑" panose="020B0503020204020204" pitchFamily="34" charset="-122"/>
              </a:rPr>
              <a:t>为什么实体门店生意越来越难做？</a:t>
            </a:r>
            <a:endParaRPr lang="zh-CN" altLang="en-US" sz="2400" b="1" spc="8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02360" y="2249805"/>
            <a:ext cx="9747250" cy="3545205"/>
            <a:chOff x="1874" y="3917"/>
            <a:chExt cx="15350" cy="5583"/>
          </a:xfrm>
        </p:grpSpPr>
        <p:sp>
          <p:nvSpPr>
            <p:cNvPr id="51" name="圆角矩形 50"/>
            <p:cNvSpPr/>
            <p:nvPr/>
          </p:nvSpPr>
          <p:spPr>
            <a:xfrm>
              <a:off x="12348" y="7006"/>
              <a:ext cx="4876" cy="2494"/>
            </a:xfrm>
            <a:prstGeom prst="round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7" name="ïṥḻíďé"/>
            <p:cNvSpPr txBox="1"/>
            <p:nvPr/>
          </p:nvSpPr>
          <p:spPr>
            <a:xfrm>
              <a:off x="13105" y="7943"/>
              <a:ext cx="3058" cy="882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会员信息分散，难以留存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会员难以触达，回头客少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</p:txBody>
        </p:sp>
        <p:sp>
          <p:nvSpPr>
            <p:cNvPr id="268" name="ïṥḻíďé"/>
            <p:cNvSpPr txBox="1"/>
            <p:nvPr/>
          </p:nvSpPr>
          <p:spPr>
            <a:xfrm>
              <a:off x="13105" y="7426"/>
              <a:ext cx="2581" cy="390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algn="l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sym typeface="+mn-ea"/>
                </a:rPr>
                <a:t>无会员精细化管理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sym typeface="+mn-ea"/>
              </a:endParaRPr>
            </a:p>
          </p:txBody>
        </p:sp>
        <p:pic>
          <p:nvPicPr>
            <p:cNvPr id="33" name="图片 32" descr="icon_product 副本 54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77" y="7499"/>
              <a:ext cx="315" cy="315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1874" y="3917"/>
              <a:ext cx="4876" cy="2494"/>
            </a:xfrm>
            <a:prstGeom prst="round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ïṥḻíďé"/>
            <p:cNvSpPr txBox="1"/>
            <p:nvPr/>
          </p:nvSpPr>
          <p:spPr>
            <a:xfrm>
              <a:off x="2700" y="4909"/>
              <a:ext cx="2795" cy="1179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线下经营成本高</a:t>
              </a:r>
              <a:endParaRPr kumimoji="0" lang="zh-CN" altLang="en-US" sz="1200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线上平台流量贵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</p:txBody>
        </p:sp>
        <p:sp>
          <p:nvSpPr>
            <p:cNvPr id="17" name="ïṥḻíďé"/>
            <p:cNvSpPr txBox="1"/>
            <p:nvPr/>
          </p:nvSpPr>
          <p:spPr>
            <a:xfrm>
              <a:off x="2700" y="4333"/>
              <a:ext cx="2581" cy="386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algn="l">
                <a:lnSpc>
                  <a:spcPct val="9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实体店经营成本高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34" name="图片 33" descr="icon_product 副本 55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5" y="4393"/>
              <a:ext cx="315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5"/>
                  </a:solidFill>
                </a14:hiddenFill>
              </a:ext>
            </a:extLst>
          </p:spPr>
        </p:pic>
        <p:sp>
          <p:nvSpPr>
            <p:cNvPr id="50" name="圆角矩形 49"/>
            <p:cNvSpPr/>
            <p:nvPr/>
          </p:nvSpPr>
          <p:spPr>
            <a:xfrm>
              <a:off x="1874" y="7006"/>
              <a:ext cx="4876" cy="2494"/>
            </a:xfrm>
            <a:prstGeom prst="round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0" name="ïṥḻíďé"/>
            <p:cNvSpPr txBox="1"/>
            <p:nvPr/>
          </p:nvSpPr>
          <p:spPr>
            <a:xfrm>
              <a:off x="2699" y="7943"/>
              <a:ext cx="3658" cy="1183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不懂得结合市场发展趋势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未与数字化系统结合起来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</p:txBody>
        </p:sp>
        <p:sp>
          <p:nvSpPr>
            <p:cNvPr id="271" name="ïṥḻíďé"/>
            <p:cNvSpPr txBox="1"/>
            <p:nvPr/>
          </p:nvSpPr>
          <p:spPr>
            <a:xfrm>
              <a:off x="2699" y="7426"/>
              <a:ext cx="3658" cy="375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algn="l">
                <a:lnSpc>
                  <a:spcPct val="9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固守传统</a:t>
              </a:r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经营</a:t>
              </a:r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模式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35" name="图片 34" descr="icon_product 副本 56-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4" y="7473"/>
              <a:ext cx="315" cy="315"/>
            </a:xfrm>
            <a:prstGeom prst="rect">
              <a:avLst/>
            </a:prstGeom>
          </p:spPr>
        </p:pic>
        <p:sp>
          <p:nvSpPr>
            <p:cNvPr id="49" name="圆角矩形 48"/>
            <p:cNvSpPr/>
            <p:nvPr/>
          </p:nvSpPr>
          <p:spPr>
            <a:xfrm>
              <a:off x="12348" y="3917"/>
              <a:ext cx="4876" cy="2494"/>
            </a:xfrm>
            <a:prstGeom prst="round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2" name="ïṥḻíďé"/>
            <p:cNvSpPr txBox="1"/>
            <p:nvPr/>
          </p:nvSpPr>
          <p:spPr>
            <a:xfrm>
              <a:off x="13105" y="4860"/>
              <a:ext cx="3282" cy="12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Autofit/>
            </a:bodyPr>
            <a:p>
              <a:pPr marL="171450" lvl="0" indent="-171450" algn="l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电商已成为市场趋势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  <a:p>
              <a:pPr marL="171450" lvl="0" indent="-171450" algn="l">
                <a:lnSpc>
                  <a:spcPct val="130000"/>
                </a:lnSpc>
                <a:spcBef>
                  <a:spcPts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实体店经营模式</a:t>
              </a:r>
              <a:r>
                <a:rPr lang="zh-CN" altLang="en-US" sz="1200">
                  <a:solidFill>
                    <a:schemeClr val="bg1">
                      <a:lumMod val="50000"/>
                    </a:schemeClr>
                  </a:solidFill>
                  <a:latin typeface="思源黑体 CN Light" panose="020B0300000000000000" charset="-122"/>
                  <a:ea typeface="思源黑体 CN Light" panose="020B0300000000000000" charset="-122"/>
                  <a:cs typeface="思源黑体 CN Regular" panose="020B0500000000000000" charset="-122"/>
                  <a:sym typeface="OPPOSans L" charset="0"/>
                </a:rPr>
                <a:t>单一</a:t>
              </a:r>
              <a:endParaRPr lang="zh-CN" altLang="en-US" sz="1200">
                <a:solidFill>
                  <a:schemeClr val="bg1">
                    <a:lumMod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Regular" panose="020B0500000000000000" charset="-122"/>
                <a:sym typeface="OPPOSans L" charset="0"/>
              </a:endParaRPr>
            </a:p>
          </p:txBody>
        </p:sp>
        <p:sp>
          <p:nvSpPr>
            <p:cNvPr id="263" name="ïṥḻíďé"/>
            <p:cNvSpPr txBox="1"/>
            <p:nvPr/>
          </p:nvSpPr>
          <p:spPr>
            <a:xfrm>
              <a:off x="13105" y="4333"/>
              <a:ext cx="2581" cy="344"/>
            </a:xfrm>
            <a:prstGeom prst="rect">
              <a:avLst/>
            </a:prstGeom>
            <a:noFill/>
          </p:spPr>
          <p:txBody>
            <a:bodyPr wrap="square" lIns="91440" tIns="45720" rIns="91440" bIns="45720"/>
            <a:p>
              <a:pPr algn="l">
                <a:lnSpc>
                  <a:spcPct val="90000"/>
                </a:lnSpc>
                <a:buClrTx/>
                <a:buSzTx/>
                <a:buFontTx/>
              </a:pPr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大众消费习惯改变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pic>
          <p:nvPicPr>
            <p:cNvPr id="40" name="图片 39" descr="icon_product 副本 57-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77" y="4388"/>
              <a:ext cx="315" cy="315"/>
            </a:xfrm>
            <a:prstGeom prst="rect">
              <a:avLst/>
            </a:prstGeom>
          </p:spPr>
        </p:pic>
      </p:grpSp>
      <p:pic>
        <p:nvPicPr>
          <p:cNvPr id="31" name="图片 30" descr="90604619&amp;pky8590604619&amp;"/>
          <p:cNvPicPr>
            <a:picLocks noChangeAspect="1"/>
          </p:cNvPicPr>
          <p:nvPr/>
        </p:nvPicPr>
        <p:blipFill>
          <a:blip r:embed="rId6"/>
          <a:srcRect l="31529" t="6740" r="36196" b="38689"/>
          <a:stretch>
            <a:fillRect/>
          </a:stretch>
        </p:blipFill>
        <p:spPr>
          <a:xfrm>
            <a:off x="4488180" y="2056765"/>
            <a:ext cx="2840990" cy="362712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38811" y="433198"/>
            <a:ext cx="621044" cy="621044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7576310" y="2055669"/>
            <a:ext cx="728133" cy="723900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>
                <a:solidFill>
                  <a:schemeClr val="bg1"/>
                </a:solidFill>
                <a:latin typeface="+mj-lt"/>
                <a:cs typeface="+mj-lt"/>
              </a:rPr>
              <a:t>4</a:t>
            </a:r>
            <a:endParaRPr lang="zh-CN" altLang="zh-CN" sz="3200" b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7556500" y="3477592"/>
            <a:ext cx="728133" cy="723900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>
                <a:solidFill>
                  <a:schemeClr val="bg1"/>
                </a:solidFill>
                <a:latin typeface="+mj-lt"/>
                <a:cs typeface="+mj-lt"/>
              </a:rPr>
              <a:t>5</a:t>
            </a:r>
            <a:endParaRPr lang="zh-CN" altLang="zh-CN" sz="3200" b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7556500" y="4842842"/>
            <a:ext cx="728133" cy="723900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>
                <a:solidFill>
                  <a:schemeClr val="bg1"/>
                </a:solidFill>
                <a:latin typeface="+mj-lt"/>
                <a:cs typeface="+mj-lt"/>
              </a:rPr>
              <a:t>6</a:t>
            </a:r>
            <a:endParaRPr lang="zh-CN" altLang="zh-CN" sz="3200" b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3907482" y="2055669"/>
            <a:ext cx="728133" cy="723900"/>
          </a:xfrm>
          <a:prstGeom prst="ellipse">
            <a:avLst/>
          </a:prstGeom>
          <a:solidFill>
            <a:srgbClr val="0F1735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 dirty="0">
                <a:solidFill>
                  <a:schemeClr val="bg1"/>
                </a:solidFill>
                <a:latin typeface="+mj-lt"/>
                <a:cs typeface="+mj-lt"/>
              </a:rPr>
              <a:t>1</a:t>
            </a:r>
            <a:endParaRPr lang="zh-CN" altLang="zh-CN" sz="3200" b="1" dirty="0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3885794" y="3429000"/>
            <a:ext cx="728133" cy="723900"/>
          </a:xfrm>
          <a:prstGeom prst="ellipse">
            <a:avLst/>
          </a:prstGeom>
          <a:solidFill>
            <a:srgbClr val="0F1735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 dirty="0">
                <a:solidFill>
                  <a:schemeClr val="bg1"/>
                </a:solidFill>
                <a:latin typeface="+mj-lt"/>
                <a:cs typeface="+mj-lt"/>
              </a:rPr>
              <a:t>2</a:t>
            </a:r>
            <a:endParaRPr lang="zh-CN" altLang="zh-CN" sz="3200" b="1" dirty="0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5" name="Oval 17"/>
          <p:cNvSpPr>
            <a:spLocks noChangeArrowheads="1"/>
          </p:cNvSpPr>
          <p:nvPr/>
        </p:nvSpPr>
        <p:spPr bwMode="auto">
          <a:xfrm>
            <a:off x="3914545" y="4818288"/>
            <a:ext cx="728133" cy="723900"/>
          </a:xfrm>
          <a:prstGeom prst="ellipse">
            <a:avLst/>
          </a:prstGeom>
          <a:solidFill>
            <a:srgbClr val="0F1735"/>
          </a:solidFill>
          <a:ln>
            <a:noFill/>
          </a:ln>
        </p:spPr>
        <p:txBody>
          <a:bodyPr/>
          <a:lstStyle/>
          <a:p>
            <a:pPr algn="ctr"/>
            <a:r>
              <a:rPr lang="zh-CN" altLang="zh-CN" sz="3200" b="1">
                <a:solidFill>
                  <a:schemeClr val="bg1"/>
                </a:solidFill>
                <a:latin typeface="+mj-lt"/>
                <a:cs typeface="+mj-lt"/>
              </a:rPr>
              <a:t>3</a:t>
            </a:r>
            <a:endParaRPr lang="zh-CN" altLang="zh-CN" sz="3200" b="1">
              <a:solidFill>
                <a:schemeClr val="bg1"/>
              </a:solidFill>
              <a:latin typeface="+mj-lt"/>
              <a:cs typeface="+mj-lt"/>
            </a:endParaRPr>
          </a:p>
        </p:txBody>
      </p:sp>
      <p:sp>
        <p:nvSpPr>
          <p:cNvPr id="18" name="Subtitle 2"/>
          <p:cNvSpPr txBox="1"/>
          <p:nvPr/>
        </p:nvSpPr>
        <p:spPr bwMode="auto">
          <a:xfrm>
            <a:off x="452755" y="2403475"/>
            <a:ext cx="334518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r" defTabSz="1450340"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门店周边客户有限，没有突破地域限制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同一区域内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有多家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同行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竞争对手</a:t>
            </a:r>
            <a:endParaRPr 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9" name="TextBox 46"/>
          <p:cNvSpPr txBox="1">
            <a:spLocks noChangeArrowheads="1"/>
          </p:cNvSpPr>
          <p:nvPr/>
        </p:nvSpPr>
        <p:spPr bwMode="auto">
          <a:xfrm>
            <a:off x="753745" y="1996440"/>
            <a:ext cx="3043555" cy="3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algn="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门前流量小且竞争激烈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0" name="Subtitle 2"/>
          <p:cNvSpPr txBox="1"/>
          <p:nvPr/>
        </p:nvSpPr>
        <p:spPr bwMode="auto">
          <a:xfrm>
            <a:off x="660825" y="3759907"/>
            <a:ext cx="312695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r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新店开业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宣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传不到位</a:t>
            </a:r>
            <a:endParaRPr 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r" defTabSz="1450340">
              <a:buClrTx/>
              <a:buSzTx/>
              <a:buFontTx/>
              <a:defRPr/>
            </a:pP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信息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没</a:t>
            </a:r>
            <a:r>
              <a:rPr 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有触达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周边客户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1" name="TextBox 46"/>
          <p:cNvSpPr txBox="1">
            <a:spLocks noChangeArrowheads="1"/>
          </p:cNvSpPr>
          <p:nvPr/>
        </p:nvSpPr>
        <p:spPr bwMode="auto">
          <a:xfrm>
            <a:off x="638810" y="3362325"/>
            <a:ext cx="3147695" cy="3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r">
              <a:buClrTx/>
              <a:buSzTx/>
              <a:buFontTx/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新店开张，市场开拓引流难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2890" y="4725670"/>
            <a:ext cx="3126952" cy="932887"/>
            <a:chOff x="1056" y="7326"/>
            <a:chExt cx="4924" cy="1469"/>
          </a:xfrm>
        </p:grpSpPr>
        <p:sp>
          <p:nvSpPr>
            <p:cNvPr id="22" name="Subtitle 2"/>
            <p:cNvSpPr txBox="1"/>
            <p:nvPr/>
          </p:nvSpPr>
          <p:spPr bwMode="auto">
            <a:xfrm>
              <a:off x="1056" y="7975"/>
              <a:ext cx="4924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9pPr>
            </a:lstStyle>
            <a:p>
              <a:pPr lvl="0" algn="r" defTabSz="1450340">
                <a:buClrTx/>
                <a:buSzTx/>
                <a:buFontTx/>
                <a:defRPr/>
              </a:pPr>
              <a:r>
                <a:rPr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散客消费完</a:t>
              </a:r>
              <a:r>
                <a:rPr 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就</a:t>
              </a:r>
              <a:r>
                <a:rPr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走</a:t>
              </a:r>
              <a:endPara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  <a:p>
              <a:pPr lvl="0" algn="r" defTabSz="1450340">
                <a:buClrTx/>
                <a:buSzTx/>
                <a:buFontTx/>
                <a:defRPr/>
              </a:pPr>
              <a:r>
                <a:rPr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缺乏渠道管理</a:t>
              </a:r>
              <a:r>
                <a:rPr 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顾客</a:t>
              </a:r>
              <a:endPara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  <p:sp>
          <p:nvSpPr>
            <p:cNvPr id="23" name="TextBox 46"/>
            <p:cNvSpPr txBox="1">
              <a:spLocks noChangeArrowheads="1"/>
            </p:cNvSpPr>
            <p:nvPr/>
          </p:nvSpPr>
          <p:spPr bwMode="auto">
            <a:xfrm>
              <a:off x="1911" y="7326"/>
              <a:ext cx="4062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21906" tIns="60953" rIns="121906" bIns="60953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5pPr>
              <a:lvl6pPr marL="25146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6pPr>
              <a:lvl7pPr marL="29718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7pPr>
              <a:lvl8pPr marL="34290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8pPr>
              <a:lvl9pPr marL="3886200" indent="-228600" defTabSz="91249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/>
                  <a:ea typeface="MS PGothic" panose="020B0600070205080204" pitchFamily="34" charset="-128"/>
                </a:defRPr>
              </a:lvl9pPr>
            </a:lstStyle>
            <a:p>
              <a:pPr lvl="0" algn="r">
                <a:buClrTx/>
                <a:buSzTx/>
                <a:buFontTx/>
              </a:pPr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已有客流，却</a:t>
              </a:r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难</a:t>
              </a:r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转化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24" name="Subtitle 2"/>
          <p:cNvSpPr txBox="1"/>
          <p:nvPr/>
        </p:nvSpPr>
        <p:spPr bwMode="auto">
          <a:xfrm>
            <a:off x="8405510" y="2403288"/>
            <a:ext cx="312695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粗放式经营，对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顾客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关怀不足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难以转化为忠实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会员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会员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粘性低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5" name="TextBox 46"/>
          <p:cNvSpPr txBox="1">
            <a:spLocks noChangeArrowheads="1"/>
          </p:cNvSpPr>
          <p:nvPr/>
        </p:nvSpPr>
        <p:spPr bwMode="auto">
          <a:xfrm>
            <a:off x="8348995" y="1996890"/>
            <a:ext cx="2330137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r">
              <a:buClrTx/>
              <a:buSzTx/>
              <a:buFontTx/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已有会员，却难互动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6" name="Subtitle 2"/>
          <p:cNvSpPr txBox="1"/>
          <p:nvPr/>
        </p:nvSpPr>
        <p:spPr bwMode="auto">
          <a:xfrm>
            <a:off x="8461390" y="3759907"/>
            <a:ext cx="312695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思源黑体 CN Regular" panose="020B0500000000000000" charset="-122"/>
              </a:rPr>
              <a:t>顾客复购低，资金无法回笼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思源黑体 CN Regular" panose="020B0500000000000000" charset="-122"/>
            </a:endParaRPr>
          </a:p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银行出款审批程序复杂，利率高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7" name="TextBox 46"/>
          <p:cNvSpPr txBox="1">
            <a:spLocks noChangeArrowheads="1"/>
          </p:cNvSpPr>
          <p:nvPr/>
        </p:nvSpPr>
        <p:spPr bwMode="auto">
          <a:xfrm>
            <a:off x="8284845" y="3347085"/>
            <a:ext cx="2875915" cy="3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r">
              <a:buClrTx/>
              <a:buSzTx/>
              <a:buFontTx/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资金回笼慢，运营周转难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8" name="Subtitle 2"/>
          <p:cNvSpPr txBox="1"/>
          <p:nvPr/>
        </p:nvSpPr>
        <p:spPr bwMode="auto">
          <a:xfrm>
            <a:off x="8461390" y="5144842"/>
            <a:ext cx="312695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13" tIns="45706" rIns="91413" bIns="45706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服务分配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不清晰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，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顾客到店体验差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lvl="0" algn="l" defTabSz="1450340">
              <a:buClrTx/>
              <a:buSzTx/>
              <a:buFontTx/>
              <a:defRPr/>
            </a:pP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店务混乱，</a:t>
            </a:r>
            <a:r>
              <a:rPr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lt"/>
              </a:rPr>
              <a:t>财务数据核查易出错</a:t>
            </a:r>
            <a:endParaRPr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lt"/>
            </a:endParaRPr>
          </a:p>
        </p:txBody>
      </p:sp>
      <p:sp>
        <p:nvSpPr>
          <p:cNvPr id="29" name="TextBox 46"/>
          <p:cNvSpPr txBox="1">
            <a:spLocks noChangeArrowheads="1"/>
          </p:cNvSpPr>
          <p:nvPr/>
        </p:nvSpPr>
        <p:spPr bwMode="auto">
          <a:xfrm>
            <a:off x="8405495" y="4728210"/>
            <a:ext cx="3127375" cy="36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906" tIns="60953" rIns="121906" bIns="60953">
            <a:spAutoFit/>
          </a:bodyPr>
          <a:lstStyle>
            <a:lvl1pPr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5pPr>
            <a:lvl6pPr marL="25146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6pPr>
            <a:lvl7pPr marL="29718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7pPr>
            <a:lvl8pPr marL="34290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8pPr>
            <a:lvl9pPr marL="3886200" indent="-228600" defTabSz="9124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/>
                <a:ea typeface="MS PGothic" panose="020B0600070205080204" pitchFamily="34" charset="-128"/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内部运营管理混乱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10" name="图片 9" descr="图片包含 地板, 室内, 餐桌&#10;&#10;已生成极高可信度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2" t="8730" r="31830"/>
          <a:stretch>
            <a:fillRect/>
          </a:stretch>
        </p:blipFill>
        <p:spPr>
          <a:xfrm>
            <a:off x="4812030" y="1825625"/>
            <a:ext cx="2567940" cy="39300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59840" y="462280"/>
            <a:ext cx="2909570" cy="591820"/>
          </a:xfrm>
          <a:prstGeom prst="rect">
            <a:avLst/>
          </a:prstGeom>
          <a:noFill/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行业痛点</a:t>
            </a:r>
            <a:endParaRPr lang="zh-CN" altLang="en-US" sz="2800" dirty="0">
              <a:solidFill>
                <a:srgbClr val="0F1735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810" y="462280"/>
            <a:ext cx="848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rPr>
              <a:t>02</a:t>
            </a:r>
            <a:endParaRPr lang="en-US" altLang="zh-CN" sz="3600">
              <a:solidFill>
                <a:schemeClr val="bg1"/>
              </a:solidFill>
              <a:latin typeface="+mj-lt"/>
              <a:ea typeface="方正正大黑简体" panose="02000000000000000000" charset="-122"/>
              <a:cs typeface="+mj-lt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8" grpId="0" bldLvl="0" animBg="1"/>
      <p:bldP spid="12" grpId="0" bldLvl="0" animBg="1"/>
      <p:bldP spid="13" grpId="0" bldLvl="0" animBg="1"/>
      <p:bldP spid="5" grpId="0" bldLvl="0" animBg="1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38811" y="433198"/>
            <a:ext cx="621044" cy="621044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624955"/>
            <a:ext cx="12198350" cy="2825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59840" y="462280"/>
            <a:ext cx="2632710" cy="591820"/>
          </a:xfrm>
          <a:prstGeom prst="rect">
            <a:avLst/>
          </a:prstGeom>
          <a:noFill/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行业发展趋势</a:t>
            </a:r>
            <a:endParaRPr lang="zh-CN" altLang="en-US" sz="2800" dirty="0">
              <a:solidFill>
                <a:srgbClr val="0F1735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810" y="462280"/>
            <a:ext cx="848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rPr>
              <a:t>03</a:t>
            </a:r>
            <a:endParaRPr lang="en-US" altLang="zh-CN" sz="3600">
              <a:solidFill>
                <a:schemeClr val="bg1"/>
              </a:solidFill>
              <a:latin typeface="+mj-lt"/>
              <a:ea typeface="方正正大黑简体" panose="02000000000000000000" charset="-122"/>
              <a:cs typeface="+mj-lt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2"/>
            </p:custDataLst>
          </p:nvPr>
        </p:nvCxnSpPr>
        <p:spPr>
          <a:xfrm>
            <a:off x="4235725" y="3852939"/>
            <a:ext cx="0" cy="1425816"/>
          </a:xfrm>
          <a:prstGeom prst="line">
            <a:avLst/>
          </a:prstGeom>
          <a:ln w="3175" cap="rnd">
            <a:solidFill>
              <a:sysClr val="window" lastClr="FFFFFF">
                <a:lumMod val="7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>
            <a:off x="756831" y="3226155"/>
            <a:ext cx="10678339" cy="1"/>
          </a:xfrm>
          <a:prstGeom prst="line">
            <a:avLst/>
          </a:prstGeom>
          <a:ln w="3175" cap="rnd">
            <a:solidFill>
              <a:srgbClr val="000000">
                <a:lumMod val="50000"/>
                <a:lumOff val="50000"/>
              </a:srgb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grpSp>
        <p:nvGrpSpPr>
          <p:cNvPr id="21" name="组合 20"/>
          <p:cNvGrpSpPr/>
          <p:nvPr/>
        </p:nvGrpSpPr>
        <p:grpSpPr>
          <a:xfrm>
            <a:off x="676275" y="2888655"/>
            <a:ext cx="3354070" cy="1813520"/>
            <a:chOff x="676275" y="2888655"/>
            <a:chExt cx="3354070" cy="1813520"/>
          </a:xfrm>
        </p:grpSpPr>
        <p:sp>
          <p:nvSpPr>
            <p:cNvPr id="22" name="椭圆 21"/>
            <p:cNvSpPr/>
            <p:nvPr>
              <p:custDataLst>
                <p:tags r:id="rId4"/>
              </p:custDataLst>
            </p:nvPr>
          </p:nvSpPr>
          <p:spPr>
            <a:xfrm>
              <a:off x="2073470" y="2888655"/>
              <a:ext cx="675000" cy="675005"/>
            </a:xfrm>
            <a:prstGeom prst="ellipse">
              <a:avLst/>
            </a:prstGeom>
            <a:solidFill>
              <a:srgbClr val="40A8FD"/>
            </a:solidFill>
            <a:ln w="38100">
              <a:solidFill>
                <a:sysClr val="window" lastClr="FFFFFF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任意多边形 76"/>
            <p:cNvSpPr/>
            <p:nvPr>
              <p:custDataLst>
                <p:tags r:id="rId5"/>
              </p:custDataLst>
            </p:nvPr>
          </p:nvSpPr>
          <p:spPr bwMode="auto">
            <a:xfrm>
              <a:off x="2238877" y="3057419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endParaRPr lang="en-US" sz="7200" dirty="0">
                <a:cs typeface="+mn-ea"/>
                <a:sym typeface="+mn-lt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676275" y="3853180"/>
              <a:ext cx="3354070" cy="84899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打破传统经营模式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提高抗风险能力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604385" y="2888655"/>
            <a:ext cx="3016885" cy="1905635"/>
            <a:chOff x="4604385" y="2888655"/>
            <a:chExt cx="3016885" cy="1905635"/>
          </a:xfrm>
        </p:grpSpPr>
        <p:sp>
          <p:nvSpPr>
            <p:cNvPr id="26" name="椭圆 25"/>
            <p:cNvSpPr/>
            <p:nvPr>
              <p:custDataLst>
                <p:tags r:id="rId7"/>
              </p:custDataLst>
            </p:nvPr>
          </p:nvSpPr>
          <p:spPr>
            <a:xfrm>
              <a:off x="5722980" y="2888655"/>
              <a:ext cx="675000" cy="675005"/>
            </a:xfrm>
            <a:prstGeom prst="ellipse">
              <a:avLst/>
            </a:prstGeom>
            <a:solidFill>
              <a:srgbClr val="3E98FE"/>
            </a:solidFill>
            <a:ln w="38100">
              <a:solidFill>
                <a:sysClr val="window" lastClr="FFFFFF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任意多边形 72"/>
            <p:cNvSpPr/>
            <p:nvPr>
              <p:custDataLst>
                <p:tags r:id="rId8"/>
              </p:custDataLst>
            </p:nvPr>
          </p:nvSpPr>
          <p:spPr bwMode="auto">
            <a:xfrm>
              <a:off x="5891069" y="3054063"/>
              <a:ext cx="338820" cy="344185"/>
            </a:xfrm>
            <a:custGeom>
              <a:avLst/>
              <a:gdLst>
                <a:gd name="connsiteX0" fmla="*/ 149604 w 577154"/>
                <a:gd name="connsiteY0" fmla="*/ 536234 h 586292"/>
                <a:gd name="connsiteX1" fmla="*/ 214914 w 577154"/>
                <a:gd name="connsiteY1" fmla="*/ 562021 h 586292"/>
                <a:gd name="connsiteX2" fmla="*/ 211877 w 577154"/>
                <a:gd name="connsiteY2" fmla="*/ 559746 h 586292"/>
                <a:gd name="connsiteX3" fmla="*/ 202004 w 577154"/>
                <a:gd name="connsiteY3" fmla="*/ 554437 h 586292"/>
                <a:gd name="connsiteX4" fmla="*/ 196688 w 577154"/>
                <a:gd name="connsiteY4" fmla="*/ 551403 h 586292"/>
                <a:gd name="connsiteX5" fmla="*/ 184537 w 577154"/>
                <a:gd name="connsiteY5" fmla="*/ 543818 h 586292"/>
                <a:gd name="connsiteX6" fmla="*/ 177702 w 577154"/>
                <a:gd name="connsiteY6" fmla="*/ 538509 h 586292"/>
                <a:gd name="connsiteX7" fmla="*/ 173905 w 577154"/>
                <a:gd name="connsiteY7" fmla="*/ 536234 h 586292"/>
                <a:gd name="connsiteX8" fmla="*/ 299943 w 577154"/>
                <a:gd name="connsiteY8" fmla="*/ 499816 h 586292"/>
                <a:gd name="connsiteX9" fmla="*/ 318939 w 577154"/>
                <a:gd name="connsiteY9" fmla="*/ 500576 h 586292"/>
                <a:gd name="connsiteX10" fmla="*/ 329576 w 577154"/>
                <a:gd name="connsiteY10" fmla="*/ 511222 h 586292"/>
                <a:gd name="connsiteX11" fmla="*/ 319698 w 577154"/>
                <a:gd name="connsiteY11" fmla="*/ 521108 h 586292"/>
                <a:gd name="connsiteX12" fmla="*/ 318939 w 577154"/>
                <a:gd name="connsiteY12" fmla="*/ 521108 h 586292"/>
                <a:gd name="connsiteX13" fmla="*/ 297663 w 577154"/>
                <a:gd name="connsiteY13" fmla="*/ 519587 h 586292"/>
                <a:gd name="connsiteX14" fmla="*/ 288545 w 577154"/>
                <a:gd name="connsiteY14" fmla="*/ 508941 h 586292"/>
                <a:gd name="connsiteX15" fmla="*/ 299943 w 577154"/>
                <a:gd name="connsiteY15" fmla="*/ 499816 h 586292"/>
                <a:gd name="connsiteX16" fmla="*/ 88851 w 577154"/>
                <a:gd name="connsiteY16" fmla="*/ 485417 h 586292"/>
                <a:gd name="connsiteX17" fmla="*/ 119987 w 577154"/>
                <a:gd name="connsiteY17" fmla="*/ 515755 h 586292"/>
                <a:gd name="connsiteX18" fmla="*/ 150364 w 577154"/>
                <a:gd name="connsiteY18" fmla="*/ 515755 h 586292"/>
                <a:gd name="connsiteX19" fmla="*/ 148085 w 577154"/>
                <a:gd name="connsiteY19" fmla="*/ 513480 h 586292"/>
                <a:gd name="connsiteX20" fmla="*/ 142010 w 577154"/>
                <a:gd name="connsiteY20" fmla="*/ 507412 h 586292"/>
                <a:gd name="connsiteX21" fmla="*/ 136694 w 577154"/>
                <a:gd name="connsiteY21" fmla="*/ 501344 h 586292"/>
                <a:gd name="connsiteX22" fmla="*/ 127581 w 577154"/>
                <a:gd name="connsiteY22" fmla="*/ 489967 h 586292"/>
                <a:gd name="connsiteX23" fmla="*/ 123784 w 577154"/>
                <a:gd name="connsiteY23" fmla="*/ 485417 h 586292"/>
                <a:gd name="connsiteX24" fmla="*/ 399912 w 577154"/>
                <a:gd name="connsiteY24" fmla="*/ 482256 h 586292"/>
                <a:gd name="connsiteX25" fmla="*/ 405611 w 577154"/>
                <a:gd name="connsiteY25" fmla="*/ 486996 h 586292"/>
                <a:gd name="connsiteX26" fmla="*/ 401812 w 577154"/>
                <a:gd name="connsiteY26" fmla="*/ 500648 h 586292"/>
                <a:gd name="connsiteX27" fmla="*/ 382056 w 577154"/>
                <a:gd name="connsiteY27" fmla="*/ 509750 h 586292"/>
                <a:gd name="connsiteX28" fmla="*/ 378257 w 577154"/>
                <a:gd name="connsiteY28" fmla="*/ 510508 h 586292"/>
                <a:gd name="connsiteX29" fmla="*/ 369139 w 577154"/>
                <a:gd name="connsiteY29" fmla="*/ 503682 h 586292"/>
                <a:gd name="connsiteX30" fmla="*/ 375217 w 577154"/>
                <a:gd name="connsiteY30" fmla="*/ 490789 h 586292"/>
                <a:gd name="connsiteX31" fmla="*/ 391934 w 577154"/>
                <a:gd name="connsiteY31" fmla="*/ 483204 h 586292"/>
                <a:gd name="connsiteX32" fmla="*/ 399912 w 577154"/>
                <a:gd name="connsiteY32" fmla="*/ 482256 h 586292"/>
                <a:gd name="connsiteX33" fmla="*/ 229351 w 577154"/>
                <a:gd name="connsiteY33" fmla="*/ 474063 h 586292"/>
                <a:gd name="connsiteX34" fmla="*/ 246091 w 577154"/>
                <a:gd name="connsiteY34" fmla="*/ 483157 h 586292"/>
                <a:gd name="connsiteX35" fmla="*/ 250656 w 577154"/>
                <a:gd name="connsiteY35" fmla="*/ 496797 h 586292"/>
                <a:gd name="connsiteX36" fmla="*/ 241525 w 577154"/>
                <a:gd name="connsiteY36" fmla="*/ 502101 h 586292"/>
                <a:gd name="connsiteX37" fmla="*/ 236960 w 577154"/>
                <a:gd name="connsiteY37" fmla="*/ 501343 h 586292"/>
                <a:gd name="connsiteX38" fmla="*/ 218698 w 577154"/>
                <a:gd name="connsiteY38" fmla="*/ 490735 h 586292"/>
                <a:gd name="connsiteX39" fmla="*/ 215654 w 577154"/>
                <a:gd name="connsiteY39" fmla="*/ 477094 h 586292"/>
                <a:gd name="connsiteX40" fmla="*/ 229351 w 577154"/>
                <a:gd name="connsiteY40" fmla="*/ 474063 h 586292"/>
                <a:gd name="connsiteX41" fmla="*/ 464745 w 577154"/>
                <a:gd name="connsiteY41" fmla="*/ 433889 h 586292"/>
                <a:gd name="connsiteX42" fmla="*/ 466262 w 577154"/>
                <a:gd name="connsiteY42" fmla="*/ 447550 h 586292"/>
                <a:gd name="connsiteX43" fmla="*/ 451842 w 577154"/>
                <a:gd name="connsiteY43" fmla="*/ 463488 h 586292"/>
                <a:gd name="connsiteX44" fmla="*/ 445012 w 577154"/>
                <a:gd name="connsiteY44" fmla="*/ 466524 h 586292"/>
                <a:gd name="connsiteX45" fmla="*/ 438181 w 577154"/>
                <a:gd name="connsiteY45" fmla="*/ 463488 h 586292"/>
                <a:gd name="connsiteX46" fmla="*/ 438181 w 577154"/>
                <a:gd name="connsiteY46" fmla="*/ 449068 h 586292"/>
                <a:gd name="connsiteX47" fmla="*/ 450324 w 577154"/>
                <a:gd name="connsiteY47" fmla="*/ 435407 h 586292"/>
                <a:gd name="connsiteX48" fmla="*/ 464745 w 577154"/>
                <a:gd name="connsiteY48" fmla="*/ 433889 h 586292"/>
                <a:gd name="connsiteX49" fmla="*/ 49362 w 577154"/>
                <a:gd name="connsiteY49" fmla="*/ 424740 h 586292"/>
                <a:gd name="connsiteX50" fmla="*/ 73663 w 577154"/>
                <a:gd name="connsiteY50" fmla="*/ 464938 h 586292"/>
                <a:gd name="connsiteX51" fmla="*/ 109355 w 577154"/>
                <a:gd name="connsiteY51" fmla="*/ 464938 h 586292"/>
                <a:gd name="connsiteX52" fmla="*/ 104039 w 577154"/>
                <a:gd name="connsiteY52" fmla="*/ 456595 h 586292"/>
                <a:gd name="connsiteX53" fmla="*/ 101761 w 577154"/>
                <a:gd name="connsiteY53" fmla="*/ 452044 h 586292"/>
                <a:gd name="connsiteX54" fmla="*/ 94926 w 577154"/>
                <a:gd name="connsiteY54" fmla="*/ 439909 h 586292"/>
                <a:gd name="connsiteX55" fmla="*/ 92648 w 577154"/>
                <a:gd name="connsiteY55" fmla="*/ 435358 h 586292"/>
                <a:gd name="connsiteX56" fmla="*/ 88092 w 577154"/>
                <a:gd name="connsiteY56" fmla="*/ 424740 h 586292"/>
                <a:gd name="connsiteX57" fmla="*/ 161771 w 577154"/>
                <a:gd name="connsiteY57" fmla="*/ 417898 h 586292"/>
                <a:gd name="connsiteX58" fmla="*/ 176164 w 577154"/>
                <a:gd name="connsiteY58" fmla="*/ 420173 h 586292"/>
                <a:gd name="connsiteX59" fmla="*/ 187527 w 577154"/>
                <a:gd name="connsiteY59" fmla="*/ 435341 h 586292"/>
                <a:gd name="connsiteX60" fmla="*/ 186012 w 577154"/>
                <a:gd name="connsiteY60" fmla="*/ 449750 h 586292"/>
                <a:gd name="connsiteX61" fmla="*/ 179194 w 577154"/>
                <a:gd name="connsiteY61" fmla="*/ 452025 h 586292"/>
                <a:gd name="connsiteX62" fmla="*/ 171619 w 577154"/>
                <a:gd name="connsiteY62" fmla="*/ 448233 h 586292"/>
                <a:gd name="connsiteX63" fmla="*/ 159498 w 577154"/>
                <a:gd name="connsiteY63" fmla="*/ 431549 h 586292"/>
                <a:gd name="connsiteX64" fmla="*/ 161771 w 577154"/>
                <a:gd name="connsiteY64" fmla="*/ 417898 h 586292"/>
                <a:gd name="connsiteX65" fmla="*/ 31136 w 577154"/>
                <a:gd name="connsiteY65" fmla="*/ 373923 h 586292"/>
                <a:gd name="connsiteX66" fmla="*/ 41008 w 577154"/>
                <a:gd name="connsiteY66" fmla="*/ 404261 h 586292"/>
                <a:gd name="connsiteX67" fmla="*/ 79738 w 577154"/>
                <a:gd name="connsiteY67" fmla="*/ 404261 h 586292"/>
                <a:gd name="connsiteX68" fmla="*/ 78979 w 577154"/>
                <a:gd name="connsiteY68" fmla="*/ 401227 h 586292"/>
                <a:gd name="connsiteX69" fmla="*/ 77460 w 577154"/>
                <a:gd name="connsiteY69" fmla="*/ 397435 h 586292"/>
                <a:gd name="connsiteX70" fmla="*/ 72144 w 577154"/>
                <a:gd name="connsiteY70" fmla="*/ 379232 h 586292"/>
                <a:gd name="connsiteX71" fmla="*/ 71385 w 577154"/>
                <a:gd name="connsiteY71" fmla="*/ 377715 h 586292"/>
                <a:gd name="connsiteX72" fmla="*/ 70625 w 577154"/>
                <a:gd name="connsiteY72" fmla="*/ 373923 h 586292"/>
                <a:gd name="connsiteX73" fmla="*/ 499728 w 577154"/>
                <a:gd name="connsiteY73" fmla="*/ 361797 h 586292"/>
                <a:gd name="connsiteX74" fmla="*/ 506554 w 577154"/>
                <a:gd name="connsiteY74" fmla="*/ 374694 h 586292"/>
                <a:gd name="connsiteX75" fmla="*/ 498970 w 577154"/>
                <a:gd name="connsiteY75" fmla="*/ 394418 h 586292"/>
                <a:gd name="connsiteX76" fmla="*/ 489868 w 577154"/>
                <a:gd name="connsiteY76" fmla="*/ 400487 h 586292"/>
                <a:gd name="connsiteX77" fmla="*/ 485318 w 577154"/>
                <a:gd name="connsiteY77" fmla="*/ 399729 h 586292"/>
                <a:gd name="connsiteX78" fmla="*/ 480009 w 577154"/>
                <a:gd name="connsiteY78" fmla="*/ 386073 h 586292"/>
                <a:gd name="connsiteX79" fmla="*/ 486835 w 577154"/>
                <a:gd name="connsiteY79" fmla="*/ 367866 h 586292"/>
                <a:gd name="connsiteX80" fmla="*/ 499728 w 577154"/>
                <a:gd name="connsiteY80" fmla="*/ 361797 h 586292"/>
                <a:gd name="connsiteX81" fmla="*/ 132907 w 577154"/>
                <a:gd name="connsiteY81" fmla="*/ 343643 h 586292"/>
                <a:gd name="connsiteX82" fmla="*/ 145066 w 577154"/>
                <a:gd name="connsiteY82" fmla="*/ 350471 h 586292"/>
                <a:gd name="connsiteX83" fmla="*/ 150385 w 577154"/>
                <a:gd name="connsiteY83" fmla="*/ 368678 h 586292"/>
                <a:gd name="connsiteX84" fmla="*/ 144306 w 577154"/>
                <a:gd name="connsiteY84" fmla="*/ 381575 h 586292"/>
                <a:gd name="connsiteX85" fmla="*/ 141266 w 577154"/>
                <a:gd name="connsiteY85" fmla="*/ 382333 h 586292"/>
                <a:gd name="connsiteX86" fmla="*/ 131388 w 577154"/>
                <a:gd name="connsiteY86" fmla="*/ 375506 h 586292"/>
                <a:gd name="connsiteX87" fmla="*/ 125309 w 577154"/>
                <a:gd name="connsiteY87" fmla="*/ 355781 h 586292"/>
                <a:gd name="connsiteX88" fmla="*/ 132907 w 577154"/>
                <a:gd name="connsiteY88" fmla="*/ 343643 h 586292"/>
                <a:gd name="connsiteX89" fmla="*/ 21263 w 577154"/>
                <a:gd name="connsiteY89" fmla="*/ 323864 h 586292"/>
                <a:gd name="connsiteX90" fmla="*/ 25820 w 577154"/>
                <a:gd name="connsiteY90" fmla="*/ 354203 h 586292"/>
                <a:gd name="connsiteX91" fmla="*/ 66069 w 577154"/>
                <a:gd name="connsiteY91" fmla="*/ 354203 h 586292"/>
                <a:gd name="connsiteX92" fmla="*/ 63031 w 577154"/>
                <a:gd name="connsiteY92" fmla="*/ 337516 h 586292"/>
                <a:gd name="connsiteX93" fmla="*/ 63031 w 577154"/>
                <a:gd name="connsiteY93" fmla="*/ 335999 h 586292"/>
                <a:gd name="connsiteX94" fmla="*/ 61512 w 577154"/>
                <a:gd name="connsiteY94" fmla="*/ 323864 h 586292"/>
                <a:gd name="connsiteX95" fmla="*/ 509625 w 577154"/>
                <a:gd name="connsiteY95" fmla="*/ 282911 h 586292"/>
                <a:gd name="connsiteX96" fmla="*/ 519524 w 577154"/>
                <a:gd name="connsiteY96" fmla="*/ 292773 h 586292"/>
                <a:gd name="connsiteX97" fmla="*/ 519524 w 577154"/>
                <a:gd name="connsiteY97" fmla="*/ 293532 h 586292"/>
                <a:gd name="connsiteX98" fmla="*/ 518763 w 577154"/>
                <a:gd name="connsiteY98" fmla="*/ 313256 h 586292"/>
                <a:gd name="connsiteX99" fmla="*/ 508863 w 577154"/>
                <a:gd name="connsiteY99" fmla="*/ 323118 h 586292"/>
                <a:gd name="connsiteX100" fmla="*/ 508102 w 577154"/>
                <a:gd name="connsiteY100" fmla="*/ 322360 h 586292"/>
                <a:gd name="connsiteX101" fmla="*/ 498964 w 577154"/>
                <a:gd name="connsiteY101" fmla="*/ 311739 h 586292"/>
                <a:gd name="connsiteX102" fmla="*/ 498964 w 577154"/>
                <a:gd name="connsiteY102" fmla="*/ 293532 h 586292"/>
                <a:gd name="connsiteX103" fmla="*/ 509625 w 577154"/>
                <a:gd name="connsiteY103" fmla="*/ 282911 h 586292"/>
                <a:gd name="connsiteX104" fmla="*/ 20504 w 577154"/>
                <a:gd name="connsiteY104" fmla="*/ 273047 h 586292"/>
                <a:gd name="connsiteX105" fmla="*/ 19744 w 577154"/>
                <a:gd name="connsiteY105" fmla="*/ 293525 h 586292"/>
                <a:gd name="connsiteX106" fmla="*/ 20504 w 577154"/>
                <a:gd name="connsiteY106" fmla="*/ 303385 h 586292"/>
                <a:gd name="connsiteX107" fmla="*/ 60753 w 577154"/>
                <a:gd name="connsiteY107" fmla="*/ 303385 h 586292"/>
                <a:gd name="connsiteX108" fmla="*/ 60753 w 577154"/>
                <a:gd name="connsiteY108" fmla="*/ 293525 h 586292"/>
                <a:gd name="connsiteX109" fmla="*/ 61512 w 577154"/>
                <a:gd name="connsiteY109" fmla="*/ 273805 h 586292"/>
                <a:gd name="connsiteX110" fmla="*/ 61512 w 577154"/>
                <a:gd name="connsiteY110" fmla="*/ 273047 h 586292"/>
                <a:gd name="connsiteX111" fmla="*/ 129811 w 577154"/>
                <a:gd name="connsiteY111" fmla="*/ 263173 h 586292"/>
                <a:gd name="connsiteX112" fmla="*/ 138897 w 577154"/>
                <a:gd name="connsiteY112" fmla="*/ 274553 h 586292"/>
                <a:gd name="connsiteX113" fmla="*/ 138140 w 577154"/>
                <a:gd name="connsiteY113" fmla="*/ 292760 h 586292"/>
                <a:gd name="connsiteX114" fmla="*/ 138140 w 577154"/>
                <a:gd name="connsiteY114" fmla="*/ 293518 h 586292"/>
                <a:gd name="connsiteX115" fmla="*/ 128297 w 577154"/>
                <a:gd name="connsiteY115" fmla="*/ 303380 h 586292"/>
                <a:gd name="connsiteX116" fmla="*/ 117697 w 577154"/>
                <a:gd name="connsiteY116" fmla="*/ 294277 h 586292"/>
                <a:gd name="connsiteX117" fmla="*/ 117697 w 577154"/>
                <a:gd name="connsiteY117" fmla="*/ 293518 h 586292"/>
                <a:gd name="connsiteX118" fmla="*/ 118454 w 577154"/>
                <a:gd name="connsiteY118" fmla="*/ 273035 h 586292"/>
                <a:gd name="connsiteX119" fmla="*/ 129811 w 577154"/>
                <a:gd name="connsiteY119" fmla="*/ 263173 h 586292"/>
                <a:gd name="connsiteX120" fmla="*/ 28098 w 577154"/>
                <a:gd name="connsiteY120" fmla="*/ 222230 h 586292"/>
                <a:gd name="connsiteX121" fmla="*/ 22782 w 577154"/>
                <a:gd name="connsiteY121" fmla="*/ 252568 h 586292"/>
                <a:gd name="connsiteX122" fmla="*/ 63031 w 577154"/>
                <a:gd name="connsiteY122" fmla="*/ 252568 h 586292"/>
                <a:gd name="connsiteX123" fmla="*/ 63031 w 577154"/>
                <a:gd name="connsiteY123" fmla="*/ 250293 h 586292"/>
                <a:gd name="connsiteX124" fmla="*/ 63031 w 577154"/>
                <a:gd name="connsiteY124" fmla="*/ 249535 h 586292"/>
                <a:gd name="connsiteX125" fmla="*/ 66828 w 577154"/>
                <a:gd name="connsiteY125" fmla="*/ 229815 h 586292"/>
                <a:gd name="connsiteX126" fmla="*/ 67588 w 577154"/>
                <a:gd name="connsiteY126" fmla="*/ 226022 h 586292"/>
                <a:gd name="connsiteX127" fmla="*/ 68347 w 577154"/>
                <a:gd name="connsiteY127" fmla="*/ 222230 h 586292"/>
                <a:gd name="connsiteX128" fmla="*/ 492894 w 577154"/>
                <a:gd name="connsiteY128" fmla="*/ 204013 h 586292"/>
                <a:gd name="connsiteX129" fmla="*/ 505825 w 577154"/>
                <a:gd name="connsiteY129" fmla="*/ 210836 h 586292"/>
                <a:gd name="connsiteX130" fmla="*/ 511911 w 577154"/>
                <a:gd name="connsiteY130" fmla="*/ 230547 h 586292"/>
                <a:gd name="connsiteX131" fmla="*/ 504304 w 577154"/>
                <a:gd name="connsiteY131" fmla="*/ 242677 h 586292"/>
                <a:gd name="connsiteX132" fmla="*/ 502022 w 577154"/>
                <a:gd name="connsiteY132" fmla="*/ 243435 h 586292"/>
                <a:gd name="connsiteX133" fmla="*/ 492133 w 577154"/>
                <a:gd name="connsiteY133" fmla="*/ 235854 h 586292"/>
                <a:gd name="connsiteX134" fmla="*/ 486809 w 577154"/>
                <a:gd name="connsiteY134" fmla="*/ 216901 h 586292"/>
                <a:gd name="connsiteX135" fmla="*/ 492894 w 577154"/>
                <a:gd name="connsiteY135" fmla="*/ 204013 h 586292"/>
                <a:gd name="connsiteX136" fmla="*/ 151873 w 577154"/>
                <a:gd name="connsiteY136" fmla="*/ 186619 h 586292"/>
                <a:gd name="connsiteX137" fmla="*/ 157203 w 577154"/>
                <a:gd name="connsiteY137" fmla="*/ 200274 h 586292"/>
                <a:gd name="connsiteX138" fmla="*/ 150350 w 577154"/>
                <a:gd name="connsiteY138" fmla="*/ 217723 h 586292"/>
                <a:gd name="connsiteX139" fmla="*/ 140450 w 577154"/>
                <a:gd name="connsiteY139" fmla="*/ 224550 h 586292"/>
                <a:gd name="connsiteX140" fmla="*/ 137404 w 577154"/>
                <a:gd name="connsiteY140" fmla="*/ 224550 h 586292"/>
                <a:gd name="connsiteX141" fmla="*/ 131312 w 577154"/>
                <a:gd name="connsiteY141" fmla="*/ 211654 h 586292"/>
                <a:gd name="connsiteX142" fmla="*/ 138927 w 577154"/>
                <a:gd name="connsiteY142" fmla="*/ 191929 h 586292"/>
                <a:gd name="connsiteX143" fmla="*/ 151873 w 577154"/>
                <a:gd name="connsiteY143" fmla="*/ 186619 h 586292"/>
                <a:gd name="connsiteX144" fmla="*/ 218736 w 577154"/>
                <a:gd name="connsiteY144" fmla="*/ 186536 h 586292"/>
                <a:gd name="connsiteX145" fmla="*/ 281780 w 577154"/>
                <a:gd name="connsiteY145" fmla="*/ 186536 h 586292"/>
                <a:gd name="connsiteX146" fmla="*/ 292414 w 577154"/>
                <a:gd name="connsiteY146" fmla="*/ 196401 h 586292"/>
                <a:gd name="connsiteX147" fmla="*/ 281780 w 577154"/>
                <a:gd name="connsiteY147" fmla="*/ 207024 h 586292"/>
                <a:gd name="connsiteX148" fmla="*/ 264310 w 577154"/>
                <a:gd name="connsiteY148" fmla="*/ 207024 h 586292"/>
                <a:gd name="connsiteX149" fmla="*/ 322037 w 577154"/>
                <a:gd name="connsiteY149" fmla="*/ 294288 h 586292"/>
                <a:gd name="connsiteX150" fmla="*/ 379004 w 577154"/>
                <a:gd name="connsiteY150" fmla="*/ 207024 h 586292"/>
                <a:gd name="connsiteX151" fmla="*/ 361534 w 577154"/>
                <a:gd name="connsiteY151" fmla="*/ 207024 h 586292"/>
                <a:gd name="connsiteX152" fmla="*/ 351659 w 577154"/>
                <a:gd name="connsiteY152" fmla="*/ 196401 h 586292"/>
                <a:gd name="connsiteX153" fmla="*/ 361534 w 577154"/>
                <a:gd name="connsiteY153" fmla="*/ 186536 h 586292"/>
                <a:gd name="connsiteX154" fmla="*/ 425337 w 577154"/>
                <a:gd name="connsiteY154" fmla="*/ 186536 h 586292"/>
                <a:gd name="connsiteX155" fmla="*/ 435211 w 577154"/>
                <a:gd name="connsiteY155" fmla="*/ 196401 h 586292"/>
                <a:gd name="connsiteX156" fmla="*/ 425337 w 577154"/>
                <a:gd name="connsiteY156" fmla="*/ 207024 h 586292"/>
                <a:gd name="connsiteX157" fmla="*/ 405588 w 577154"/>
                <a:gd name="connsiteY157" fmla="*/ 207024 h 586292"/>
                <a:gd name="connsiteX158" fmla="*/ 401031 w 577154"/>
                <a:gd name="connsiteY158" fmla="*/ 209301 h 586292"/>
                <a:gd name="connsiteX159" fmla="*/ 337987 w 577154"/>
                <a:gd name="connsiteY159" fmla="*/ 307947 h 586292"/>
                <a:gd name="connsiteX160" fmla="*/ 373687 w 577154"/>
                <a:gd name="connsiteY160" fmla="*/ 307947 h 586292"/>
                <a:gd name="connsiteX161" fmla="*/ 384321 w 577154"/>
                <a:gd name="connsiteY161" fmla="*/ 317812 h 586292"/>
                <a:gd name="connsiteX162" fmla="*/ 373687 w 577154"/>
                <a:gd name="connsiteY162" fmla="*/ 328435 h 586292"/>
                <a:gd name="connsiteX163" fmla="*/ 331911 w 577154"/>
                <a:gd name="connsiteY163" fmla="*/ 328435 h 586292"/>
                <a:gd name="connsiteX164" fmla="*/ 331911 w 577154"/>
                <a:gd name="connsiteY164" fmla="*/ 338300 h 586292"/>
                <a:gd name="connsiteX165" fmla="*/ 373687 w 577154"/>
                <a:gd name="connsiteY165" fmla="*/ 338300 h 586292"/>
                <a:gd name="connsiteX166" fmla="*/ 384321 w 577154"/>
                <a:gd name="connsiteY166" fmla="*/ 348164 h 586292"/>
                <a:gd name="connsiteX167" fmla="*/ 373687 w 577154"/>
                <a:gd name="connsiteY167" fmla="*/ 358788 h 586292"/>
                <a:gd name="connsiteX168" fmla="*/ 331911 w 577154"/>
                <a:gd name="connsiteY168" fmla="*/ 358788 h 586292"/>
                <a:gd name="connsiteX169" fmla="*/ 331911 w 577154"/>
                <a:gd name="connsiteY169" fmla="*/ 399005 h 586292"/>
                <a:gd name="connsiteX170" fmla="*/ 355457 w 577154"/>
                <a:gd name="connsiteY170" fmla="*/ 399005 h 586292"/>
                <a:gd name="connsiteX171" fmla="*/ 365332 w 577154"/>
                <a:gd name="connsiteY171" fmla="*/ 408870 h 586292"/>
                <a:gd name="connsiteX172" fmla="*/ 355457 w 577154"/>
                <a:gd name="connsiteY172" fmla="*/ 419493 h 586292"/>
                <a:gd name="connsiteX173" fmla="*/ 288616 w 577154"/>
                <a:gd name="connsiteY173" fmla="*/ 419493 h 586292"/>
                <a:gd name="connsiteX174" fmla="*/ 278742 w 577154"/>
                <a:gd name="connsiteY174" fmla="*/ 408870 h 586292"/>
                <a:gd name="connsiteX175" fmla="*/ 288616 w 577154"/>
                <a:gd name="connsiteY175" fmla="*/ 399005 h 586292"/>
                <a:gd name="connsiteX176" fmla="*/ 312162 w 577154"/>
                <a:gd name="connsiteY176" fmla="*/ 399005 h 586292"/>
                <a:gd name="connsiteX177" fmla="*/ 312162 w 577154"/>
                <a:gd name="connsiteY177" fmla="*/ 358788 h 586292"/>
                <a:gd name="connsiteX178" fmla="*/ 270386 w 577154"/>
                <a:gd name="connsiteY178" fmla="*/ 358788 h 586292"/>
                <a:gd name="connsiteX179" fmla="*/ 259752 w 577154"/>
                <a:gd name="connsiteY179" fmla="*/ 348164 h 586292"/>
                <a:gd name="connsiteX180" fmla="*/ 270386 w 577154"/>
                <a:gd name="connsiteY180" fmla="*/ 338300 h 586292"/>
                <a:gd name="connsiteX181" fmla="*/ 312162 w 577154"/>
                <a:gd name="connsiteY181" fmla="*/ 338300 h 586292"/>
                <a:gd name="connsiteX182" fmla="*/ 312162 w 577154"/>
                <a:gd name="connsiteY182" fmla="*/ 328435 h 586292"/>
                <a:gd name="connsiteX183" fmla="*/ 270386 w 577154"/>
                <a:gd name="connsiteY183" fmla="*/ 328435 h 586292"/>
                <a:gd name="connsiteX184" fmla="*/ 259752 w 577154"/>
                <a:gd name="connsiteY184" fmla="*/ 317812 h 586292"/>
                <a:gd name="connsiteX185" fmla="*/ 270386 w 577154"/>
                <a:gd name="connsiteY185" fmla="*/ 307947 h 586292"/>
                <a:gd name="connsiteX186" fmla="*/ 305326 w 577154"/>
                <a:gd name="connsiteY186" fmla="*/ 307947 h 586292"/>
                <a:gd name="connsiteX187" fmla="*/ 242283 w 577154"/>
                <a:gd name="connsiteY187" fmla="*/ 209301 h 586292"/>
                <a:gd name="connsiteX188" fmla="*/ 238485 w 577154"/>
                <a:gd name="connsiteY188" fmla="*/ 207024 h 586292"/>
                <a:gd name="connsiteX189" fmla="*/ 218736 w 577154"/>
                <a:gd name="connsiteY189" fmla="*/ 207024 h 586292"/>
                <a:gd name="connsiteX190" fmla="*/ 208102 w 577154"/>
                <a:gd name="connsiteY190" fmla="*/ 196401 h 586292"/>
                <a:gd name="connsiteX191" fmla="*/ 218736 w 577154"/>
                <a:gd name="connsiteY191" fmla="*/ 186536 h 586292"/>
                <a:gd name="connsiteX192" fmla="*/ 44805 w 577154"/>
                <a:gd name="connsiteY192" fmla="*/ 172171 h 586292"/>
                <a:gd name="connsiteX193" fmla="*/ 33414 w 577154"/>
                <a:gd name="connsiteY193" fmla="*/ 202510 h 586292"/>
                <a:gd name="connsiteX194" fmla="*/ 73663 w 577154"/>
                <a:gd name="connsiteY194" fmla="*/ 202510 h 586292"/>
                <a:gd name="connsiteX195" fmla="*/ 77460 w 577154"/>
                <a:gd name="connsiteY195" fmla="*/ 188858 h 586292"/>
                <a:gd name="connsiteX196" fmla="*/ 78979 w 577154"/>
                <a:gd name="connsiteY196" fmla="*/ 185065 h 586292"/>
                <a:gd name="connsiteX197" fmla="*/ 83535 w 577154"/>
                <a:gd name="connsiteY197" fmla="*/ 172171 h 586292"/>
                <a:gd name="connsiteX198" fmla="*/ 451103 w 577154"/>
                <a:gd name="connsiteY198" fmla="*/ 136487 h 586292"/>
                <a:gd name="connsiteX199" fmla="*/ 465547 w 577154"/>
                <a:gd name="connsiteY199" fmla="*/ 138009 h 586292"/>
                <a:gd name="connsiteX200" fmla="*/ 477709 w 577154"/>
                <a:gd name="connsiteY200" fmla="*/ 154748 h 586292"/>
                <a:gd name="connsiteX201" fmla="*/ 475429 w 577154"/>
                <a:gd name="connsiteY201" fmla="*/ 168444 h 586292"/>
                <a:gd name="connsiteX202" fmla="*/ 469347 w 577154"/>
                <a:gd name="connsiteY202" fmla="*/ 169966 h 586292"/>
                <a:gd name="connsiteX203" fmla="*/ 460986 w 577154"/>
                <a:gd name="connsiteY203" fmla="*/ 166161 h 586292"/>
                <a:gd name="connsiteX204" fmla="*/ 449583 w 577154"/>
                <a:gd name="connsiteY204" fmla="*/ 150183 h 586292"/>
                <a:gd name="connsiteX205" fmla="*/ 451103 w 577154"/>
                <a:gd name="connsiteY205" fmla="*/ 136487 h 586292"/>
                <a:gd name="connsiteX206" fmla="*/ 185242 w 577154"/>
                <a:gd name="connsiteY206" fmla="*/ 122835 h 586292"/>
                <a:gd name="connsiteX207" fmla="*/ 199674 w 577154"/>
                <a:gd name="connsiteY207" fmla="*/ 122835 h 586292"/>
                <a:gd name="connsiteX208" fmla="*/ 199674 w 577154"/>
                <a:gd name="connsiteY208" fmla="*/ 137266 h 586292"/>
                <a:gd name="connsiteX209" fmla="*/ 186762 w 577154"/>
                <a:gd name="connsiteY209" fmla="*/ 150938 h 586292"/>
                <a:gd name="connsiteX210" fmla="*/ 179166 w 577154"/>
                <a:gd name="connsiteY210" fmla="*/ 154736 h 586292"/>
                <a:gd name="connsiteX211" fmla="*/ 173090 w 577154"/>
                <a:gd name="connsiteY211" fmla="*/ 152457 h 586292"/>
                <a:gd name="connsiteX212" fmla="*/ 171571 w 577154"/>
                <a:gd name="connsiteY212" fmla="*/ 138026 h 586292"/>
                <a:gd name="connsiteX213" fmla="*/ 185242 w 577154"/>
                <a:gd name="connsiteY213" fmla="*/ 122835 h 586292"/>
                <a:gd name="connsiteX214" fmla="*/ 81257 w 577154"/>
                <a:gd name="connsiteY214" fmla="*/ 111494 h 586292"/>
                <a:gd name="connsiteX215" fmla="*/ 54677 w 577154"/>
                <a:gd name="connsiteY215" fmla="*/ 151692 h 586292"/>
                <a:gd name="connsiteX216" fmla="*/ 92648 w 577154"/>
                <a:gd name="connsiteY216" fmla="*/ 151692 h 586292"/>
                <a:gd name="connsiteX217" fmla="*/ 92648 w 577154"/>
                <a:gd name="connsiteY217" fmla="*/ 150934 h 586292"/>
                <a:gd name="connsiteX218" fmla="*/ 94926 w 577154"/>
                <a:gd name="connsiteY218" fmla="*/ 146383 h 586292"/>
                <a:gd name="connsiteX219" fmla="*/ 101761 w 577154"/>
                <a:gd name="connsiteY219" fmla="*/ 135006 h 586292"/>
                <a:gd name="connsiteX220" fmla="*/ 104039 w 577154"/>
                <a:gd name="connsiteY220" fmla="*/ 130455 h 586292"/>
                <a:gd name="connsiteX221" fmla="*/ 113152 w 577154"/>
                <a:gd name="connsiteY221" fmla="*/ 116803 h 586292"/>
                <a:gd name="connsiteX222" fmla="*/ 116190 w 577154"/>
                <a:gd name="connsiteY222" fmla="*/ 111494 h 586292"/>
                <a:gd name="connsiteX223" fmla="*/ 400213 w 577154"/>
                <a:gd name="connsiteY223" fmla="*/ 85002 h 586292"/>
                <a:gd name="connsiteX224" fmla="*/ 418420 w 577154"/>
                <a:gd name="connsiteY224" fmla="*/ 95611 h 586292"/>
                <a:gd name="connsiteX225" fmla="*/ 421455 w 577154"/>
                <a:gd name="connsiteY225" fmla="*/ 109251 h 586292"/>
                <a:gd name="connsiteX226" fmla="*/ 413110 w 577154"/>
                <a:gd name="connsiteY226" fmla="*/ 113798 h 586292"/>
                <a:gd name="connsiteX227" fmla="*/ 407800 w 577154"/>
                <a:gd name="connsiteY227" fmla="*/ 112282 h 586292"/>
                <a:gd name="connsiteX228" fmla="*/ 391110 w 577154"/>
                <a:gd name="connsiteY228" fmla="*/ 103189 h 586292"/>
                <a:gd name="connsiteX229" fmla="*/ 386558 w 577154"/>
                <a:gd name="connsiteY229" fmla="*/ 89549 h 586292"/>
                <a:gd name="connsiteX230" fmla="*/ 400213 w 577154"/>
                <a:gd name="connsiteY230" fmla="*/ 85002 h 586292"/>
                <a:gd name="connsiteX231" fmla="*/ 255897 w 577154"/>
                <a:gd name="connsiteY231" fmla="*/ 76571 h 586292"/>
                <a:gd name="connsiteX232" fmla="*/ 268814 w 577154"/>
                <a:gd name="connsiteY232" fmla="*/ 82644 h 586292"/>
                <a:gd name="connsiteX233" fmla="*/ 262735 w 577154"/>
                <a:gd name="connsiteY233" fmla="*/ 95550 h 586292"/>
                <a:gd name="connsiteX234" fmla="*/ 245259 w 577154"/>
                <a:gd name="connsiteY234" fmla="*/ 103141 h 586292"/>
                <a:gd name="connsiteX235" fmla="*/ 240700 w 577154"/>
                <a:gd name="connsiteY235" fmla="*/ 104660 h 586292"/>
                <a:gd name="connsiteX236" fmla="*/ 231582 w 577154"/>
                <a:gd name="connsiteY236" fmla="*/ 99346 h 586292"/>
                <a:gd name="connsiteX237" fmla="*/ 236141 w 577154"/>
                <a:gd name="connsiteY237" fmla="*/ 85681 h 586292"/>
                <a:gd name="connsiteX238" fmla="*/ 255897 w 577154"/>
                <a:gd name="connsiteY238" fmla="*/ 76571 h 586292"/>
                <a:gd name="connsiteX239" fmla="*/ 318232 w 577154"/>
                <a:gd name="connsiteY239" fmla="*/ 65184 h 586292"/>
                <a:gd name="connsiteX240" fmla="*/ 318990 w 577154"/>
                <a:gd name="connsiteY240" fmla="*/ 65184 h 586292"/>
                <a:gd name="connsiteX241" fmla="*/ 339459 w 577154"/>
                <a:gd name="connsiteY241" fmla="*/ 66705 h 586292"/>
                <a:gd name="connsiteX242" fmla="*/ 348556 w 577154"/>
                <a:gd name="connsiteY242" fmla="*/ 78111 h 586292"/>
                <a:gd name="connsiteX243" fmla="*/ 337943 w 577154"/>
                <a:gd name="connsiteY243" fmla="*/ 87237 h 586292"/>
                <a:gd name="connsiteX244" fmla="*/ 337184 w 577154"/>
                <a:gd name="connsiteY244" fmla="*/ 86476 h 586292"/>
                <a:gd name="connsiteX245" fmla="*/ 318990 w 577154"/>
                <a:gd name="connsiteY245" fmla="*/ 85716 h 586292"/>
                <a:gd name="connsiteX246" fmla="*/ 308376 w 577154"/>
                <a:gd name="connsiteY246" fmla="*/ 75830 h 586292"/>
                <a:gd name="connsiteX247" fmla="*/ 318232 w 577154"/>
                <a:gd name="connsiteY247" fmla="*/ 65184 h 586292"/>
                <a:gd name="connsiteX248" fmla="*/ 133656 w 577154"/>
                <a:gd name="connsiteY248" fmla="*/ 60677 h 586292"/>
                <a:gd name="connsiteX249" fmla="*/ 98723 w 577154"/>
                <a:gd name="connsiteY249" fmla="*/ 91015 h 586292"/>
                <a:gd name="connsiteX250" fmla="*/ 132138 w 577154"/>
                <a:gd name="connsiteY250" fmla="*/ 91015 h 586292"/>
                <a:gd name="connsiteX251" fmla="*/ 136694 w 577154"/>
                <a:gd name="connsiteY251" fmla="*/ 85706 h 586292"/>
                <a:gd name="connsiteX252" fmla="*/ 142010 w 577154"/>
                <a:gd name="connsiteY252" fmla="*/ 79638 h 586292"/>
                <a:gd name="connsiteX253" fmla="*/ 148085 w 577154"/>
                <a:gd name="connsiteY253" fmla="*/ 73571 h 586292"/>
                <a:gd name="connsiteX254" fmla="*/ 154161 w 577154"/>
                <a:gd name="connsiteY254" fmla="*/ 67503 h 586292"/>
                <a:gd name="connsiteX255" fmla="*/ 161755 w 577154"/>
                <a:gd name="connsiteY255" fmla="*/ 60677 h 586292"/>
                <a:gd name="connsiteX256" fmla="*/ 214914 w 577154"/>
                <a:gd name="connsiteY256" fmla="*/ 25029 h 586292"/>
                <a:gd name="connsiteX257" fmla="*/ 168589 w 577154"/>
                <a:gd name="connsiteY257" fmla="*/ 40198 h 586292"/>
                <a:gd name="connsiteX258" fmla="*/ 188334 w 577154"/>
                <a:gd name="connsiteY258" fmla="*/ 40198 h 586292"/>
                <a:gd name="connsiteX259" fmla="*/ 196688 w 577154"/>
                <a:gd name="connsiteY259" fmla="*/ 34889 h 586292"/>
                <a:gd name="connsiteX260" fmla="*/ 202004 w 577154"/>
                <a:gd name="connsiteY260" fmla="*/ 31855 h 586292"/>
                <a:gd name="connsiteX261" fmla="*/ 211877 w 577154"/>
                <a:gd name="connsiteY261" fmla="*/ 26546 h 586292"/>
                <a:gd name="connsiteX262" fmla="*/ 214914 w 577154"/>
                <a:gd name="connsiteY262" fmla="*/ 25029 h 586292"/>
                <a:gd name="connsiteX263" fmla="*/ 318954 w 577154"/>
                <a:gd name="connsiteY263" fmla="*/ 20478 h 586292"/>
                <a:gd name="connsiteX264" fmla="*/ 294653 w 577154"/>
                <a:gd name="connsiteY264" fmla="*/ 21237 h 586292"/>
                <a:gd name="connsiteX265" fmla="*/ 290855 w 577154"/>
                <a:gd name="connsiteY265" fmla="*/ 21995 h 586292"/>
                <a:gd name="connsiteX266" fmla="*/ 289337 w 577154"/>
                <a:gd name="connsiteY266" fmla="*/ 22754 h 586292"/>
                <a:gd name="connsiteX267" fmla="*/ 278705 w 577154"/>
                <a:gd name="connsiteY267" fmla="*/ 24271 h 586292"/>
                <a:gd name="connsiteX268" fmla="*/ 277945 w 577154"/>
                <a:gd name="connsiteY268" fmla="*/ 24271 h 586292"/>
                <a:gd name="connsiteX269" fmla="*/ 268073 w 577154"/>
                <a:gd name="connsiteY269" fmla="*/ 26546 h 586292"/>
                <a:gd name="connsiteX270" fmla="*/ 266554 w 577154"/>
                <a:gd name="connsiteY270" fmla="*/ 26546 h 586292"/>
                <a:gd name="connsiteX271" fmla="*/ 257441 w 577154"/>
                <a:gd name="connsiteY271" fmla="*/ 29580 h 586292"/>
                <a:gd name="connsiteX272" fmla="*/ 254404 w 577154"/>
                <a:gd name="connsiteY272" fmla="*/ 30338 h 586292"/>
                <a:gd name="connsiteX273" fmla="*/ 246810 w 577154"/>
                <a:gd name="connsiteY273" fmla="*/ 32614 h 586292"/>
                <a:gd name="connsiteX274" fmla="*/ 240734 w 577154"/>
                <a:gd name="connsiteY274" fmla="*/ 35648 h 586292"/>
                <a:gd name="connsiteX275" fmla="*/ 236937 w 577154"/>
                <a:gd name="connsiteY275" fmla="*/ 37164 h 586292"/>
                <a:gd name="connsiteX276" fmla="*/ 109355 w 577154"/>
                <a:gd name="connsiteY276" fmla="*/ 163069 h 586292"/>
                <a:gd name="connsiteX277" fmla="*/ 109355 w 577154"/>
                <a:gd name="connsiteY277" fmla="*/ 164586 h 586292"/>
                <a:gd name="connsiteX278" fmla="*/ 104799 w 577154"/>
                <a:gd name="connsiteY278" fmla="*/ 174446 h 586292"/>
                <a:gd name="connsiteX279" fmla="*/ 103280 w 577154"/>
                <a:gd name="connsiteY279" fmla="*/ 178239 h 586292"/>
                <a:gd name="connsiteX280" fmla="*/ 100242 w 577154"/>
                <a:gd name="connsiteY280" fmla="*/ 185823 h 586292"/>
                <a:gd name="connsiteX281" fmla="*/ 97964 w 577154"/>
                <a:gd name="connsiteY281" fmla="*/ 190374 h 586292"/>
                <a:gd name="connsiteX282" fmla="*/ 95686 w 577154"/>
                <a:gd name="connsiteY282" fmla="*/ 197201 h 586292"/>
                <a:gd name="connsiteX283" fmla="*/ 94167 w 577154"/>
                <a:gd name="connsiteY283" fmla="*/ 203268 h 586292"/>
                <a:gd name="connsiteX284" fmla="*/ 92648 w 577154"/>
                <a:gd name="connsiteY284" fmla="*/ 209336 h 586292"/>
                <a:gd name="connsiteX285" fmla="*/ 90370 w 577154"/>
                <a:gd name="connsiteY285" fmla="*/ 215404 h 586292"/>
                <a:gd name="connsiteX286" fmla="*/ 88851 w 577154"/>
                <a:gd name="connsiteY286" fmla="*/ 221471 h 586292"/>
                <a:gd name="connsiteX287" fmla="*/ 87332 w 577154"/>
                <a:gd name="connsiteY287" fmla="*/ 227539 h 586292"/>
                <a:gd name="connsiteX288" fmla="*/ 86573 w 577154"/>
                <a:gd name="connsiteY288" fmla="*/ 234365 h 586292"/>
                <a:gd name="connsiteX289" fmla="*/ 85054 w 577154"/>
                <a:gd name="connsiteY289" fmla="*/ 240433 h 586292"/>
                <a:gd name="connsiteX290" fmla="*/ 84295 w 577154"/>
                <a:gd name="connsiteY290" fmla="*/ 247259 h 586292"/>
                <a:gd name="connsiteX291" fmla="*/ 83535 w 577154"/>
                <a:gd name="connsiteY291" fmla="*/ 253327 h 586292"/>
                <a:gd name="connsiteX292" fmla="*/ 82776 w 577154"/>
                <a:gd name="connsiteY292" fmla="*/ 260912 h 586292"/>
                <a:gd name="connsiteX293" fmla="*/ 82016 w 577154"/>
                <a:gd name="connsiteY293" fmla="*/ 266221 h 586292"/>
                <a:gd name="connsiteX294" fmla="*/ 81257 w 577154"/>
                <a:gd name="connsiteY294" fmla="*/ 275322 h 586292"/>
                <a:gd name="connsiteX295" fmla="*/ 81257 w 577154"/>
                <a:gd name="connsiteY295" fmla="*/ 279873 h 586292"/>
                <a:gd name="connsiteX296" fmla="*/ 80498 w 577154"/>
                <a:gd name="connsiteY296" fmla="*/ 293525 h 586292"/>
                <a:gd name="connsiteX297" fmla="*/ 81257 w 577154"/>
                <a:gd name="connsiteY297" fmla="*/ 306419 h 586292"/>
                <a:gd name="connsiteX298" fmla="*/ 81257 w 577154"/>
                <a:gd name="connsiteY298" fmla="*/ 311729 h 586292"/>
                <a:gd name="connsiteX299" fmla="*/ 82016 w 577154"/>
                <a:gd name="connsiteY299" fmla="*/ 320072 h 586292"/>
                <a:gd name="connsiteX300" fmla="*/ 82776 w 577154"/>
                <a:gd name="connsiteY300" fmla="*/ 325381 h 586292"/>
                <a:gd name="connsiteX301" fmla="*/ 83535 w 577154"/>
                <a:gd name="connsiteY301" fmla="*/ 332966 h 586292"/>
                <a:gd name="connsiteX302" fmla="*/ 84295 w 577154"/>
                <a:gd name="connsiteY302" fmla="*/ 339033 h 586292"/>
                <a:gd name="connsiteX303" fmla="*/ 85054 w 577154"/>
                <a:gd name="connsiteY303" fmla="*/ 345859 h 586292"/>
                <a:gd name="connsiteX304" fmla="*/ 86573 w 577154"/>
                <a:gd name="connsiteY304" fmla="*/ 351927 h 586292"/>
                <a:gd name="connsiteX305" fmla="*/ 87332 w 577154"/>
                <a:gd name="connsiteY305" fmla="*/ 358753 h 586292"/>
                <a:gd name="connsiteX306" fmla="*/ 88851 w 577154"/>
                <a:gd name="connsiteY306" fmla="*/ 364821 h 586292"/>
                <a:gd name="connsiteX307" fmla="*/ 90370 w 577154"/>
                <a:gd name="connsiteY307" fmla="*/ 370889 h 586292"/>
                <a:gd name="connsiteX308" fmla="*/ 91889 w 577154"/>
                <a:gd name="connsiteY308" fmla="*/ 376956 h 586292"/>
                <a:gd name="connsiteX309" fmla="*/ 94167 w 577154"/>
                <a:gd name="connsiteY309" fmla="*/ 383783 h 586292"/>
                <a:gd name="connsiteX310" fmla="*/ 95686 w 577154"/>
                <a:gd name="connsiteY310" fmla="*/ 389092 h 586292"/>
                <a:gd name="connsiteX311" fmla="*/ 97964 w 577154"/>
                <a:gd name="connsiteY311" fmla="*/ 395918 h 586292"/>
                <a:gd name="connsiteX312" fmla="*/ 100242 w 577154"/>
                <a:gd name="connsiteY312" fmla="*/ 401227 h 586292"/>
                <a:gd name="connsiteX313" fmla="*/ 103280 w 577154"/>
                <a:gd name="connsiteY313" fmla="*/ 408812 h 586292"/>
                <a:gd name="connsiteX314" fmla="*/ 104799 w 577154"/>
                <a:gd name="connsiteY314" fmla="*/ 412604 h 586292"/>
                <a:gd name="connsiteX315" fmla="*/ 108596 w 577154"/>
                <a:gd name="connsiteY315" fmla="*/ 422464 h 586292"/>
                <a:gd name="connsiteX316" fmla="*/ 109355 w 577154"/>
                <a:gd name="connsiteY316" fmla="*/ 423223 h 586292"/>
                <a:gd name="connsiteX317" fmla="*/ 236937 w 577154"/>
                <a:gd name="connsiteY317" fmla="*/ 549886 h 586292"/>
                <a:gd name="connsiteX318" fmla="*/ 240734 w 577154"/>
                <a:gd name="connsiteY318" fmla="*/ 551403 h 586292"/>
                <a:gd name="connsiteX319" fmla="*/ 246810 w 577154"/>
                <a:gd name="connsiteY319" fmla="*/ 553678 h 586292"/>
                <a:gd name="connsiteX320" fmla="*/ 254404 w 577154"/>
                <a:gd name="connsiteY320" fmla="*/ 555954 h 586292"/>
                <a:gd name="connsiteX321" fmla="*/ 257441 w 577154"/>
                <a:gd name="connsiteY321" fmla="*/ 557471 h 586292"/>
                <a:gd name="connsiteX322" fmla="*/ 266554 w 577154"/>
                <a:gd name="connsiteY322" fmla="*/ 559746 h 586292"/>
                <a:gd name="connsiteX323" fmla="*/ 268073 w 577154"/>
                <a:gd name="connsiteY323" fmla="*/ 559746 h 586292"/>
                <a:gd name="connsiteX324" fmla="*/ 277945 w 577154"/>
                <a:gd name="connsiteY324" fmla="*/ 562021 h 586292"/>
                <a:gd name="connsiteX325" fmla="*/ 278705 w 577154"/>
                <a:gd name="connsiteY325" fmla="*/ 562780 h 586292"/>
                <a:gd name="connsiteX326" fmla="*/ 289337 w 577154"/>
                <a:gd name="connsiteY326" fmla="*/ 564297 h 586292"/>
                <a:gd name="connsiteX327" fmla="*/ 290855 w 577154"/>
                <a:gd name="connsiteY327" fmla="*/ 564297 h 586292"/>
                <a:gd name="connsiteX328" fmla="*/ 294653 w 577154"/>
                <a:gd name="connsiteY328" fmla="*/ 565055 h 586292"/>
                <a:gd name="connsiteX329" fmla="*/ 318954 w 577154"/>
                <a:gd name="connsiteY329" fmla="*/ 566572 h 586292"/>
                <a:gd name="connsiteX330" fmla="*/ 556650 w 577154"/>
                <a:gd name="connsiteY330" fmla="*/ 293525 h 586292"/>
                <a:gd name="connsiteX331" fmla="*/ 318954 w 577154"/>
                <a:gd name="connsiteY331" fmla="*/ 20478 h 586292"/>
                <a:gd name="connsiteX332" fmla="*/ 258201 w 577154"/>
                <a:gd name="connsiteY332" fmla="*/ 0 h 586292"/>
                <a:gd name="connsiteX333" fmla="*/ 287818 w 577154"/>
                <a:gd name="connsiteY333" fmla="*/ 2275 h 586292"/>
                <a:gd name="connsiteX334" fmla="*/ 318954 w 577154"/>
                <a:gd name="connsiteY334" fmla="*/ 0 h 586292"/>
                <a:gd name="connsiteX335" fmla="*/ 577154 w 577154"/>
                <a:gd name="connsiteY335" fmla="*/ 293525 h 586292"/>
                <a:gd name="connsiteX336" fmla="*/ 318954 w 577154"/>
                <a:gd name="connsiteY336" fmla="*/ 586292 h 586292"/>
                <a:gd name="connsiteX337" fmla="*/ 287818 w 577154"/>
                <a:gd name="connsiteY337" fmla="*/ 584775 h 586292"/>
                <a:gd name="connsiteX338" fmla="*/ 258201 w 577154"/>
                <a:gd name="connsiteY338" fmla="*/ 586292 h 586292"/>
                <a:gd name="connsiteX339" fmla="*/ 110874 w 577154"/>
                <a:gd name="connsiteY339" fmla="*/ 533958 h 586292"/>
                <a:gd name="connsiteX340" fmla="*/ 108596 w 577154"/>
                <a:gd name="connsiteY340" fmla="*/ 532441 h 586292"/>
                <a:gd name="connsiteX341" fmla="*/ 60753 w 577154"/>
                <a:gd name="connsiteY341" fmla="*/ 482383 h 586292"/>
                <a:gd name="connsiteX342" fmla="*/ 59993 w 577154"/>
                <a:gd name="connsiteY342" fmla="*/ 480866 h 586292"/>
                <a:gd name="connsiteX343" fmla="*/ 25060 w 577154"/>
                <a:gd name="connsiteY343" fmla="*/ 419430 h 586292"/>
                <a:gd name="connsiteX344" fmla="*/ 24301 w 577154"/>
                <a:gd name="connsiteY344" fmla="*/ 417913 h 586292"/>
                <a:gd name="connsiteX345" fmla="*/ 0 w 577154"/>
                <a:gd name="connsiteY345" fmla="*/ 293525 h 586292"/>
                <a:gd name="connsiteX346" fmla="*/ 9872 w 577154"/>
                <a:gd name="connsiteY346" fmla="*/ 211611 h 586292"/>
                <a:gd name="connsiteX347" fmla="*/ 10632 w 577154"/>
                <a:gd name="connsiteY347" fmla="*/ 207819 h 586292"/>
                <a:gd name="connsiteX348" fmla="*/ 28857 w 577154"/>
                <a:gd name="connsiteY348" fmla="*/ 158519 h 586292"/>
                <a:gd name="connsiteX349" fmla="*/ 29617 w 577154"/>
                <a:gd name="connsiteY349" fmla="*/ 157002 h 586292"/>
                <a:gd name="connsiteX350" fmla="*/ 67588 w 577154"/>
                <a:gd name="connsiteY350" fmla="*/ 94808 h 586292"/>
                <a:gd name="connsiteX351" fmla="*/ 69106 w 577154"/>
                <a:gd name="connsiteY351" fmla="*/ 94049 h 586292"/>
                <a:gd name="connsiteX352" fmla="*/ 123025 w 577154"/>
                <a:gd name="connsiteY352" fmla="*/ 43232 h 586292"/>
                <a:gd name="connsiteX353" fmla="*/ 258201 w 577154"/>
                <a:gd name="connsiteY353" fmla="*/ 0 h 5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</a:cxnLst>
              <a:rect l="l" t="t" r="r" b="b"/>
              <a:pathLst>
                <a:path w="577154" h="586292">
                  <a:moveTo>
                    <a:pt x="149604" y="536234"/>
                  </a:moveTo>
                  <a:cubicBezTo>
                    <a:pt x="170108" y="548369"/>
                    <a:pt x="191372" y="556712"/>
                    <a:pt x="214914" y="562021"/>
                  </a:cubicBezTo>
                  <a:cubicBezTo>
                    <a:pt x="214155" y="561263"/>
                    <a:pt x="212636" y="560504"/>
                    <a:pt x="211877" y="559746"/>
                  </a:cubicBezTo>
                  <a:cubicBezTo>
                    <a:pt x="208079" y="558229"/>
                    <a:pt x="205041" y="556712"/>
                    <a:pt x="202004" y="554437"/>
                  </a:cubicBezTo>
                  <a:cubicBezTo>
                    <a:pt x="199725" y="553678"/>
                    <a:pt x="198207" y="552920"/>
                    <a:pt x="196688" y="551403"/>
                  </a:cubicBezTo>
                  <a:cubicBezTo>
                    <a:pt x="192131" y="549128"/>
                    <a:pt x="188334" y="546094"/>
                    <a:pt x="184537" y="543818"/>
                  </a:cubicBezTo>
                  <a:cubicBezTo>
                    <a:pt x="182259" y="542301"/>
                    <a:pt x="179981" y="540784"/>
                    <a:pt x="177702" y="538509"/>
                  </a:cubicBezTo>
                  <a:cubicBezTo>
                    <a:pt x="176184" y="537751"/>
                    <a:pt x="175424" y="536992"/>
                    <a:pt x="173905" y="536234"/>
                  </a:cubicBezTo>
                  <a:close/>
                  <a:moveTo>
                    <a:pt x="299943" y="499816"/>
                  </a:moveTo>
                  <a:cubicBezTo>
                    <a:pt x="306021" y="500576"/>
                    <a:pt x="312100" y="500576"/>
                    <a:pt x="318939" y="500576"/>
                  </a:cubicBezTo>
                  <a:cubicBezTo>
                    <a:pt x="324257" y="500576"/>
                    <a:pt x="329576" y="505139"/>
                    <a:pt x="329576" y="511222"/>
                  </a:cubicBezTo>
                  <a:cubicBezTo>
                    <a:pt x="329576" y="516546"/>
                    <a:pt x="325017" y="521108"/>
                    <a:pt x="319698" y="521108"/>
                  </a:cubicBezTo>
                  <a:lnTo>
                    <a:pt x="318939" y="521108"/>
                  </a:lnTo>
                  <a:cubicBezTo>
                    <a:pt x="311340" y="521108"/>
                    <a:pt x="304502" y="520348"/>
                    <a:pt x="297663" y="519587"/>
                  </a:cubicBezTo>
                  <a:cubicBezTo>
                    <a:pt x="291584" y="518827"/>
                    <a:pt x="287785" y="514264"/>
                    <a:pt x="288545" y="508941"/>
                  </a:cubicBezTo>
                  <a:cubicBezTo>
                    <a:pt x="289305" y="502857"/>
                    <a:pt x="293864" y="499055"/>
                    <a:pt x="299943" y="499816"/>
                  </a:cubicBezTo>
                  <a:close/>
                  <a:moveTo>
                    <a:pt x="88851" y="485417"/>
                  </a:moveTo>
                  <a:cubicBezTo>
                    <a:pt x="98723" y="496794"/>
                    <a:pt x="109355" y="506654"/>
                    <a:pt x="119987" y="515755"/>
                  </a:cubicBezTo>
                  <a:lnTo>
                    <a:pt x="150364" y="515755"/>
                  </a:lnTo>
                  <a:cubicBezTo>
                    <a:pt x="149604" y="514997"/>
                    <a:pt x="148845" y="514238"/>
                    <a:pt x="148085" y="513480"/>
                  </a:cubicBezTo>
                  <a:cubicBezTo>
                    <a:pt x="146566" y="511204"/>
                    <a:pt x="144288" y="508929"/>
                    <a:pt x="142010" y="507412"/>
                  </a:cubicBezTo>
                  <a:cubicBezTo>
                    <a:pt x="140491" y="505137"/>
                    <a:pt x="138213" y="502861"/>
                    <a:pt x="136694" y="501344"/>
                  </a:cubicBezTo>
                  <a:cubicBezTo>
                    <a:pt x="133656" y="497552"/>
                    <a:pt x="130619" y="493760"/>
                    <a:pt x="127581" y="489967"/>
                  </a:cubicBezTo>
                  <a:cubicBezTo>
                    <a:pt x="126062" y="488450"/>
                    <a:pt x="125303" y="486934"/>
                    <a:pt x="123784" y="485417"/>
                  </a:cubicBezTo>
                  <a:close/>
                  <a:moveTo>
                    <a:pt x="399912" y="482256"/>
                  </a:moveTo>
                  <a:cubicBezTo>
                    <a:pt x="402382" y="483014"/>
                    <a:pt x="404471" y="484721"/>
                    <a:pt x="405611" y="486996"/>
                  </a:cubicBezTo>
                  <a:cubicBezTo>
                    <a:pt x="408650" y="492305"/>
                    <a:pt x="406371" y="498373"/>
                    <a:pt x="401812" y="500648"/>
                  </a:cubicBezTo>
                  <a:cubicBezTo>
                    <a:pt x="394973" y="504441"/>
                    <a:pt x="388895" y="506716"/>
                    <a:pt x="382056" y="509750"/>
                  </a:cubicBezTo>
                  <a:cubicBezTo>
                    <a:pt x="380536" y="509750"/>
                    <a:pt x="379776" y="510508"/>
                    <a:pt x="378257" y="510508"/>
                  </a:cubicBezTo>
                  <a:cubicBezTo>
                    <a:pt x="374458" y="510508"/>
                    <a:pt x="370658" y="507474"/>
                    <a:pt x="369139" y="503682"/>
                  </a:cubicBezTo>
                  <a:cubicBezTo>
                    <a:pt x="366859" y="498373"/>
                    <a:pt x="369899" y="492305"/>
                    <a:pt x="375217" y="490789"/>
                  </a:cubicBezTo>
                  <a:cubicBezTo>
                    <a:pt x="380536" y="488513"/>
                    <a:pt x="386615" y="486238"/>
                    <a:pt x="391934" y="483204"/>
                  </a:cubicBezTo>
                  <a:cubicBezTo>
                    <a:pt x="394593" y="481687"/>
                    <a:pt x="397443" y="481498"/>
                    <a:pt x="399912" y="482256"/>
                  </a:cubicBezTo>
                  <a:close/>
                  <a:moveTo>
                    <a:pt x="229351" y="474063"/>
                  </a:moveTo>
                  <a:cubicBezTo>
                    <a:pt x="234677" y="477094"/>
                    <a:pt x="240764" y="480126"/>
                    <a:pt x="246091" y="483157"/>
                  </a:cubicBezTo>
                  <a:cubicBezTo>
                    <a:pt x="250656" y="486188"/>
                    <a:pt x="252939" y="492250"/>
                    <a:pt x="250656" y="496797"/>
                  </a:cubicBezTo>
                  <a:cubicBezTo>
                    <a:pt x="248374" y="500586"/>
                    <a:pt x="245330" y="502101"/>
                    <a:pt x="241525" y="502101"/>
                  </a:cubicBezTo>
                  <a:cubicBezTo>
                    <a:pt x="240004" y="502101"/>
                    <a:pt x="238482" y="502101"/>
                    <a:pt x="236960" y="501343"/>
                  </a:cubicBezTo>
                  <a:cubicBezTo>
                    <a:pt x="230872" y="498312"/>
                    <a:pt x="224024" y="494523"/>
                    <a:pt x="218698" y="490735"/>
                  </a:cubicBezTo>
                  <a:cubicBezTo>
                    <a:pt x="214132" y="487703"/>
                    <a:pt x="212610" y="481641"/>
                    <a:pt x="215654" y="477094"/>
                  </a:cubicBezTo>
                  <a:cubicBezTo>
                    <a:pt x="218698" y="471790"/>
                    <a:pt x="224785" y="471032"/>
                    <a:pt x="229351" y="474063"/>
                  </a:cubicBezTo>
                  <a:close/>
                  <a:moveTo>
                    <a:pt x="464745" y="433889"/>
                  </a:moveTo>
                  <a:cubicBezTo>
                    <a:pt x="469298" y="436925"/>
                    <a:pt x="470057" y="443755"/>
                    <a:pt x="466262" y="447550"/>
                  </a:cubicBezTo>
                  <a:cubicBezTo>
                    <a:pt x="461709" y="453622"/>
                    <a:pt x="457155" y="458935"/>
                    <a:pt x="451842" y="463488"/>
                  </a:cubicBezTo>
                  <a:cubicBezTo>
                    <a:pt x="450324" y="465765"/>
                    <a:pt x="447288" y="466524"/>
                    <a:pt x="445012" y="466524"/>
                  </a:cubicBezTo>
                  <a:cubicBezTo>
                    <a:pt x="442735" y="466524"/>
                    <a:pt x="439699" y="465765"/>
                    <a:pt x="438181" y="463488"/>
                  </a:cubicBezTo>
                  <a:cubicBezTo>
                    <a:pt x="433627" y="459694"/>
                    <a:pt x="433627" y="453622"/>
                    <a:pt x="438181" y="449068"/>
                  </a:cubicBezTo>
                  <a:cubicBezTo>
                    <a:pt x="441976" y="444514"/>
                    <a:pt x="446530" y="439961"/>
                    <a:pt x="450324" y="435407"/>
                  </a:cubicBezTo>
                  <a:cubicBezTo>
                    <a:pt x="454119" y="430853"/>
                    <a:pt x="460191" y="430094"/>
                    <a:pt x="464745" y="433889"/>
                  </a:cubicBezTo>
                  <a:close/>
                  <a:moveTo>
                    <a:pt x="49362" y="424740"/>
                  </a:moveTo>
                  <a:cubicBezTo>
                    <a:pt x="56196" y="439150"/>
                    <a:pt x="64550" y="452803"/>
                    <a:pt x="73663" y="464938"/>
                  </a:cubicBezTo>
                  <a:lnTo>
                    <a:pt x="109355" y="464938"/>
                  </a:lnTo>
                  <a:cubicBezTo>
                    <a:pt x="107836" y="461904"/>
                    <a:pt x="106318" y="459629"/>
                    <a:pt x="104039" y="456595"/>
                  </a:cubicBezTo>
                  <a:cubicBezTo>
                    <a:pt x="103280" y="455078"/>
                    <a:pt x="102521" y="453561"/>
                    <a:pt x="101761" y="452044"/>
                  </a:cubicBezTo>
                  <a:cubicBezTo>
                    <a:pt x="99483" y="448252"/>
                    <a:pt x="97205" y="443701"/>
                    <a:pt x="94926" y="439909"/>
                  </a:cubicBezTo>
                  <a:cubicBezTo>
                    <a:pt x="94167" y="438392"/>
                    <a:pt x="93408" y="436875"/>
                    <a:pt x="92648" y="435358"/>
                  </a:cubicBezTo>
                  <a:cubicBezTo>
                    <a:pt x="91129" y="431566"/>
                    <a:pt x="89611" y="428532"/>
                    <a:pt x="88092" y="424740"/>
                  </a:cubicBezTo>
                  <a:close/>
                  <a:moveTo>
                    <a:pt x="161771" y="417898"/>
                  </a:moveTo>
                  <a:cubicBezTo>
                    <a:pt x="166316" y="414864"/>
                    <a:pt x="173134" y="415623"/>
                    <a:pt x="176164" y="420173"/>
                  </a:cubicBezTo>
                  <a:cubicBezTo>
                    <a:pt x="179194" y="425482"/>
                    <a:pt x="183739" y="430790"/>
                    <a:pt x="187527" y="435341"/>
                  </a:cubicBezTo>
                  <a:cubicBezTo>
                    <a:pt x="190557" y="439891"/>
                    <a:pt x="190557" y="446717"/>
                    <a:pt x="186012" y="449750"/>
                  </a:cubicBezTo>
                  <a:cubicBezTo>
                    <a:pt x="183739" y="451267"/>
                    <a:pt x="181466" y="452025"/>
                    <a:pt x="179194" y="452025"/>
                  </a:cubicBezTo>
                  <a:cubicBezTo>
                    <a:pt x="176921" y="452025"/>
                    <a:pt x="173891" y="451267"/>
                    <a:pt x="171619" y="448233"/>
                  </a:cubicBezTo>
                  <a:cubicBezTo>
                    <a:pt x="167074" y="442925"/>
                    <a:pt x="163286" y="437616"/>
                    <a:pt x="159498" y="431549"/>
                  </a:cubicBezTo>
                  <a:cubicBezTo>
                    <a:pt x="155711" y="426998"/>
                    <a:pt x="157226" y="420931"/>
                    <a:pt x="161771" y="417898"/>
                  </a:cubicBezTo>
                  <a:close/>
                  <a:moveTo>
                    <a:pt x="31136" y="373923"/>
                  </a:moveTo>
                  <a:cubicBezTo>
                    <a:pt x="33414" y="384541"/>
                    <a:pt x="37211" y="394401"/>
                    <a:pt x="41008" y="404261"/>
                  </a:cubicBezTo>
                  <a:lnTo>
                    <a:pt x="79738" y="404261"/>
                  </a:lnTo>
                  <a:cubicBezTo>
                    <a:pt x="79738" y="403503"/>
                    <a:pt x="78979" y="401986"/>
                    <a:pt x="78979" y="401227"/>
                  </a:cubicBezTo>
                  <a:cubicBezTo>
                    <a:pt x="78219" y="399710"/>
                    <a:pt x="77460" y="398952"/>
                    <a:pt x="77460" y="397435"/>
                  </a:cubicBezTo>
                  <a:cubicBezTo>
                    <a:pt x="75182" y="391367"/>
                    <a:pt x="73663" y="385300"/>
                    <a:pt x="72144" y="379232"/>
                  </a:cubicBezTo>
                  <a:cubicBezTo>
                    <a:pt x="71385" y="378473"/>
                    <a:pt x="71385" y="378473"/>
                    <a:pt x="71385" y="377715"/>
                  </a:cubicBezTo>
                  <a:cubicBezTo>
                    <a:pt x="71385" y="376956"/>
                    <a:pt x="70625" y="375439"/>
                    <a:pt x="70625" y="373923"/>
                  </a:cubicBezTo>
                  <a:close/>
                  <a:moveTo>
                    <a:pt x="499728" y="361797"/>
                  </a:moveTo>
                  <a:cubicBezTo>
                    <a:pt x="505037" y="363315"/>
                    <a:pt x="508071" y="369384"/>
                    <a:pt x="506554" y="374694"/>
                  </a:cubicBezTo>
                  <a:cubicBezTo>
                    <a:pt x="504279" y="381522"/>
                    <a:pt x="501245" y="387591"/>
                    <a:pt x="498970" y="394418"/>
                  </a:cubicBezTo>
                  <a:cubicBezTo>
                    <a:pt x="497453" y="398211"/>
                    <a:pt x="493661" y="400487"/>
                    <a:pt x="489868" y="400487"/>
                  </a:cubicBezTo>
                  <a:cubicBezTo>
                    <a:pt x="488352" y="400487"/>
                    <a:pt x="486835" y="399729"/>
                    <a:pt x="485318" y="399729"/>
                  </a:cubicBezTo>
                  <a:cubicBezTo>
                    <a:pt x="480767" y="397453"/>
                    <a:pt x="477733" y="391384"/>
                    <a:pt x="480009" y="386073"/>
                  </a:cubicBezTo>
                  <a:cubicBezTo>
                    <a:pt x="483042" y="380004"/>
                    <a:pt x="485318" y="373935"/>
                    <a:pt x="486835" y="367866"/>
                  </a:cubicBezTo>
                  <a:cubicBezTo>
                    <a:pt x="489110" y="362556"/>
                    <a:pt x="494419" y="360280"/>
                    <a:pt x="499728" y="361797"/>
                  </a:cubicBezTo>
                  <a:close/>
                  <a:moveTo>
                    <a:pt x="132907" y="343643"/>
                  </a:moveTo>
                  <a:cubicBezTo>
                    <a:pt x="138227" y="342126"/>
                    <a:pt x="143546" y="345161"/>
                    <a:pt x="145066" y="350471"/>
                  </a:cubicBezTo>
                  <a:cubicBezTo>
                    <a:pt x="146586" y="356540"/>
                    <a:pt x="148865" y="363368"/>
                    <a:pt x="150385" y="368678"/>
                  </a:cubicBezTo>
                  <a:cubicBezTo>
                    <a:pt x="152665" y="373988"/>
                    <a:pt x="149625" y="380057"/>
                    <a:pt x="144306" y="381575"/>
                  </a:cubicBezTo>
                  <a:cubicBezTo>
                    <a:pt x="142786" y="382333"/>
                    <a:pt x="142026" y="382333"/>
                    <a:pt x="141266" y="382333"/>
                  </a:cubicBezTo>
                  <a:cubicBezTo>
                    <a:pt x="136707" y="382333"/>
                    <a:pt x="132907" y="380057"/>
                    <a:pt x="131388" y="375506"/>
                  </a:cubicBezTo>
                  <a:cubicBezTo>
                    <a:pt x="129108" y="368678"/>
                    <a:pt x="126828" y="362609"/>
                    <a:pt x="125309" y="355781"/>
                  </a:cubicBezTo>
                  <a:cubicBezTo>
                    <a:pt x="123789" y="350471"/>
                    <a:pt x="127588" y="344402"/>
                    <a:pt x="132907" y="343643"/>
                  </a:cubicBezTo>
                  <a:close/>
                  <a:moveTo>
                    <a:pt x="21263" y="323864"/>
                  </a:moveTo>
                  <a:cubicBezTo>
                    <a:pt x="22782" y="333724"/>
                    <a:pt x="24301" y="344342"/>
                    <a:pt x="25820" y="354203"/>
                  </a:cubicBezTo>
                  <a:lnTo>
                    <a:pt x="66069" y="354203"/>
                  </a:lnTo>
                  <a:cubicBezTo>
                    <a:pt x="65309" y="348135"/>
                    <a:pt x="63790" y="342826"/>
                    <a:pt x="63031" y="337516"/>
                  </a:cubicBezTo>
                  <a:cubicBezTo>
                    <a:pt x="63031" y="336758"/>
                    <a:pt x="63031" y="336758"/>
                    <a:pt x="63031" y="335999"/>
                  </a:cubicBezTo>
                  <a:cubicBezTo>
                    <a:pt x="63031" y="332207"/>
                    <a:pt x="62272" y="327656"/>
                    <a:pt x="61512" y="323864"/>
                  </a:cubicBezTo>
                  <a:close/>
                  <a:moveTo>
                    <a:pt x="509625" y="282911"/>
                  </a:moveTo>
                  <a:cubicBezTo>
                    <a:pt x="514955" y="282911"/>
                    <a:pt x="519524" y="286704"/>
                    <a:pt x="519524" y="292773"/>
                  </a:cubicBezTo>
                  <a:lnTo>
                    <a:pt x="519524" y="293532"/>
                  </a:lnTo>
                  <a:cubicBezTo>
                    <a:pt x="519524" y="300360"/>
                    <a:pt x="519524" y="307187"/>
                    <a:pt x="518763" y="313256"/>
                  </a:cubicBezTo>
                  <a:cubicBezTo>
                    <a:pt x="518763" y="318567"/>
                    <a:pt x="514194" y="323118"/>
                    <a:pt x="508863" y="323118"/>
                  </a:cubicBezTo>
                  <a:cubicBezTo>
                    <a:pt x="508102" y="323118"/>
                    <a:pt x="508102" y="323118"/>
                    <a:pt x="508102" y="322360"/>
                  </a:cubicBezTo>
                  <a:cubicBezTo>
                    <a:pt x="502010" y="322360"/>
                    <a:pt x="498202" y="317808"/>
                    <a:pt x="498964" y="311739"/>
                  </a:cubicBezTo>
                  <a:cubicBezTo>
                    <a:pt x="498964" y="305670"/>
                    <a:pt x="498964" y="299601"/>
                    <a:pt x="498964" y="293532"/>
                  </a:cubicBezTo>
                  <a:cubicBezTo>
                    <a:pt x="498964" y="287463"/>
                    <a:pt x="503533" y="282911"/>
                    <a:pt x="509625" y="282911"/>
                  </a:cubicBezTo>
                  <a:close/>
                  <a:moveTo>
                    <a:pt x="20504" y="273047"/>
                  </a:moveTo>
                  <a:cubicBezTo>
                    <a:pt x="20504" y="279873"/>
                    <a:pt x="19744" y="286699"/>
                    <a:pt x="19744" y="293525"/>
                  </a:cubicBezTo>
                  <a:cubicBezTo>
                    <a:pt x="19744" y="296559"/>
                    <a:pt x="20504" y="300352"/>
                    <a:pt x="20504" y="303385"/>
                  </a:cubicBezTo>
                  <a:lnTo>
                    <a:pt x="60753" y="303385"/>
                  </a:lnTo>
                  <a:cubicBezTo>
                    <a:pt x="60753" y="300352"/>
                    <a:pt x="60753" y="296559"/>
                    <a:pt x="60753" y="293525"/>
                  </a:cubicBezTo>
                  <a:cubicBezTo>
                    <a:pt x="60753" y="286699"/>
                    <a:pt x="60753" y="279873"/>
                    <a:pt x="61512" y="273805"/>
                  </a:cubicBezTo>
                  <a:cubicBezTo>
                    <a:pt x="61512" y="273047"/>
                    <a:pt x="61512" y="273047"/>
                    <a:pt x="61512" y="273047"/>
                  </a:cubicBezTo>
                  <a:close/>
                  <a:moveTo>
                    <a:pt x="129811" y="263173"/>
                  </a:moveTo>
                  <a:cubicBezTo>
                    <a:pt x="135111" y="263932"/>
                    <a:pt x="138897" y="268484"/>
                    <a:pt x="138897" y="274553"/>
                  </a:cubicBezTo>
                  <a:cubicBezTo>
                    <a:pt x="138140" y="280622"/>
                    <a:pt x="138140" y="286691"/>
                    <a:pt x="138140" y="292760"/>
                  </a:cubicBezTo>
                  <a:lnTo>
                    <a:pt x="138140" y="293518"/>
                  </a:lnTo>
                  <a:cubicBezTo>
                    <a:pt x="138140" y="298829"/>
                    <a:pt x="133597" y="303380"/>
                    <a:pt x="128297" y="303380"/>
                  </a:cubicBezTo>
                  <a:cubicBezTo>
                    <a:pt x="122997" y="303380"/>
                    <a:pt x="118454" y="299587"/>
                    <a:pt x="117697" y="294277"/>
                  </a:cubicBezTo>
                  <a:lnTo>
                    <a:pt x="117697" y="293518"/>
                  </a:lnTo>
                  <a:cubicBezTo>
                    <a:pt x="117697" y="286691"/>
                    <a:pt x="118454" y="279863"/>
                    <a:pt x="118454" y="273035"/>
                  </a:cubicBezTo>
                  <a:cubicBezTo>
                    <a:pt x="119211" y="266966"/>
                    <a:pt x="123754" y="263173"/>
                    <a:pt x="129811" y="263173"/>
                  </a:cubicBezTo>
                  <a:close/>
                  <a:moveTo>
                    <a:pt x="28098" y="222230"/>
                  </a:moveTo>
                  <a:cubicBezTo>
                    <a:pt x="25820" y="232090"/>
                    <a:pt x="24301" y="242708"/>
                    <a:pt x="22782" y="252568"/>
                  </a:cubicBezTo>
                  <a:lnTo>
                    <a:pt x="63031" y="252568"/>
                  </a:lnTo>
                  <a:cubicBezTo>
                    <a:pt x="63031" y="251810"/>
                    <a:pt x="63031" y="251052"/>
                    <a:pt x="63031" y="250293"/>
                  </a:cubicBezTo>
                  <a:cubicBezTo>
                    <a:pt x="63031" y="250293"/>
                    <a:pt x="63031" y="249535"/>
                    <a:pt x="63031" y="249535"/>
                  </a:cubicBezTo>
                  <a:cubicBezTo>
                    <a:pt x="64550" y="242708"/>
                    <a:pt x="65309" y="236641"/>
                    <a:pt x="66828" y="229815"/>
                  </a:cubicBezTo>
                  <a:cubicBezTo>
                    <a:pt x="66828" y="229056"/>
                    <a:pt x="66828" y="227539"/>
                    <a:pt x="67588" y="226022"/>
                  </a:cubicBezTo>
                  <a:cubicBezTo>
                    <a:pt x="67588" y="225264"/>
                    <a:pt x="67588" y="223747"/>
                    <a:pt x="68347" y="222230"/>
                  </a:cubicBezTo>
                  <a:close/>
                  <a:moveTo>
                    <a:pt x="492894" y="204013"/>
                  </a:moveTo>
                  <a:cubicBezTo>
                    <a:pt x="498219" y="202497"/>
                    <a:pt x="504304" y="205530"/>
                    <a:pt x="505825" y="210836"/>
                  </a:cubicBezTo>
                  <a:cubicBezTo>
                    <a:pt x="508108" y="216901"/>
                    <a:pt x="510390" y="223724"/>
                    <a:pt x="511911" y="230547"/>
                  </a:cubicBezTo>
                  <a:cubicBezTo>
                    <a:pt x="513432" y="235854"/>
                    <a:pt x="509629" y="241161"/>
                    <a:pt x="504304" y="242677"/>
                  </a:cubicBezTo>
                  <a:cubicBezTo>
                    <a:pt x="503543" y="243435"/>
                    <a:pt x="502783" y="243435"/>
                    <a:pt x="502022" y="243435"/>
                  </a:cubicBezTo>
                  <a:cubicBezTo>
                    <a:pt x="497458" y="243435"/>
                    <a:pt x="493655" y="240403"/>
                    <a:pt x="492133" y="235854"/>
                  </a:cubicBezTo>
                  <a:cubicBezTo>
                    <a:pt x="490612" y="229031"/>
                    <a:pt x="489091" y="222966"/>
                    <a:pt x="486809" y="216901"/>
                  </a:cubicBezTo>
                  <a:cubicBezTo>
                    <a:pt x="485287" y="211595"/>
                    <a:pt x="487569" y="206288"/>
                    <a:pt x="492894" y="204013"/>
                  </a:cubicBezTo>
                  <a:close/>
                  <a:moveTo>
                    <a:pt x="151873" y="186619"/>
                  </a:moveTo>
                  <a:cubicBezTo>
                    <a:pt x="157203" y="188895"/>
                    <a:pt x="159488" y="194964"/>
                    <a:pt x="157203" y="200274"/>
                  </a:cubicBezTo>
                  <a:cubicBezTo>
                    <a:pt x="154919" y="205585"/>
                    <a:pt x="152634" y="211654"/>
                    <a:pt x="150350" y="217723"/>
                  </a:cubicBezTo>
                  <a:cubicBezTo>
                    <a:pt x="148827" y="222274"/>
                    <a:pt x="145019" y="224550"/>
                    <a:pt x="140450" y="224550"/>
                  </a:cubicBezTo>
                  <a:cubicBezTo>
                    <a:pt x="139689" y="224550"/>
                    <a:pt x="138927" y="224550"/>
                    <a:pt x="137404" y="224550"/>
                  </a:cubicBezTo>
                  <a:cubicBezTo>
                    <a:pt x="132074" y="222274"/>
                    <a:pt x="129028" y="216964"/>
                    <a:pt x="131312" y="211654"/>
                  </a:cubicBezTo>
                  <a:cubicBezTo>
                    <a:pt x="133597" y="204826"/>
                    <a:pt x="135881" y="197998"/>
                    <a:pt x="138927" y="191929"/>
                  </a:cubicBezTo>
                  <a:cubicBezTo>
                    <a:pt x="141212" y="186619"/>
                    <a:pt x="147304" y="184343"/>
                    <a:pt x="151873" y="186619"/>
                  </a:cubicBezTo>
                  <a:close/>
                  <a:moveTo>
                    <a:pt x="218736" y="186536"/>
                  </a:moveTo>
                  <a:lnTo>
                    <a:pt x="281780" y="186536"/>
                  </a:lnTo>
                  <a:cubicBezTo>
                    <a:pt x="288616" y="186536"/>
                    <a:pt x="292414" y="190330"/>
                    <a:pt x="292414" y="196401"/>
                  </a:cubicBezTo>
                  <a:cubicBezTo>
                    <a:pt x="292414" y="202471"/>
                    <a:pt x="288616" y="207024"/>
                    <a:pt x="281780" y="207024"/>
                  </a:cubicBezTo>
                  <a:lnTo>
                    <a:pt x="264310" y="207024"/>
                  </a:lnTo>
                  <a:lnTo>
                    <a:pt x="322037" y="294288"/>
                  </a:lnTo>
                  <a:lnTo>
                    <a:pt x="379004" y="207024"/>
                  </a:lnTo>
                  <a:lnTo>
                    <a:pt x="361534" y="207024"/>
                  </a:lnTo>
                  <a:cubicBezTo>
                    <a:pt x="355457" y="207024"/>
                    <a:pt x="351659" y="202471"/>
                    <a:pt x="351659" y="196401"/>
                  </a:cubicBezTo>
                  <a:cubicBezTo>
                    <a:pt x="351659" y="190330"/>
                    <a:pt x="355457" y="186536"/>
                    <a:pt x="361534" y="186536"/>
                  </a:cubicBezTo>
                  <a:lnTo>
                    <a:pt x="425337" y="186536"/>
                  </a:lnTo>
                  <a:cubicBezTo>
                    <a:pt x="431413" y="186536"/>
                    <a:pt x="435211" y="190330"/>
                    <a:pt x="435211" y="196401"/>
                  </a:cubicBezTo>
                  <a:cubicBezTo>
                    <a:pt x="435211" y="202471"/>
                    <a:pt x="431413" y="207024"/>
                    <a:pt x="425337" y="207024"/>
                  </a:cubicBezTo>
                  <a:lnTo>
                    <a:pt x="405588" y="207024"/>
                  </a:lnTo>
                  <a:cubicBezTo>
                    <a:pt x="404069" y="207024"/>
                    <a:pt x="402550" y="207024"/>
                    <a:pt x="401031" y="209301"/>
                  </a:cubicBezTo>
                  <a:lnTo>
                    <a:pt x="337987" y="307947"/>
                  </a:lnTo>
                  <a:lnTo>
                    <a:pt x="373687" y="307947"/>
                  </a:lnTo>
                  <a:cubicBezTo>
                    <a:pt x="380523" y="307947"/>
                    <a:pt x="384321" y="311741"/>
                    <a:pt x="384321" y="317812"/>
                  </a:cubicBezTo>
                  <a:cubicBezTo>
                    <a:pt x="384321" y="324641"/>
                    <a:pt x="380523" y="328435"/>
                    <a:pt x="373687" y="328435"/>
                  </a:cubicBezTo>
                  <a:lnTo>
                    <a:pt x="331911" y="328435"/>
                  </a:lnTo>
                  <a:lnTo>
                    <a:pt x="331911" y="338300"/>
                  </a:lnTo>
                  <a:lnTo>
                    <a:pt x="373687" y="338300"/>
                  </a:lnTo>
                  <a:cubicBezTo>
                    <a:pt x="380523" y="338300"/>
                    <a:pt x="384321" y="342094"/>
                    <a:pt x="384321" y="348164"/>
                  </a:cubicBezTo>
                  <a:cubicBezTo>
                    <a:pt x="384321" y="354994"/>
                    <a:pt x="380523" y="358788"/>
                    <a:pt x="373687" y="358788"/>
                  </a:cubicBezTo>
                  <a:lnTo>
                    <a:pt x="331911" y="358788"/>
                  </a:lnTo>
                  <a:lnTo>
                    <a:pt x="331911" y="399005"/>
                  </a:lnTo>
                  <a:lnTo>
                    <a:pt x="355457" y="399005"/>
                  </a:lnTo>
                  <a:cubicBezTo>
                    <a:pt x="361534" y="399005"/>
                    <a:pt x="365332" y="402799"/>
                    <a:pt x="365332" y="408870"/>
                  </a:cubicBezTo>
                  <a:cubicBezTo>
                    <a:pt x="365332" y="415699"/>
                    <a:pt x="361534" y="419493"/>
                    <a:pt x="355457" y="419493"/>
                  </a:cubicBezTo>
                  <a:lnTo>
                    <a:pt x="288616" y="419493"/>
                  </a:lnTo>
                  <a:cubicBezTo>
                    <a:pt x="282539" y="419493"/>
                    <a:pt x="278742" y="415699"/>
                    <a:pt x="278742" y="408870"/>
                  </a:cubicBezTo>
                  <a:cubicBezTo>
                    <a:pt x="278742" y="402799"/>
                    <a:pt x="282539" y="399005"/>
                    <a:pt x="288616" y="399005"/>
                  </a:cubicBezTo>
                  <a:lnTo>
                    <a:pt x="312162" y="399005"/>
                  </a:lnTo>
                  <a:lnTo>
                    <a:pt x="312162" y="358788"/>
                  </a:lnTo>
                  <a:lnTo>
                    <a:pt x="270386" y="358788"/>
                  </a:lnTo>
                  <a:cubicBezTo>
                    <a:pt x="264310" y="358788"/>
                    <a:pt x="259752" y="354994"/>
                    <a:pt x="259752" y="348164"/>
                  </a:cubicBezTo>
                  <a:cubicBezTo>
                    <a:pt x="259752" y="342094"/>
                    <a:pt x="264310" y="338300"/>
                    <a:pt x="270386" y="338300"/>
                  </a:cubicBezTo>
                  <a:lnTo>
                    <a:pt x="312162" y="338300"/>
                  </a:lnTo>
                  <a:lnTo>
                    <a:pt x="312162" y="328435"/>
                  </a:lnTo>
                  <a:lnTo>
                    <a:pt x="270386" y="328435"/>
                  </a:lnTo>
                  <a:cubicBezTo>
                    <a:pt x="264310" y="328435"/>
                    <a:pt x="259752" y="324641"/>
                    <a:pt x="259752" y="317812"/>
                  </a:cubicBezTo>
                  <a:cubicBezTo>
                    <a:pt x="259752" y="311741"/>
                    <a:pt x="264310" y="307947"/>
                    <a:pt x="270386" y="307947"/>
                  </a:cubicBezTo>
                  <a:lnTo>
                    <a:pt x="305326" y="307947"/>
                  </a:lnTo>
                  <a:lnTo>
                    <a:pt x="242283" y="209301"/>
                  </a:lnTo>
                  <a:cubicBezTo>
                    <a:pt x="241523" y="207024"/>
                    <a:pt x="240004" y="207024"/>
                    <a:pt x="238485" y="207024"/>
                  </a:cubicBezTo>
                  <a:lnTo>
                    <a:pt x="218736" y="207024"/>
                  </a:lnTo>
                  <a:cubicBezTo>
                    <a:pt x="211900" y="207024"/>
                    <a:pt x="208102" y="202471"/>
                    <a:pt x="208102" y="196401"/>
                  </a:cubicBezTo>
                  <a:cubicBezTo>
                    <a:pt x="208102" y="190330"/>
                    <a:pt x="211900" y="186536"/>
                    <a:pt x="218736" y="186536"/>
                  </a:cubicBezTo>
                  <a:close/>
                  <a:moveTo>
                    <a:pt x="44805" y="172171"/>
                  </a:moveTo>
                  <a:cubicBezTo>
                    <a:pt x="41008" y="182031"/>
                    <a:pt x="37211" y="191891"/>
                    <a:pt x="33414" y="202510"/>
                  </a:cubicBezTo>
                  <a:lnTo>
                    <a:pt x="73663" y="202510"/>
                  </a:lnTo>
                  <a:cubicBezTo>
                    <a:pt x="74422" y="197959"/>
                    <a:pt x="75941" y="193408"/>
                    <a:pt x="77460" y="188858"/>
                  </a:cubicBezTo>
                  <a:cubicBezTo>
                    <a:pt x="77460" y="188099"/>
                    <a:pt x="78219" y="186582"/>
                    <a:pt x="78979" y="185065"/>
                  </a:cubicBezTo>
                  <a:cubicBezTo>
                    <a:pt x="80498" y="180514"/>
                    <a:pt x="82016" y="175963"/>
                    <a:pt x="83535" y="172171"/>
                  </a:cubicBezTo>
                  <a:close/>
                  <a:moveTo>
                    <a:pt x="451103" y="136487"/>
                  </a:moveTo>
                  <a:cubicBezTo>
                    <a:pt x="455664" y="132683"/>
                    <a:pt x="461746" y="133444"/>
                    <a:pt x="465547" y="138009"/>
                  </a:cubicBezTo>
                  <a:cubicBezTo>
                    <a:pt x="470108" y="143335"/>
                    <a:pt x="473909" y="148661"/>
                    <a:pt x="477709" y="154748"/>
                  </a:cubicBezTo>
                  <a:cubicBezTo>
                    <a:pt x="481510" y="159313"/>
                    <a:pt x="479990" y="165400"/>
                    <a:pt x="475429" y="168444"/>
                  </a:cubicBezTo>
                  <a:cubicBezTo>
                    <a:pt x="473909" y="169966"/>
                    <a:pt x="471628" y="169966"/>
                    <a:pt x="469347" y="169966"/>
                  </a:cubicBezTo>
                  <a:cubicBezTo>
                    <a:pt x="466307" y="169966"/>
                    <a:pt x="463266" y="168444"/>
                    <a:pt x="460986" y="166161"/>
                  </a:cubicBezTo>
                  <a:cubicBezTo>
                    <a:pt x="457945" y="160835"/>
                    <a:pt x="454144" y="155509"/>
                    <a:pt x="449583" y="150183"/>
                  </a:cubicBezTo>
                  <a:cubicBezTo>
                    <a:pt x="446542" y="146379"/>
                    <a:pt x="446542" y="139531"/>
                    <a:pt x="451103" y="136487"/>
                  </a:cubicBezTo>
                  <a:close/>
                  <a:moveTo>
                    <a:pt x="185242" y="122835"/>
                  </a:moveTo>
                  <a:cubicBezTo>
                    <a:pt x="189040" y="119037"/>
                    <a:pt x="195876" y="119037"/>
                    <a:pt x="199674" y="122835"/>
                  </a:cubicBezTo>
                  <a:cubicBezTo>
                    <a:pt x="203472" y="126632"/>
                    <a:pt x="203472" y="132709"/>
                    <a:pt x="199674" y="137266"/>
                  </a:cubicBezTo>
                  <a:cubicBezTo>
                    <a:pt x="195117" y="141823"/>
                    <a:pt x="191319" y="146381"/>
                    <a:pt x="186762" y="150938"/>
                  </a:cubicBezTo>
                  <a:cubicBezTo>
                    <a:pt x="185242" y="153976"/>
                    <a:pt x="182204" y="154736"/>
                    <a:pt x="179166" y="154736"/>
                  </a:cubicBezTo>
                  <a:cubicBezTo>
                    <a:pt x="176887" y="154736"/>
                    <a:pt x="174609" y="153976"/>
                    <a:pt x="173090" y="152457"/>
                  </a:cubicBezTo>
                  <a:cubicBezTo>
                    <a:pt x="168532" y="149419"/>
                    <a:pt x="167773" y="142583"/>
                    <a:pt x="171571" y="138026"/>
                  </a:cubicBezTo>
                  <a:cubicBezTo>
                    <a:pt x="176128" y="132709"/>
                    <a:pt x="180685" y="127392"/>
                    <a:pt x="185242" y="122835"/>
                  </a:cubicBezTo>
                  <a:close/>
                  <a:moveTo>
                    <a:pt x="81257" y="111494"/>
                  </a:moveTo>
                  <a:cubicBezTo>
                    <a:pt x="71385" y="123629"/>
                    <a:pt x="62272" y="137282"/>
                    <a:pt x="54677" y="151692"/>
                  </a:cubicBezTo>
                  <a:lnTo>
                    <a:pt x="92648" y="151692"/>
                  </a:lnTo>
                  <a:lnTo>
                    <a:pt x="92648" y="150934"/>
                  </a:lnTo>
                  <a:cubicBezTo>
                    <a:pt x="93408" y="149417"/>
                    <a:pt x="94167" y="147900"/>
                    <a:pt x="94926" y="146383"/>
                  </a:cubicBezTo>
                  <a:cubicBezTo>
                    <a:pt x="97205" y="142591"/>
                    <a:pt x="99483" y="138799"/>
                    <a:pt x="101761" y="135006"/>
                  </a:cubicBezTo>
                  <a:cubicBezTo>
                    <a:pt x="102521" y="133489"/>
                    <a:pt x="103280" y="131972"/>
                    <a:pt x="104039" y="130455"/>
                  </a:cubicBezTo>
                  <a:cubicBezTo>
                    <a:pt x="107077" y="125905"/>
                    <a:pt x="110115" y="121354"/>
                    <a:pt x="113152" y="116803"/>
                  </a:cubicBezTo>
                  <a:cubicBezTo>
                    <a:pt x="113912" y="114528"/>
                    <a:pt x="115431" y="113011"/>
                    <a:pt x="116190" y="111494"/>
                  </a:cubicBezTo>
                  <a:close/>
                  <a:moveTo>
                    <a:pt x="400213" y="85002"/>
                  </a:moveTo>
                  <a:cubicBezTo>
                    <a:pt x="406282" y="88033"/>
                    <a:pt x="412351" y="91822"/>
                    <a:pt x="418420" y="95611"/>
                  </a:cubicBezTo>
                  <a:cubicBezTo>
                    <a:pt x="422972" y="98642"/>
                    <a:pt x="424489" y="104704"/>
                    <a:pt x="421455" y="109251"/>
                  </a:cubicBezTo>
                  <a:cubicBezTo>
                    <a:pt x="419179" y="112282"/>
                    <a:pt x="416144" y="113798"/>
                    <a:pt x="413110" y="113798"/>
                  </a:cubicBezTo>
                  <a:cubicBezTo>
                    <a:pt x="410834" y="113798"/>
                    <a:pt x="409317" y="113798"/>
                    <a:pt x="407800" y="112282"/>
                  </a:cubicBezTo>
                  <a:cubicBezTo>
                    <a:pt x="402489" y="109251"/>
                    <a:pt x="396420" y="106220"/>
                    <a:pt x="391110" y="103189"/>
                  </a:cubicBezTo>
                  <a:cubicBezTo>
                    <a:pt x="385799" y="100915"/>
                    <a:pt x="384282" y="94853"/>
                    <a:pt x="386558" y="89549"/>
                  </a:cubicBezTo>
                  <a:cubicBezTo>
                    <a:pt x="388834" y="84244"/>
                    <a:pt x="394903" y="82729"/>
                    <a:pt x="400213" y="85002"/>
                  </a:cubicBezTo>
                  <a:close/>
                  <a:moveTo>
                    <a:pt x="255897" y="76571"/>
                  </a:moveTo>
                  <a:cubicBezTo>
                    <a:pt x="261215" y="75053"/>
                    <a:pt x="266534" y="77330"/>
                    <a:pt x="268814" y="82644"/>
                  </a:cubicBezTo>
                  <a:cubicBezTo>
                    <a:pt x="271093" y="87958"/>
                    <a:pt x="268054" y="94032"/>
                    <a:pt x="262735" y="95550"/>
                  </a:cubicBezTo>
                  <a:cubicBezTo>
                    <a:pt x="257416" y="97827"/>
                    <a:pt x="251338" y="100864"/>
                    <a:pt x="245259" y="103141"/>
                  </a:cubicBezTo>
                  <a:cubicBezTo>
                    <a:pt x="243739" y="103901"/>
                    <a:pt x="242219" y="104660"/>
                    <a:pt x="240700" y="104660"/>
                  </a:cubicBezTo>
                  <a:cubicBezTo>
                    <a:pt x="237660" y="104660"/>
                    <a:pt x="233861" y="102382"/>
                    <a:pt x="231582" y="99346"/>
                  </a:cubicBezTo>
                  <a:cubicBezTo>
                    <a:pt x="229302" y="94032"/>
                    <a:pt x="231582" y="87958"/>
                    <a:pt x="236141" y="85681"/>
                  </a:cubicBezTo>
                  <a:cubicBezTo>
                    <a:pt x="242979" y="81885"/>
                    <a:pt x="249058" y="79608"/>
                    <a:pt x="255897" y="76571"/>
                  </a:cubicBezTo>
                  <a:close/>
                  <a:moveTo>
                    <a:pt x="318232" y="65184"/>
                  </a:moveTo>
                  <a:lnTo>
                    <a:pt x="318990" y="65184"/>
                  </a:lnTo>
                  <a:cubicBezTo>
                    <a:pt x="325813" y="65184"/>
                    <a:pt x="332636" y="65944"/>
                    <a:pt x="339459" y="66705"/>
                  </a:cubicBezTo>
                  <a:cubicBezTo>
                    <a:pt x="344766" y="67465"/>
                    <a:pt x="349314" y="72028"/>
                    <a:pt x="348556" y="78111"/>
                  </a:cubicBezTo>
                  <a:cubicBezTo>
                    <a:pt x="347798" y="83435"/>
                    <a:pt x="343249" y="87237"/>
                    <a:pt x="337943" y="87237"/>
                  </a:cubicBezTo>
                  <a:cubicBezTo>
                    <a:pt x="337943" y="87237"/>
                    <a:pt x="337184" y="86476"/>
                    <a:pt x="337184" y="86476"/>
                  </a:cubicBezTo>
                  <a:cubicBezTo>
                    <a:pt x="331120" y="85716"/>
                    <a:pt x="325055" y="85716"/>
                    <a:pt x="318990" y="85716"/>
                  </a:cubicBezTo>
                  <a:cubicBezTo>
                    <a:pt x="312925" y="85716"/>
                    <a:pt x="308376" y="81153"/>
                    <a:pt x="308376" y="75830"/>
                  </a:cubicBezTo>
                  <a:cubicBezTo>
                    <a:pt x="308376" y="69746"/>
                    <a:pt x="312925" y="65184"/>
                    <a:pt x="318232" y="65184"/>
                  </a:cubicBezTo>
                  <a:close/>
                  <a:moveTo>
                    <a:pt x="133656" y="60677"/>
                  </a:moveTo>
                  <a:cubicBezTo>
                    <a:pt x="121506" y="69778"/>
                    <a:pt x="109355" y="79638"/>
                    <a:pt x="98723" y="91015"/>
                  </a:cubicBezTo>
                  <a:lnTo>
                    <a:pt x="132138" y="91015"/>
                  </a:lnTo>
                  <a:cubicBezTo>
                    <a:pt x="133656" y="89498"/>
                    <a:pt x="135175" y="87223"/>
                    <a:pt x="136694" y="85706"/>
                  </a:cubicBezTo>
                  <a:cubicBezTo>
                    <a:pt x="138213" y="83431"/>
                    <a:pt x="140491" y="81155"/>
                    <a:pt x="142010" y="79638"/>
                  </a:cubicBezTo>
                  <a:cubicBezTo>
                    <a:pt x="144288" y="77363"/>
                    <a:pt x="146566" y="75088"/>
                    <a:pt x="148085" y="73571"/>
                  </a:cubicBezTo>
                  <a:cubicBezTo>
                    <a:pt x="150364" y="71295"/>
                    <a:pt x="151882" y="69020"/>
                    <a:pt x="154161" y="67503"/>
                  </a:cubicBezTo>
                  <a:cubicBezTo>
                    <a:pt x="156439" y="65228"/>
                    <a:pt x="159477" y="62952"/>
                    <a:pt x="161755" y="60677"/>
                  </a:cubicBezTo>
                  <a:close/>
                  <a:moveTo>
                    <a:pt x="214914" y="25029"/>
                  </a:moveTo>
                  <a:cubicBezTo>
                    <a:pt x="198966" y="28063"/>
                    <a:pt x="183018" y="33372"/>
                    <a:pt x="168589" y="40198"/>
                  </a:cubicBezTo>
                  <a:lnTo>
                    <a:pt x="188334" y="40198"/>
                  </a:lnTo>
                  <a:cubicBezTo>
                    <a:pt x="190612" y="38681"/>
                    <a:pt x="193650" y="37164"/>
                    <a:pt x="196688" y="34889"/>
                  </a:cubicBezTo>
                  <a:cubicBezTo>
                    <a:pt x="198207" y="34131"/>
                    <a:pt x="199725" y="32614"/>
                    <a:pt x="202004" y="31855"/>
                  </a:cubicBezTo>
                  <a:cubicBezTo>
                    <a:pt x="205041" y="30338"/>
                    <a:pt x="208079" y="28063"/>
                    <a:pt x="211877" y="26546"/>
                  </a:cubicBezTo>
                  <a:cubicBezTo>
                    <a:pt x="212636" y="25787"/>
                    <a:pt x="214155" y="25029"/>
                    <a:pt x="214914" y="25029"/>
                  </a:cubicBezTo>
                  <a:close/>
                  <a:moveTo>
                    <a:pt x="318954" y="20478"/>
                  </a:moveTo>
                  <a:cubicBezTo>
                    <a:pt x="310600" y="20478"/>
                    <a:pt x="303006" y="20478"/>
                    <a:pt x="294653" y="21237"/>
                  </a:cubicBezTo>
                  <a:lnTo>
                    <a:pt x="290855" y="21995"/>
                  </a:lnTo>
                  <a:cubicBezTo>
                    <a:pt x="290096" y="21995"/>
                    <a:pt x="290096" y="21995"/>
                    <a:pt x="289337" y="22754"/>
                  </a:cubicBezTo>
                  <a:cubicBezTo>
                    <a:pt x="285540" y="22754"/>
                    <a:pt x="282502" y="23512"/>
                    <a:pt x="278705" y="24271"/>
                  </a:cubicBezTo>
                  <a:cubicBezTo>
                    <a:pt x="278705" y="24271"/>
                    <a:pt x="278705" y="24271"/>
                    <a:pt x="277945" y="24271"/>
                  </a:cubicBezTo>
                  <a:cubicBezTo>
                    <a:pt x="274908" y="25029"/>
                    <a:pt x="271111" y="25787"/>
                    <a:pt x="268073" y="26546"/>
                  </a:cubicBezTo>
                  <a:cubicBezTo>
                    <a:pt x="267314" y="26546"/>
                    <a:pt x="267314" y="26546"/>
                    <a:pt x="266554" y="26546"/>
                  </a:cubicBezTo>
                  <a:cubicBezTo>
                    <a:pt x="263517" y="27304"/>
                    <a:pt x="260479" y="28821"/>
                    <a:pt x="257441" y="29580"/>
                  </a:cubicBezTo>
                  <a:cubicBezTo>
                    <a:pt x="256682" y="29580"/>
                    <a:pt x="255922" y="30338"/>
                    <a:pt x="254404" y="30338"/>
                  </a:cubicBezTo>
                  <a:cubicBezTo>
                    <a:pt x="252125" y="31097"/>
                    <a:pt x="249847" y="31855"/>
                    <a:pt x="246810" y="32614"/>
                  </a:cubicBezTo>
                  <a:cubicBezTo>
                    <a:pt x="245291" y="33372"/>
                    <a:pt x="243012" y="34131"/>
                    <a:pt x="240734" y="35648"/>
                  </a:cubicBezTo>
                  <a:cubicBezTo>
                    <a:pt x="239215" y="35648"/>
                    <a:pt x="238456" y="36406"/>
                    <a:pt x="236937" y="37164"/>
                  </a:cubicBezTo>
                  <a:cubicBezTo>
                    <a:pt x="182259" y="59918"/>
                    <a:pt x="136694" y="105426"/>
                    <a:pt x="109355" y="163069"/>
                  </a:cubicBezTo>
                  <a:cubicBezTo>
                    <a:pt x="109355" y="163828"/>
                    <a:pt x="109355" y="163828"/>
                    <a:pt x="109355" y="164586"/>
                  </a:cubicBezTo>
                  <a:cubicBezTo>
                    <a:pt x="107836" y="167620"/>
                    <a:pt x="106318" y="170654"/>
                    <a:pt x="104799" y="174446"/>
                  </a:cubicBezTo>
                  <a:cubicBezTo>
                    <a:pt x="104039" y="175205"/>
                    <a:pt x="103280" y="176722"/>
                    <a:pt x="103280" y="178239"/>
                  </a:cubicBezTo>
                  <a:cubicBezTo>
                    <a:pt x="101761" y="180514"/>
                    <a:pt x="101002" y="182789"/>
                    <a:pt x="100242" y="185823"/>
                  </a:cubicBezTo>
                  <a:cubicBezTo>
                    <a:pt x="99483" y="187341"/>
                    <a:pt x="98723" y="188858"/>
                    <a:pt x="97964" y="190374"/>
                  </a:cubicBezTo>
                  <a:cubicBezTo>
                    <a:pt x="97205" y="192650"/>
                    <a:pt x="96445" y="194925"/>
                    <a:pt x="95686" y="197201"/>
                  </a:cubicBezTo>
                  <a:cubicBezTo>
                    <a:pt x="95686" y="199476"/>
                    <a:pt x="94926" y="200993"/>
                    <a:pt x="94167" y="203268"/>
                  </a:cubicBezTo>
                  <a:cubicBezTo>
                    <a:pt x="93408" y="204785"/>
                    <a:pt x="92648" y="207061"/>
                    <a:pt x="92648" y="209336"/>
                  </a:cubicBezTo>
                  <a:cubicBezTo>
                    <a:pt x="91889" y="211611"/>
                    <a:pt x="91129" y="213128"/>
                    <a:pt x="90370" y="215404"/>
                  </a:cubicBezTo>
                  <a:cubicBezTo>
                    <a:pt x="90370" y="217679"/>
                    <a:pt x="89611" y="219955"/>
                    <a:pt x="88851" y="221471"/>
                  </a:cubicBezTo>
                  <a:cubicBezTo>
                    <a:pt x="88851" y="223747"/>
                    <a:pt x="88092" y="226022"/>
                    <a:pt x="87332" y="227539"/>
                  </a:cubicBezTo>
                  <a:cubicBezTo>
                    <a:pt x="87332" y="229815"/>
                    <a:pt x="86573" y="232090"/>
                    <a:pt x="86573" y="234365"/>
                  </a:cubicBezTo>
                  <a:cubicBezTo>
                    <a:pt x="85813" y="236641"/>
                    <a:pt x="85813" y="238158"/>
                    <a:pt x="85054" y="240433"/>
                  </a:cubicBezTo>
                  <a:cubicBezTo>
                    <a:pt x="85054" y="242708"/>
                    <a:pt x="84295" y="244984"/>
                    <a:pt x="84295" y="247259"/>
                  </a:cubicBezTo>
                  <a:cubicBezTo>
                    <a:pt x="83535" y="249535"/>
                    <a:pt x="83535" y="251810"/>
                    <a:pt x="83535" y="253327"/>
                  </a:cubicBezTo>
                  <a:cubicBezTo>
                    <a:pt x="82776" y="255602"/>
                    <a:pt x="82776" y="258636"/>
                    <a:pt x="82776" y="260912"/>
                  </a:cubicBezTo>
                  <a:cubicBezTo>
                    <a:pt x="82016" y="262428"/>
                    <a:pt x="82016" y="264704"/>
                    <a:pt x="82016" y="266221"/>
                  </a:cubicBezTo>
                  <a:cubicBezTo>
                    <a:pt x="82016" y="269255"/>
                    <a:pt x="81257" y="272288"/>
                    <a:pt x="81257" y="275322"/>
                  </a:cubicBezTo>
                  <a:cubicBezTo>
                    <a:pt x="81257" y="276839"/>
                    <a:pt x="81257" y="278356"/>
                    <a:pt x="81257" y="279873"/>
                  </a:cubicBezTo>
                  <a:cubicBezTo>
                    <a:pt x="80498" y="284424"/>
                    <a:pt x="80498" y="288975"/>
                    <a:pt x="80498" y="293525"/>
                  </a:cubicBezTo>
                  <a:cubicBezTo>
                    <a:pt x="80498" y="298076"/>
                    <a:pt x="80498" y="302627"/>
                    <a:pt x="81257" y="306419"/>
                  </a:cubicBezTo>
                  <a:cubicBezTo>
                    <a:pt x="81257" y="308695"/>
                    <a:pt x="81257" y="310212"/>
                    <a:pt x="81257" y="311729"/>
                  </a:cubicBezTo>
                  <a:cubicBezTo>
                    <a:pt x="81257" y="314004"/>
                    <a:pt x="81257" y="317038"/>
                    <a:pt x="82016" y="320072"/>
                  </a:cubicBezTo>
                  <a:cubicBezTo>
                    <a:pt x="82016" y="321589"/>
                    <a:pt x="82016" y="323864"/>
                    <a:pt x="82776" y="325381"/>
                  </a:cubicBezTo>
                  <a:cubicBezTo>
                    <a:pt x="82776" y="328415"/>
                    <a:pt x="82776" y="330690"/>
                    <a:pt x="83535" y="332966"/>
                  </a:cubicBezTo>
                  <a:cubicBezTo>
                    <a:pt x="83535" y="335241"/>
                    <a:pt x="83535" y="336758"/>
                    <a:pt x="84295" y="339033"/>
                  </a:cubicBezTo>
                  <a:cubicBezTo>
                    <a:pt x="84295" y="341309"/>
                    <a:pt x="85054" y="343584"/>
                    <a:pt x="85054" y="345859"/>
                  </a:cubicBezTo>
                  <a:cubicBezTo>
                    <a:pt x="85813" y="348135"/>
                    <a:pt x="85813" y="350410"/>
                    <a:pt x="86573" y="351927"/>
                  </a:cubicBezTo>
                  <a:cubicBezTo>
                    <a:pt x="86573" y="354203"/>
                    <a:pt x="87332" y="356478"/>
                    <a:pt x="87332" y="358753"/>
                  </a:cubicBezTo>
                  <a:cubicBezTo>
                    <a:pt x="88092" y="361029"/>
                    <a:pt x="88851" y="362546"/>
                    <a:pt x="88851" y="364821"/>
                  </a:cubicBezTo>
                  <a:cubicBezTo>
                    <a:pt x="89611" y="367096"/>
                    <a:pt x="90370" y="369372"/>
                    <a:pt x="90370" y="370889"/>
                  </a:cubicBezTo>
                  <a:cubicBezTo>
                    <a:pt x="91129" y="373164"/>
                    <a:pt x="91889" y="375439"/>
                    <a:pt x="91889" y="376956"/>
                  </a:cubicBezTo>
                  <a:cubicBezTo>
                    <a:pt x="92648" y="379232"/>
                    <a:pt x="93408" y="381507"/>
                    <a:pt x="94167" y="383783"/>
                  </a:cubicBezTo>
                  <a:cubicBezTo>
                    <a:pt x="94926" y="385300"/>
                    <a:pt x="95686" y="387575"/>
                    <a:pt x="95686" y="389092"/>
                  </a:cubicBezTo>
                  <a:cubicBezTo>
                    <a:pt x="96445" y="391367"/>
                    <a:pt x="97205" y="393643"/>
                    <a:pt x="97964" y="395918"/>
                  </a:cubicBezTo>
                  <a:cubicBezTo>
                    <a:pt x="98723" y="397435"/>
                    <a:pt x="99483" y="398952"/>
                    <a:pt x="100242" y="401227"/>
                  </a:cubicBezTo>
                  <a:cubicBezTo>
                    <a:pt x="101002" y="403503"/>
                    <a:pt x="101761" y="405778"/>
                    <a:pt x="103280" y="408812"/>
                  </a:cubicBezTo>
                  <a:cubicBezTo>
                    <a:pt x="103280" y="409570"/>
                    <a:pt x="104039" y="411087"/>
                    <a:pt x="104799" y="412604"/>
                  </a:cubicBezTo>
                  <a:cubicBezTo>
                    <a:pt x="106318" y="415638"/>
                    <a:pt x="107077" y="418672"/>
                    <a:pt x="108596" y="422464"/>
                  </a:cubicBezTo>
                  <a:cubicBezTo>
                    <a:pt x="109355" y="422464"/>
                    <a:pt x="109355" y="423223"/>
                    <a:pt x="109355" y="423223"/>
                  </a:cubicBezTo>
                  <a:cubicBezTo>
                    <a:pt x="136694" y="481624"/>
                    <a:pt x="182259" y="526374"/>
                    <a:pt x="236937" y="549886"/>
                  </a:cubicBezTo>
                  <a:cubicBezTo>
                    <a:pt x="237697" y="549886"/>
                    <a:pt x="239215" y="550644"/>
                    <a:pt x="240734" y="551403"/>
                  </a:cubicBezTo>
                  <a:cubicBezTo>
                    <a:pt x="243012" y="552161"/>
                    <a:pt x="245291" y="552920"/>
                    <a:pt x="246810" y="553678"/>
                  </a:cubicBezTo>
                  <a:cubicBezTo>
                    <a:pt x="249847" y="554437"/>
                    <a:pt x="252125" y="555195"/>
                    <a:pt x="254404" y="555954"/>
                  </a:cubicBezTo>
                  <a:cubicBezTo>
                    <a:pt x="255922" y="556712"/>
                    <a:pt x="256682" y="556712"/>
                    <a:pt x="257441" y="557471"/>
                  </a:cubicBezTo>
                  <a:cubicBezTo>
                    <a:pt x="260479" y="558229"/>
                    <a:pt x="263517" y="558988"/>
                    <a:pt x="266554" y="559746"/>
                  </a:cubicBezTo>
                  <a:cubicBezTo>
                    <a:pt x="267314" y="559746"/>
                    <a:pt x="267314" y="559746"/>
                    <a:pt x="268073" y="559746"/>
                  </a:cubicBezTo>
                  <a:cubicBezTo>
                    <a:pt x="271111" y="560504"/>
                    <a:pt x="274908" y="561263"/>
                    <a:pt x="277945" y="562021"/>
                  </a:cubicBezTo>
                  <a:cubicBezTo>
                    <a:pt x="278705" y="562021"/>
                    <a:pt x="278705" y="562021"/>
                    <a:pt x="278705" y="562780"/>
                  </a:cubicBezTo>
                  <a:cubicBezTo>
                    <a:pt x="282502" y="562780"/>
                    <a:pt x="285540" y="563538"/>
                    <a:pt x="289337" y="564297"/>
                  </a:cubicBezTo>
                  <a:cubicBezTo>
                    <a:pt x="290096" y="564297"/>
                    <a:pt x="290096" y="564297"/>
                    <a:pt x="290855" y="564297"/>
                  </a:cubicBezTo>
                  <a:lnTo>
                    <a:pt x="294653" y="565055"/>
                  </a:lnTo>
                  <a:cubicBezTo>
                    <a:pt x="303006" y="565814"/>
                    <a:pt x="310600" y="566572"/>
                    <a:pt x="318954" y="566572"/>
                  </a:cubicBezTo>
                  <a:cubicBezTo>
                    <a:pt x="449573" y="566572"/>
                    <a:pt x="556650" y="443701"/>
                    <a:pt x="556650" y="293525"/>
                  </a:cubicBezTo>
                  <a:cubicBezTo>
                    <a:pt x="556650" y="142591"/>
                    <a:pt x="449573" y="20478"/>
                    <a:pt x="318954" y="20478"/>
                  </a:cubicBezTo>
                  <a:close/>
                  <a:moveTo>
                    <a:pt x="258201" y="0"/>
                  </a:moveTo>
                  <a:cubicBezTo>
                    <a:pt x="268073" y="0"/>
                    <a:pt x="277945" y="758"/>
                    <a:pt x="287818" y="2275"/>
                  </a:cubicBezTo>
                  <a:cubicBezTo>
                    <a:pt x="298450" y="758"/>
                    <a:pt x="308322" y="0"/>
                    <a:pt x="318954" y="0"/>
                  </a:cubicBezTo>
                  <a:cubicBezTo>
                    <a:pt x="460964" y="0"/>
                    <a:pt x="577154" y="131214"/>
                    <a:pt x="577154" y="293525"/>
                  </a:cubicBezTo>
                  <a:cubicBezTo>
                    <a:pt x="577154" y="455078"/>
                    <a:pt x="460964" y="586292"/>
                    <a:pt x="318954" y="586292"/>
                  </a:cubicBezTo>
                  <a:cubicBezTo>
                    <a:pt x="308322" y="586292"/>
                    <a:pt x="298450" y="585534"/>
                    <a:pt x="287818" y="584775"/>
                  </a:cubicBezTo>
                  <a:cubicBezTo>
                    <a:pt x="277945" y="585534"/>
                    <a:pt x="268073" y="586292"/>
                    <a:pt x="258201" y="586292"/>
                  </a:cubicBezTo>
                  <a:cubicBezTo>
                    <a:pt x="203522" y="586292"/>
                    <a:pt x="152642" y="567331"/>
                    <a:pt x="110874" y="533958"/>
                  </a:cubicBezTo>
                  <a:cubicBezTo>
                    <a:pt x="110115" y="533200"/>
                    <a:pt x="109355" y="533200"/>
                    <a:pt x="108596" y="532441"/>
                  </a:cubicBezTo>
                  <a:cubicBezTo>
                    <a:pt x="91129" y="518031"/>
                    <a:pt x="75182" y="501344"/>
                    <a:pt x="60753" y="482383"/>
                  </a:cubicBezTo>
                  <a:cubicBezTo>
                    <a:pt x="60753" y="482383"/>
                    <a:pt x="59993" y="481624"/>
                    <a:pt x="59993" y="480866"/>
                  </a:cubicBezTo>
                  <a:cubicBezTo>
                    <a:pt x="46324" y="461904"/>
                    <a:pt x="34173" y="441426"/>
                    <a:pt x="25060" y="419430"/>
                  </a:cubicBezTo>
                  <a:cubicBezTo>
                    <a:pt x="24301" y="418672"/>
                    <a:pt x="24301" y="417913"/>
                    <a:pt x="24301" y="417913"/>
                  </a:cubicBezTo>
                  <a:cubicBezTo>
                    <a:pt x="8353" y="379990"/>
                    <a:pt x="0" y="337516"/>
                    <a:pt x="0" y="293525"/>
                  </a:cubicBezTo>
                  <a:cubicBezTo>
                    <a:pt x="0" y="264704"/>
                    <a:pt x="3037" y="237399"/>
                    <a:pt x="9872" y="211611"/>
                  </a:cubicBezTo>
                  <a:cubicBezTo>
                    <a:pt x="9872" y="210095"/>
                    <a:pt x="10632" y="209336"/>
                    <a:pt x="10632" y="207819"/>
                  </a:cubicBezTo>
                  <a:cubicBezTo>
                    <a:pt x="15188" y="191133"/>
                    <a:pt x="21263" y="174446"/>
                    <a:pt x="28857" y="158519"/>
                  </a:cubicBezTo>
                  <a:cubicBezTo>
                    <a:pt x="28857" y="157760"/>
                    <a:pt x="28857" y="157760"/>
                    <a:pt x="29617" y="157002"/>
                  </a:cubicBezTo>
                  <a:cubicBezTo>
                    <a:pt x="39489" y="134248"/>
                    <a:pt x="52399" y="113769"/>
                    <a:pt x="67588" y="94808"/>
                  </a:cubicBezTo>
                  <a:cubicBezTo>
                    <a:pt x="68347" y="94808"/>
                    <a:pt x="68347" y="94049"/>
                    <a:pt x="69106" y="94049"/>
                  </a:cubicBezTo>
                  <a:cubicBezTo>
                    <a:pt x="85054" y="74329"/>
                    <a:pt x="103280" y="57643"/>
                    <a:pt x="123025" y="43232"/>
                  </a:cubicBezTo>
                  <a:cubicBezTo>
                    <a:pt x="162514" y="15927"/>
                    <a:pt x="208839" y="0"/>
                    <a:pt x="2582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endParaRPr lang="en-US" sz="7200" dirty="0"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4604385" y="3761780"/>
              <a:ext cx="3016885" cy="10325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0" anchor="ctr">
              <a:normAutofit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顺应互联网发展潮流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  <a:p>
              <a:pPr lvl="0" algn="ctr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满足消费者线上需求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195310" y="2888655"/>
            <a:ext cx="3162300" cy="1680805"/>
            <a:chOff x="8195310" y="2888655"/>
            <a:chExt cx="3162300" cy="1680805"/>
          </a:xfrm>
        </p:grpSpPr>
        <p:sp>
          <p:nvSpPr>
            <p:cNvPr id="30" name="文本框 29"/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8195310" y="3948430"/>
              <a:ext cx="3162300" cy="6210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pPr lvl="0"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思源黑体 CN Regular" panose="020B0500000000000000" charset="-122"/>
                </a:rPr>
                <a:t>线上线下</a:t>
              </a: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思源黑体 CN Regular" panose="020B0500000000000000" charset="-122"/>
                </a:rPr>
                <a:t>一站式管理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  <a:p>
              <a:pPr lvl="0"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助力门店</a:t>
              </a:r>
              <a:r>
                <a:rPr lang="zh-CN" altLang="en-US" sz="2000" spc="300" dirty="0"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降本增效</a:t>
              </a:r>
              <a:endParaRPr lang="zh-CN" altLang="en-US" sz="2000" spc="300" dirty="0"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</p:txBody>
        </p:sp>
        <p:sp>
          <p:nvSpPr>
            <p:cNvPr id="2" name="椭圆 1"/>
            <p:cNvSpPr/>
            <p:nvPr>
              <p:custDataLst>
                <p:tags r:id="rId11"/>
              </p:custDataLst>
            </p:nvPr>
          </p:nvSpPr>
          <p:spPr>
            <a:xfrm>
              <a:off x="9372492" y="2888655"/>
              <a:ext cx="675000" cy="675005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ysClr val="window" lastClr="FFFFFF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ysClr val="window" lastClr="FFFFFF"/>
                  </a:solidFill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任意多边形 66"/>
            <p:cNvSpPr/>
            <p:nvPr>
              <p:custDataLst>
                <p:tags r:id="rId12"/>
              </p:custDataLst>
            </p:nvPr>
          </p:nvSpPr>
          <p:spPr bwMode="auto">
            <a:xfrm>
              <a:off x="9537900" y="3105227"/>
              <a:ext cx="344185" cy="241860"/>
            </a:xfrm>
            <a:custGeom>
              <a:avLst/>
              <a:gdLst>
                <a:gd name="connsiteX0" fmla="*/ 450100 w 607639"/>
                <a:gd name="connsiteY0" fmla="*/ 313203 h 426991"/>
                <a:gd name="connsiteX1" fmla="*/ 450100 w 607639"/>
                <a:gd name="connsiteY1" fmla="*/ 403167 h 426991"/>
                <a:gd name="connsiteX2" fmla="*/ 585744 w 607639"/>
                <a:gd name="connsiteY2" fmla="*/ 403167 h 426991"/>
                <a:gd name="connsiteX3" fmla="*/ 586100 w 607639"/>
                <a:gd name="connsiteY3" fmla="*/ 313203 h 426991"/>
                <a:gd name="connsiteX4" fmla="*/ 530294 w 607639"/>
                <a:gd name="connsiteY4" fmla="*/ 313203 h 426991"/>
                <a:gd name="connsiteX5" fmla="*/ 530116 w 607639"/>
                <a:gd name="connsiteY5" fmla="*/ 313203 h 426991"/>
                <a:gd name="connsiteX6" fmla="*/ 529760 w 607639"/>
                <a:gd name="connsiteY6" fmla="*/ 313203 h 426991"/>
                <a:gd name="connsiteX7" fmla="*/ 450901 w 607639"/>
                <a:gd name="connsiteY7" fmla="*/ 313203 h 426991"/>
                <a:gd name="connsiteX8" fmla="*/ 236309 w 607639"/>
                <a:gd name="connsiteY8" fmla="*/ 313203 h 426991"/>
                <a:gd name="connsiteX9" fmla="*/ 236309 w 607639"/>
                <a:gd name="connsiteY9" fmla="*/ 403167 h 426991"/>
                <a:gd name="connsiteX10" fmla="*/ 371953 w 607639"/>
                <a:gd name="connsiteY10" fmla="*/ 403167 h 426991"/>
                <a:gd name="connsiteX11" fmla="*/ 372754 w 607639"/>
                <a:gd name="connsiteY11" fmla="*/ 313203 h 426991"/>
                <a:gd name="connsiteX12" fmla="*/ 237110 w 607639"/>
                <a:gd name="connsiteY12" fmla="*/ 313203 h 426991"/>
                <a:gd name="connsiteX13" fmla="*/ 22519 w 607639"/>
                <a:gd name="connsiteY13" fmla="*/ 313203 h 426991"/>
                <a:gd name="connsiteX14" fmla="*/ 22519 w 607639"/>
                <a:gd name="connsiteY14" fmla="*/ 403167 h 426991"/>
                <a:gd name="connsiteX15" fmla="*/ 158163 w 607639"/>
                <a:gd name="connsiteY15" fmla="*/ 403167 h 426991"/>
                <a:gd name="connsiteX16" fmla="*/ 158964 w 607639"/>
                <a:gd name="connsiteY16" fmla="*/ 313203 h 426991"/>
                <a:gd name="connsiteX17" fmla="*/ 91498 w 607639"/>
                <a:gd name="connsiteY17" fmla="*/ 313203 h 426991"/>
                <a:gd name="connsiteX18" fmla="*/ 91231 w 607639"/>
                <a:gd name="connsiteY18" fmla="*/ 313203 h 426991"/>
                <a:gd name="connsiteX19" fmla="*/ 90964 w 607639"/>
                <a:gd name="connsiteY19" fmla="*/ 313203 h 426991"/>
                <a:gd name="connsiteX20" fmla="*/ 23320 w 607639"/>
                <a:gd name="connsiteY20" fmla="*/ 313203 h 426991"/>
                <a:gd name="connsiteX21" fmla="*/ 91409 w 607639"/>
                <a:gd name="connsiteY21" fmla="*/ 224751 h 426991"/>
                <a:gd name="connsiteX22" fmla="*/ 530294 w 607639"/>
                <a:gd name="connsiteY22" fmla="*/ 224751 h 426991"/>
                <a:gd name="connsiteX23" fmla="*/ 540084 w 607639"/>
                <a:gd name="connsiteY23" fmla="*/ 234530 h 426991"/>
                <a:gd name="connsiteX24" fmla="*/ 540084 w 607639"/>
                <a:gd name="connsiteY24" fmla="*/ 292135 h 426991"/>
                <a:gd name="connsiteX25" fmla="*/ 586456 w 607639"/>
                <a:gd name="connsiteY25" fmla="*/ 292135 h 426991"/>
                <a:gd name="connsiteX26" fmla="*/ 607639 w 607639"/>
                <a:gd name="connsiteY26" fmla="*/ 313203 h 426991"/>
                <a:gd name="connsiteX27" fmla="*/ 607639 w 607639"/>
                <a:gd name="connsiteY27" fmla="*/ 403167 h 426991"/>
                <a:gd name="connsiteX28" fmla="*/ 586456 w 607639"/>
                <a:gd name="connsiteY28" fmla="*/ 426991 h 426991"/>
                <a:gd name="connsiteX29" fmla="*/ 451524 w 607639"/>
                <a:gd name="connsiteY29" fmla="*/ 426991 h 426991"/>
                <a:gd name="connsiteX30" fmla="*/ 427582 w 607639"/>
                <a:gd name="connsiteY30" fmla="*/ 403167 h 426991"/>
                <a:gd name="connsiteX31" fmla="*/ 427582 w 607639"/>
                <a:gd name="connsiteY31" fmla="*/ 313203 h 426991"/>
                <a:gd name="connsiteX32" fmla="*/ 451524 w 607639"/>
                <a:gd name="connsiteY32" fmla="*/ 292135 h 426991"/>
                <a:gd name="connsiteX33" fmla="*/ 517566 w 607639"/>
                <a:gd name="connsiteY33" fmla="*/ 292135 h 426991"/>
                <a:gd name="connsiteX34" fmla="*/ 517566 w 607639"/>
                <a:gd name="connsiteY34" fmla="*/ 247242 h 426991"/>
                <a:gd name="connsiteX35" fmla="*/ 315079 w 607639"/>
                <a:gd name="connsiteY35" fmla="*/ 247242 h 426991"/>
                <a:gd name="connsiteX36" fmla="*/ 315079 w 607639"/>
                <a:gd name="connsiteY36" fmla="*/ 292135 h 426991"/>
                <a:gd name="connsiteX37" fmla="*/ 372665 w 607639"/>
                <a:gd name="connsiteY37" fmla="*/ 292135 h 426991"/>
                <a:gd name="connsiteX38" fmla="*/ 393849 w 607639"/>
                <a:gd name="connsiteY38" fmla="*/ 313203 h 426991"/>
                <a:gd name="connsiteX39" fmla="*/ 393849 w 607639"/>
                <a:gd name="connsiteY39" fmla="*/ 403167 h 426991"/>
                <a:gd name="connsiteX40" fmla="*/ 372665 w 607639"/>
                <a:gd name="connsiteY40" fmla="*/ 426991 h 426991"/>
                <a:gd name="connsiteX41" fmla="*/ 237733 w 607639"/>
                <a:gd name="connsiteY41" fmla="*/ 426991 h 426991"/>
                <a:gd name="connsiteX42" fmla="*/ 213791 w 607639"/>
                <a:gd name="connsiteY42" fmla="*/ 403167 h 426991"/>
                <a:gd name="connsiteX43" fmla="*/ 213791 w 607639"/>
                <a:gd name="connsiteY43" fmla="*/ 313203 h 426991"/>
                <a:gd name="connsiteX44" fmla="*/ 237733 w 607639"/>
                <a:gd name="connsiteY44" fmla="*/ 292135 h 426991"/>
                <a:gd name="connsiteX45" fmla="*/ 292561 w 607639"/>
                <a:gd name="connsiteY45" fmla="*/ 292135 h 426991"/>
                <a:gd name="connsiteX46" fmla="*/ 292561 w 607639"/>
                <a:gd name="connsiteY46" fmla="*/ 247242 h 426991"/>
                <a:gd name="connsiteX47" fmla="*/ 101288 w 607639"/>
                <a:gd name="connsiteY47" fmla="*/ 247242 h 426991"/>
                <a:gd name="connsiteX48" fmla="*/ 101288 w 607639"/>
                <a:gd name="connsiteY48" fmla="*/ 292135 h 426991"/>
                <a:gd name="connsiteX49" fmla="*/ 158875 w 607639"/>
                <a:gd name="connsiteY49" fmla="*/ 292135 h 426991"/>
                <a:gd name="connsiteX50" fmla="*/ 180058 w 607639"/>
                <a:gd name="connsiteY50" fmla="*/ 313203 h 426991"/>
                <a:gd name="connsiteX51" fmla="*/ 180058 w 607639"/>
                <a:gd name="connsiteY51" fmla="*/ 403167 h 426991"/>
                <a:gd name="connsiteX52" fmla="*/ 158875 w 607639"/>
                <a:gd name="connsiteY52" fmla="*/ 426991 h 426991"/>
                <a:gd name="connsiteX53" fmla="*/ 24032 w 607639"/>
                <a:gd name="connsiteY53" fmla="*/ 426991 h 426991"/>
                <a:gd name="connsiteX54" fmla="*/ 0 w 607639"/>
                <a:gd name="connsiteY54" fmla="*/ 403167 h 426991"/>
                <a:gd name="connsiteX55" fmla="*/ 0 w 607639"/>
                <a:gd name="connsiteY55" fmla="*/ 313203 h 426991"/>
                <a:gd name="connsiteX56" fmla="*/ 24032 w 607639"/>
                <a:gd name="connsiteY56" fmla="*/ 292135 h 426991"/>
                <a:gd name="connsiteX57" fmla="*/ 78770 w 607639"/>
                <a:gd name="connsiteY57" fmla="*/ 292135 h 426991"/>
                <a:gd name="connsiteX58" fmla="*/ 78770 w 607639"/>
                <a:gd name="connsiteY58" fmla="*/ 234530 h 426991"/>
                <a:gd name="connsiteX59" fmla="*/ 91409 w 607639"/>
                <a:gd name="connsiteY59" fmla="*/ 224751 h 426991"/>
                <a:gd name="connsiteX60" fmla="*/ 236326 w 607639"/>
                <a:gd name="connsiteY60" fmla="*/ 21066 h 426991"/>
                <a:gd name="connsiteX61" fmla="*/ 236326 w 607639"/>
                <a:gd name="connsiteY61" fmla="*/ 111021 h 426991"/>
                <a:gd name="connsiteX62" fmla="*/ 371758 w 607639"/>
                <a:gd name="connsiteY62" fmla="*/ 111021 h 426991"/>
                <a:gd name="connsiteX63" fmla="*/ 372380 w 607639"/>
                <a:gd name="connsiteY63" fmla="*/ 21066 h 426991"/>
                <a:gd name="connsiteX64" fmla="*/ 237127 w 607639"/>
                <a:gd name="connsiteY64" fmla="*/ 21066 h 426991"/>
                <a:gd name="connsiteX65" fmla="*/ 237750 w 607639"/>
                <a:gd name="connsiteY65" fmla="*/ 0 h 426991"/>
                <a:gd name="connsiteX66" fmla="*/ 372647 w 607639"/>
                <a:gd name="connsiteY66" fmla="*/ 0 h 426991"/>
                <a:gd name="connsiteX67" fmla="*/ 393825 w 607639"/>
                <a:gd name="connsiteY67" fmla="*/ 21066 h 426991"/>
                <a:gd name="connsiteX68" fmla="*/ 393825 w 607639"/>
                <a:gd name="connsiteY68" fmla="*/ 111021 h 426991"/>
                <a:gd name="connsiteX69" fmla="*/ 372647 w 607639"/>
                <a:gd name="connsiteY69" fmla="*/ 134843 h 426991"/>
                <a:gd name="connsiteX70" fmla="*/ 315076 w 607639"/>
                <a:gd name="connsiteY70" fmla="*/ 134843 h 426991"/>
                <a:gd name="connsiteX71" fmla="*/ 315076 w 607639"/>
                <a:gd name="connsiteY71" fmla="*/ 191020 h 426991"/>
                <a:gd name="connsiteX72" fmla="*/ 292563 w 607639"/>
                <a:gd name="connsiteY72" fmla="*/ 191020 h 426991"/>
                <a:gd name="connsiteX73" fmla="*/ 292563 w 607639"/>
                <a:gd name="connsiteY73" fmla="*/ 134843 h 426991"/>
                <a:gd name="connsiteX74" fmla="*/ 237750 w 607639"/>
                <a:gd name="connsiteY74" fmla="*/ 134843 h 426991"/>
                <a:gd name="connsiteX75" fmla="*/ 213813 w 607639"/>
                <a:gd name="connsiteY75" fmla="*/ 111021 h 426991"/>
                <a:gd name="connsiteX76" fmla="*/ 213813 w 607639"/>
                <a:gd name="connsiteY76" fmla="*/ 21066 h 426991"/>
                <a:gd name="connsiteX77" fmla="*/ 237750 w 607639"/>
                <a:gd name="connsiteY77" fmla="*/ 0 h 4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7639" h="426991">
                  <a:moveTo>
                    <a:pt x="450100" y="313203"/>
                  </a:moveTo>
                  <a:lnTo>
                    <a:pt x="450100" y="403167"/>
                  </a:lnTo>
                  <a:lnTo>
                    <a:pt x="585744" y="403167"/>
                  </a:lnTo>
                  <a:lnTo>
                    <a:pt x="586100" y="313203"/>
                  </a:lnTo>
                  <a:lnTo>
                    <a:pt x="530294" y="313203"/>
                  </a:lnTo>
                  <a:cubicBezTo>
                    <a:pt x="530294" y="313203"/>
                    <a:pt x="530116" y="313203"/>
                    <a:pt x="530116" y="313203"/>
                  </a:cubicBezTo>
                  <a:cubicBezTo>
                    <a:pt x="530027" y="313203"/>
                    <a:pt x="529849" y="313203"/>
                    <a:pt x="529760" y="313203"/>
                  </a:cubicBezTo>
                  <a:lnTo>
                    <a:pt x="450901" y="313203"/>
                  </a:lnTo>
                  <a:close/>
                  <a:moveTo>
                    <a:pt x="236309" y="313203"/>
                  </a:moveTo>
                  <a:lnTo>
                    <a:pt x="236309" y="403167"/>
                  </a:lnTo>
                  <a:lnTo>
                    <a:pt x="371953" y="403167"/>
                  </a:lnTo>
                  <a:lnTo>
                    <a:pt x="372754" y="313203"/>
                  </a:lnTo>
                  <a:lnTo>
                    <a:pt x="237110" y="313203"/>
                  </a:lnTo>
                  <a:close/>
                  <a:moveTo>
                    <a:pt x="22519" y="313203"/>
                  </a:moveTo>
                  <a:lnTo>
                    <a:pt x="22519" y="403167"/>
                  </a:lnTo>
                  <a:lnTo>
                    <a:pt x="158163" y="403167"/>
                  </a:lnTo>
                  <a:lnTo>
                    <a:pt x="158964" y="313203"/>
                  </a:lnTo>
                  <a:lnTo>
                    <a:pt x="91498" y="313203"/>
                  </a:lnTo>
                  <a:cubicBezTo>
                    <a:pt x="91409" y="313203"/>
                    <a:pt x="91320" y="313203"/>
                    <a:pt x="91231" y="313203"/>
                  </a:cubicBezTo>
                  <a:cubicBezTo>
                    <a:pt x="91231" y="313203"/>
                    <a:pt x="90964" y="313203"/>
                    <a:pt x="90964" y="313203"/>
                  </a:cubicBezTo>
                  <a:lnTo>
                    <a:pt x="23320" y="313203"/>
                  </a:lnTo>
                  <a:close/>
                  <a:moveTo>
                    <a:pt x="91409" y="224751"/>
                  </a:moveTo>
                  <a:lnTo>
                    <a:pt x="530294" y="224751"/>
                  </a:lnTo>
                  <a:cubicBezTo>
                    <a:pt x="536435" y="224751"/>
                    <a:pt x="540084" y="228396"/>
                    <a:pt x="540084" y="234530"/>
                  </a:cubicBezTo>
                  <a:lnTo>
                    <a:pt x="540084" y="292135"/>
                  </a:lnTo>
                  <a:lnTo>
                    <a:pt x="586456" y="292135"/>
                  </a:lnTo>
                  <a:cubicBezTo>
                    <a:pt x="598917" y="292135"/>
                    <a:pt x="607639" y="300847"/>
                    <a:pt x="607639" y="313203"/>
                  </a:cubicBezTo>
                  <a:lnTo>
                    <a:pt x="607639" y="403167"/>
                  </a:lnTo>
                  <a:cubicBezTo>
                    <a:pt x="607639" y="415524"/>
                    <a:pt x="598917" y="426991"/>
                    <a:pt x="586456" y="426991"/>
                  </a:cubicBezTo>
                  <a:lnTo>
                    <a:pt x="451524" y="426991"/>
                  </a:lnTo>
                  <a:cubicBezTo>
                    <a:pt x="439152" y="426991"/>
                    <a:pt x="427582" y="415524"/>
                    <a:pt x="427582" y="403167"/>
                  </a:cubicBezTo>
                  <a:lnTo>
                    <a:pt x="427582" y="313203"/>
                  </a:lnTo>
                  <a:cubicBezTo>
                    <a:pt x="427582" y="300847"/>
                    <a:pt x="439152" y="292135"/>
                    <a:pt x="451524" y="292135"/>
                  </a:cubicBezTo>
                  <a:lnTo>
                    <a:pt x="517566" y="292135"/>
                  </a:lnTo>
                  <a:lnTo>
                    <a:pt x="517566" y="247242"/>
                  </a:lnTo>
                  <a:lnTo>
                    <a:pt x="315079" y="247242"/>
                  </a:lnTo>
                  <a:lnTo>
                    <a:pt x="315079" y="292135"/>
                  </a:lnTo>
                  <a:lnTo>
                    <a:pt x="372665" y="292135"/>
                  </a:lnTo>
                  <a:cubicBezTo>
                    <a:pt x="385126" y="292135"/>
                    <a:pt x="393849" y="300847"/>
                    <a:pt x="393849" y="313203"/>
                  </a:cubicBezTo>
                  <a:lnTo>
                    <a:pt x="393849" y="403167"/>
                  </a:lnTo>
                  <a:cubicBezTo>
                    <a:pt x="393849" y="415524"/>
                    <a:pt x="385126" y="426991"/>
                    <a:pt x="372665" y="426991"/>
                  </a:cubicBezTo>
                  <a:lnTo>
                    <a:pt x="237733" y="426991"/>
                  </a:lnTo>
                  <a:cubicBezTo>
                    <a:pt x="225362" y="426991"/>
                    <a:pt x="213791" y="415524"/>
                    <a:pt x="213791" y="403167"/>
                  </a:cubicBezTo>
                  <a:lnTo>
                    <a:pt x="213791" y="313203"/>
                  </a:lnTo>
                  <a:cubicBezTo>
                    <a:pt x="213791" y="300847"/>
                    <a:pt x="225362" y="292135"/>
                    <a:pt x="237733" y="292135"/>
                  </a:cubicBezTo>
                  <a:lnTo>
                    <a:pt x="292561" y="292135"/>
                  </a:lnTo>
                  <a:lnTo>
                    <a:pt x="292561" y="247242"/>
                  </a:lnTo>
                  <a:lnTo>
                    <a:pt x="101288" y="247242"/>
                  </a:lnTo>
                  <a:lnTo>
                    <a:pt x="101288" y="292135"/>
                  </a:lnTo>
                  <a:lnTo>
                    <a:pt x="158875" y="292135"/>
                  </a:lnTo>
                  <a:cubicBezTo>
                    <a:pt x="171335" y="292135"/>
                    <a:pt x="180058" y="300847"/>
                    <a:pt x="180058" y="313203"/>
                  </a:cubicBezTo>
                  <a:lnTo>
                    <a:pt x="180058" y="403167"/>
                  </a:lnTo>
                  <a:cubicBezTo>
                    <a:pt x="180058" y="415524"/>
                    <a:pt x="171335" y="426991"/>
                    <a:pt x="158875" y="426991"/>
                  </a:cubicBezTo>
                  <a:lnTo>
                    <a:pt x="24032" y="426991"/>
                  </a:lnTo>
                  <a:cubicBezTo>
                    <a:pt x="11571" y="426991"/>
                    <a:pt x="0" y="415524"/>
                    <a:pt x="0" y="403167"/>
                  </a:cubicBezTo>
                  <a:lnTo>
                    <a:pt x="0" y="313203"/>
                  </a:lnTo>
                  <a:cubicBezTo>
                    <a:pt x="0" y="300847"/>
                    <a:pt x="11571" y="292135"/>
                    <a:pt x="24032" y="292135"/>
                  </a:cubicBezTo>
                  <a:lnTo>
                    <a:pt x="78770" y="292135"/>
                  </a:lnTo>
                  <a:lnTo>
                    <a:pt x="78770" y="234530"/>
                  </a:lnTo>
                  <a:cubicBezTo>
                    <a:pt x="78770" y="228396"/>
                    <a:pt x="85178" y="224751"/>
                    <a:pt x="91409" y="224751"/>
                  </a:cubicBezTo>
                  <a:close/>
                  <a:moveTo>
                    <a:pt x="236326" y="21066"/>
                  </a:moveTo>
                  <a:lnTo>
                    <a:pt x="236326" y="111021"/>
                  </a:lnTo>
                  <a:lnTo>
                    <a:pt x="371758" y="111021"/>
                  </a:lnTo>
                  <a:lnTo>
                    <a:pt x="372380" y="21066"/>
                  </a:lnTo>
                  <a:lnTo>
                    <a:pt x="237127" y="21066"/>
                  </a:lnTo>
                  <a:close/>
                  <a:moveTo>
                    <a:pt x="237750" y="0"/>
                  </a:moveTo>
                  <a:lnTo>
                    <a:pt x="372647" y="0"/>
                  </a:lnTo>
                  <a:cubicBezTo>
                    <a:pt x="385105" y="0"/>
                    <a:pt x="393825" y="8711"/>
                    <a:pt x="393825" y="21066"/>
                  </a:cubicBezTo>
                  <a:lnTo>
                    <a:pt x="393825" y="111021"/>
                  </a:lnTo>
                  <a:cubicBezTo>
                    <a:pt x="393825" y="123376"/>
                    <a:pt x="385105" y="134843"/>
                    <a:pt x="372647" y="134843"/>
                  </a:cubicBezTo>
                  <a:lnTo>
                    <a:pt x="315076" y="134843"/>
                  </a:lnTo>
                  <a:lnTo>
                    <a:pt x="315076" y="191020"/>
                  </a:lnTo>
                  <a:lnTo>
                    <a:pt x="292563" y="191020"/>
                  </a:lnTo>
                  <a:lnTo>
                    <a:pt x="292563" y="134843"/>
                  </a:lnTo>
                  <a:lnTo>
                    <a:pt x="237750" y="134843"/>
                  </a:lnTo>
                  <a:cubicBezTo>
                    <a:pt x="225381" y="134843"/>
                    <a:pt x="213813" y="123376"/>
                    <a:pt x="213813" y="111021"/>
                  </a:cubicBezTo>
                  <a:lnTo>
                    <a:pt x="213813" y="21066"/>
                  </a:lnTo>
                  <a:cubicBezTo>
                    <a:pt x="213813" y="8711"/>
                    <a:pt x="225381" y="0"/>
                    <a:pt x="237750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rgbClr val="000000"/>
                  </a:solidFill>
                </a:defRPr>
              </a:lvl9pPr>
            </a:lstStyle>
            <a:p>
              <a:endParaRPr lang="en-US" sz="7200" dirty="0">
                <a:cs typeface="+mn-ea"/>
                <a:sym typeface="+mn-lt"/>
              </a:endParaRPr>
            </a:p>
          </p:txBody>
        </p:sp>
      </p:grpSp>
      <p:cxnSp>
        <p:nvCxnSpPr>
          <p:cNvPr id="3" name="直接连接符 2"/>
          <p:cNvCxnSpPr/>
          <p:nvPr>
            <p:custDataLst>
              <p:tags r:id="rId13"/>
            </p:custDataLst>
          </p:nvPr>
        </p:nvCxnSpPr>
        <p:spPr>
          <a:xfrm>
            <a:off x="7885235" y="3852939"/>
            <a:ext cx="0" cy="1425816"/>
          </a:xfrm>
          <a:prstGeom prst="line">
            <a:avLst/>
          </a:prstGeom>
          <a:ln w="3175" cap="rnd">
            <a:solidFill>
              <a:sysClr val="window" lastClr="FFFFFF">
                <a:lumMod val="7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4" name="文本框 3"/>
          <p:cNvSpPr txBox="1"/>
          <p:nvPr/>
        </p:nvSpPr>
        <p:spPr>
          <a:xfrm>
            <a:off x="1690370" y="1645920"/>
            <a:ext cx="8810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accent5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微软雅黑" panose="020B0503020204020204" pitchFamily="34" charset="-122"/>
              </a:rPr>
              <a:t>实体门店亟需转型升级，搭建门店运营系统</a:t>
            </a:r>
            <a:endParaRPr lang="zh-CN" altLang="en-US" sz="2400" b="1">
              <a:solidFill>
                <a:schemeClr val="accent5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微软雅黑" panose="020B0503020204020204" pitchFamily="34" charset="-122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045322" y="2046019"/>
            <a:ext cx="2072297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PART  </a:t>
            </a:r>
            <a:endParaRPr lang="en-US" altLang="zh-CN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  <a:p>
            <a:pPr algn="ctr"/>
            <a:r>
              <a:rPr lang="en-US" altLang="zh-CN" sz="50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j-lt"/>
              </a:rPr>
              <a:t>02</a:t>
            </a:r>
            <a:endParaRPr lang="zh-CN" altLang="en-US" sz="5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20545" y="4166870"/>
            <a:ext cx="8883650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4800" b="1" spc="40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产品介绍与解决方案</a:t>
            </a:r>
            <a:endParaRPr lang="zh-CN" altLang="en-US" sz="4800" b="1" spc="4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909895" y="1577866"/>
            <a:ext cx="2343150" cy="2343150"/>
          </a:xfrm>
          <a:prstGeom prst="ellipse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915410" y="5158740"/>
            <a:ext cx="45161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提供一站式解决方案，一套系统即可解决门店经营需要</a:t>
            </a:r>
            <a:endParaRPr lang="zh-CN" altLang="en-US" sz="1400" b="1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cxnSp>
        <p:nvCxnSpPr>
          <p:cNvPr id="19" name="直接连接符 11"/>
          <p:cNvCxnSpPr/>
          <p:nvPr/>
        </p:nvCxnSpPr>
        <p:spPr>
          <a:xfrm>
            <a:off x="3915181" y="4990689"/>
            <a:ext cx="44487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2017-04-22_150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357505"/>
            <a:ext cx="1143000" cy="1143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38811" y="433198"/>
            <a:ext cx="621044" cy="621044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638810" y="462280"/>
            <a:ext cx="848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rPr>
              <a:t>01</a:t>
            </a:r>
            <a:endParaRPr lang="en-US" altLang="zh-CN" sz="3600">
              <a:solidFill>
                <a:schemeClr val="bg1"/>
              </a:solidFill>
              <a:latin typeface="+mj-lt"/>
              <a:ea typeface="方正正大黑简体" panose="02000000000000000000" charset="-122"/>
              <a:cs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23340" y="462280"/>
            <a:ext cx="2252980" cy="591820"/>
          </a:xfrm>
          <a:prstGeom prst="rect">
            <a:avLst/>
          </a:prstGeom>
          <a:noFill/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产品介绍</a:t>
            </a:r>
            <a:endParaRPr lang="zh-CN" altLang="en-US" sz="2800" dirty="0">
              <a:solidFill>
                <a:srgbClr val="0F1735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86220"/>
            <a:ext cx="12198350" cy="282575"/>
          </a:xfrm>
          <a:prstGeom prst="rect">
            <a:avLst/>
          </a:prstGeom>
        </p:spPr>
      </p:pic>
      <p:sp>
        <p:nvSpPr>
          <p:cNvPr id="15" name="Rectangle 10"/>
          <p:cNvSpPr/>
          <p:nvPr/>
        </p:nvSpPr>
        <p:spPr>
          <a:xfrm>
            <a:off x="-3175" y="1696085"/>
            <a:ext cx="6842760" cy="489013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436" tIns="45717" rIns="91436" bIns="45717" anchor="ctr"/>
          <a:p>
            <a:pPr algn="ctr" defTabSz="913765">
              <a:defRPr/>
            </a:pPr>
            <a:endParaRPr lang="zh-CN" altLang="zh-CN" sz="1865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7298055" y="2843530"/>
            <a:ext cx="4115435" cy="2843530"/>
          </a:xfrm>
          <a:prstGeom prst="rect">
            <a:avLst/>
          </a:prstGeom>
        </p:spPr>
        <p:txBody>
          <a:bodyPr wrap="square" lIns="91436" tIns="45717" rIns="91436" bIns="45717">
            <a:spAutoFit/>
          </a:bodyPr>
          <a:p>
            <a:pPr indent="0">
              <a:lnSpc>
                <a:spcPct val="170000"/>
              </a:lnSpc>
              <a:spcBef>
                <a:spcPct val="20000"/>
              </a:spcBef>
              <a:buNone/>
            </a:pPr>
            <a:r>
              <a:rPr 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门店系统</a:t>
            </a:r>
            <a:endParaRPr altLang="zh-CN" b="1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indent="0">
              <a:lnSpc>
                <a:spcPct val="170000"/>
              </a:lnSpc>
              <a:spcBef>
                <a:spcPct val="20000"/>
              </a:spcBef>
              <a:buNone/>
            </a:pP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是一款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专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为门店用户打造的门店运营系统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。</a:t>
            </a:r>
            <a:endParaRPr 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  <a:p>
            <a:pPr indent="0">
              <a:lnSpc>
                <a:spcPct val="170000"/>
              </a:lnSpc>
              <a:spcBef>
                <a:spcPct val="20000"/>
              </a:spcBef>
              <a:buNone/>
            </a:pP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专注于解决用户运营门店过程中遇到的</a:t>
            </a:r>
            <a:r>
              <a:rPr altLang="zh-CN" sz="1400" dirty="0">
                <a:solidFill>
                  <a:srgbClr val="3370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会员管理效率低，获客成效差、顾客黏性弱、推广成本投入难以跟踪成效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等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核心问题，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提供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丰富的店务管理功能，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助力门店商家以</a:t>
            </a:r>
            <a:r>
              <a:rPr altLang="zh-CN" sz="1400" dirty="0">
                <a:solidFill>
                  <a:srgbClr val="3370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高质量、低成本的</a:t>
            </a:r>
            <a:r>
              <a:rPr lang="zh-CN" sz="1400" dirty="0">
                <a:solidFill>
                  <a:srgbClr val="3370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工具</a:t>
            </a:r>
            <a:r>
              <a:rPr altLang="zh-CN" sz="1400" dirty="0">
                <a:solidFill>
                  <a:srgbClr val="3370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快速获得门店数字化运营能力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，</a:t>
            </a:r>
            <a:r>
              <a:rPr 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在</a:t>
            </a:r>
            <a:r>
              <a:rPr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大数据时代不再落后于人。</a:t>
            </a:r>
            <a:endParaRPr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23915" y="1126490"/>
            <a:ext cx="6475730" cy="1276350"/>
            <a:chOff x="8233" y="2672"/>
            <a:chExt cx="10198" cy="2010"/>
          </a:xfrm>
        </p:grpSpPr>
        <p:pic>
          <p:nvPicPr>
            <p:cNvPr id="2" name="图片 1" descr="创建店铺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3" y="2672"/>
              <a:ext cx="10199" cy="2010"/>
            </a:xfrm>
            <a:prstGeom prst="rect">
              <a:avLst/>
            </a:prstGeom>
          </p:spPr>
        </p:pic>
        <p:sp>
          <p:nvSpPr>
            <p:cNvPr id="17" name="TextBox 227"/>
            <p:cNvSpPr txBox="1"/>
            <p:nvPr/>
          </p:nvSpPr>
          <p:spPr>
            <a:xfrm>
              <a:off x="8869" y="3720"/>
              <a:ext cx="8583" cy="723"/>
            </a:xfrm>
            <a:prstGeom prst="rect">
              <a:avLst/>
            </a:prstGeom>
            <a:noFill/>
          </p:spPr>
          <p:txBody>
            <a:bodyPr wrap="square" lIns="91436" tIns="45717" rIns="91436" bIns="45717" rtlCol="0">
              <a:spAutoFit/>
            </a:bodyPr>
            <a:p>
              <a:pPr algn="l" defTabSz="913765">
                <a:defRPr/>
              </a:pPr>
              <a:r>
                <a:rPr lang="zh-CN" altLang="en-US" sz="2400" b="1" kern="0" dirty="0">
                  <a:solidFill>
                    <a:sysClr val="window" lastClr="FFFFFF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专为线下门店量身定制的</a:t>
              </a:r>
              <a:r>
                <a:rPr lang="zh-CN" altLang="en-US" sz="2400" b="1" kern="0" dirty="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+mn-ea"/>
                  <a:sym typeface="+mn-lt"/>
                </a:rPr>
                <a:t>智慧门店系统</a:t>
              </a:r>
              <a:endParaRPr lang="zh-CN" altLang="en-US" sz="2400" b="1" kern="0" dirty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638811" y="433198"/>
            <a:ext cx="621044" cy="621044"/>
          </a:xfrm>
          <a:prstGeom prst="ellipse">
            <a:avLst/>
          </a:prstGeom>
          <a:solidFill>
            <a:srgbClr val="337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11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6586220"/>
            <a:ext cx="12198350" cy="2825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37565" y="1358900"/>
            <a:ext cx="10511155" cy="2559050"/>
            <a:chOff x="1318" y="2462"/>
            <a:chExt cx="16553" cy="403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" y="2462"/>
              <a:ext cx="16553" cy="161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9" y="4734"/>
              <a:ext cx="15553" cy="1376"/>
            </a:xfrm>
            <a:prstGeom prst="rect">
              <a:avLst/>
            </a:prstGeom>
          </p:spPr>
        </p:pic>
        <p:sp>
          <p:nvSpPr>
            <p:cNvPr id="40" name="TextBox 119"/>
            <p:cNvSpPr txBox="1"/>
            <p:nvPr/>
          </p:nvSpPr>
          <p:spPr>
            <a:xfrm>
              <a:off x="1982" y="4079"/>
              <a:ext cx="14876" cy="382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80000"/>
            </a:bodyPr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美容美业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运动健身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汽车服务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家政保洁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宠物服务</a:t>
              </a:r>
              <a:endPara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2" name="TextBox 119"/>
            <p:cNvSpPr txBox="1"/>
            <p:nvPr/>
          </p:nvSpPr>
          <p:spPr>
            <a:xfrm>
              <a:off x="1982" y="6110"/>
              <a:ext cx="14876" cy="382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80000"/>
            </a:bodyPr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教育培训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餐饮服务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婚纱摄影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娱乐休闲   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更多</a:t>
              </a:r>
              <a:endPara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80535" y="1024890"/>
            <a:ext cx="3422650" cy="242570"/>
            <a:chOff x="6740" y="2080"/>
            <a:chExt cx="5390" cy="382"/>
          </a:xfrm>
        </p:grpSpPr>
        <p:sp>
          <p:nvSpPr>
            <p:cNvPr id="52" name="TextBox 128"/>
            <p:cNvSpPr txBox="1"/>
            <p:nvPr/>
          </p:nvSpPr>
          <p:spPr>
            <a:xfrm flipH="1">
              <a:off x="6740" y="2080"/>
              <a:ext cx="5391" cy="38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Autofit/>
            </a:bodyPr>
            <a:p>
              <a:pPr algn="ctr"/>
              <a:r>
                <a:rPr lang="zh-CN" altLang="en-US" sz="1600" b="1" dirty="0">
                  <a:solidFill>
                    <a:schemeClr val="accent5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本地服务</a:t>
              </a:r>
              <a:endParaRPr lang="zh-CN" altLang="en-US" sz="1600" b="1" dirty="0">
                <a:solidFill>
                  <a:schemeClr val="accent5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7115" y="2261"/>
              <a:ext cx="1475" cy="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10534" y="2271"/>
              <a:ext cx="1475" cy="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4342765" y="4391025"/>
            <a:ext cx="3422650" cy="242570"/>
            <a:chOff x="6839" y="7275"/>
            <a:chExt cx="5390" cy="382"/>
          </a:xfrm>
        </p:grpSpPr>
        <p:sp>
          <p:nvSpPr>
            <p:cNvPr id="35" name="TextBox 128"/>
            <p:cNvSpPr txBox="1"/>
            <p:nvPr/>
          </p:nvSpPr>
          <p:spPr>
            <a:xfrm flipH="1">
              <a:off x="6839" y="7275"/>
              <a:ext cx="5391" cy="38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normAutofit fontScale="90000"/>
            </a:bodyPr>
            <a:p>
              <a:pPr algn="ctr"/>
              <a:r>
                <a:rPr lang="zh-CN" altLang="en-US" sz="1600" b="1" dirty="0">
                  <a:solidFill>
                    <a:schemeClr val="accent5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餐饮</a:t>
              </a:r>
              <a:r>
                <a:rPr lang="zh-CN" altLang="en-US" sz="1600" b="1" dirty="0">
                  <a:solidFill>
                    <a:schemeClr val="accent5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零售</a:t>
              </a:r>
              <a:endParaRPr lang="zh-CN" altLang="en-US" sz="1400" b="1" dirty="0">
                <a:solidFill>
                  <a:schemeClr val="accent3"/>
                </a:solidFill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7115" y="7466"/>
              <a:ext cx="1475" cy="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10534" y="7476"/>
              <a:ext cx="1475" cy="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1259840" y="4885690"/>
            <a:ext cx="9680575" cy="1447800"/>
            <a:chOff x="1984" y="7824"/>
            <a:chExt cx="15245" cy="228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4" y="7824"/>
              <a:ext cx="15245" cy="1216"/>
            </a:xfrm>
            <a:prstGeom prst="rect">
              <a:avLst/>
            </a:prstGeom>
          </p:spPr>
        </p:pic>
        <p:sp>
          <p:nvSpPr>
            <p:cNvPr id="34" name="TextBox 119"/>
            <p:cNvSpPr txBox="1"/>
            <p:nvPr/>
          </p:nvSpPr>
          <p:spPr>
            <a:xfrm>
              <a:off x="2133" y="8931"/>
              <a:ext cx="14830" cy="382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 fontScale="80000"/>
            </a:bodyPr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商超便利  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服装零售  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生鲜果蔬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礼品鲜花                             </a:t>
              </a:r>
              <a:r>
                <a:rPr lang="en-US" altLang="zh-CN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       </a:t>
              </a:r>
              <a:r>
                <a:rPr lang="zh-CN" altLang="en-US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  <a:cs typeface="思源黑体 CN Regular" panose="020B0500000000000000" charset="-122"/>
                </a:rPr>
                <a:t>餐饮烘焙</a:t>
              </a:r>
              <a:endParaRPr lang="zh-CN" altLang="en-US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endParaRPr>
            </a:p>
          </p:txBody>
        </p:sp>
        <p:sp>
          <p:nvSpPr>
            <p:cNvPr id="3" name="TextBox 119"/>
            <p:cNvSpPr txBox="1"/>
            <p:nvPr/>
          </p:nvSpPr>
          <p:spPr>
            <a:xfrm>
              <a:off x="2237" y="9722"/>
              <a:ext cx="14726" cy="382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以及母婴用品、数码家电等更多行业</a:t>
              </a:r>
              <a:endParaRPr lang="zh-CN" altLang="en-US" sz="1200" dirty="0">
                <a:solidFill>
                  <a:schemeClr val="tx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53820" y="433070"/>
            <a:ext cx="2214880" cy="591820"/>
          </a:xfrm>
          <a:prstGeom prst="rect">
            <a:avLst/>
          </a:prstGeom>
          <a:noFill/>
        </p:spPr>
        <p:txBody>
          <a:bodyPr wrap="square" lIns="162519" tIns="81259" rIns="162519" bIns="81259" rtlCol="0">
            <a:spAutoFit/>
          </a:bodyPr>
          <a:lstStyle>
            <a:defPPr>
              <a:defRPr lang="zh-CN"/>
            </a:defPPr>
            <a:lvl1pPr algn="ctr">
              <a:defRPr sz="88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rgbClr val="0F1735"/>
                </a:solidFill>
                <a:effectLst/>
                <a:latin typeface="思源黑体 CN Regular" panose="020B0500000000000000" charset="-122"/>
                <a:ea typeface="思源黑体 CN Regular" panose="020B0500000000000000" charset="-122"/>
                <a:cs typeface="微软雅黑" panose="020B0503020204020204" pitchFamily="34" charset="-122"/>
              </a:rPr>
              <a:t>适用行业</a:t>
            </a:r>
            <a:endParaRPr lang="zh-CN" altLang="en-US" sz="2800" dirty="0">
              <a:solidFill>
                <a:srgbClr val="0F1735"/>
              </a:solidFill>
              <a:effectLst/>
              <a:latin typeface="思源黑体 CN Regular" panose="020B0500000000000000" charset="-122"/>
              <a:ea typeface="思源黑体 CN Regular" panose="020B0500000000000000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8810" y="462280"/>
            <a:ext cx="848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+mj-lt"/>
                <a:ea typeface="方正正大黑简体" panose="02000000000000000000" charset="-122"/>
                <a:cs typeface="+mj-lt"/>
              </a:rPr>
              <a:t>02</a:t>
            </a:r>
            <a:endParaRPr lang="en-US" altLang="zh-CN" sz="3600">
              <a:solidFill>
                <a:schemeClr val="bg1"/>
              </a:solidFill>
              <a:latin typeface="+mj-lt"/>
              <a:ea typeface="方正正大黑简体" panose="02000000000000000000" charset="-122"/>
              <a:cs typeface="+mj-lt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1_1"/>
  <p:tag name="KSO_WM_UNIT_ID" val="diagram20190052_2*l_h_i*1_1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1_2"/>
  <p:tag name="KSO_WM_UNIT_ID" val="diagram20190052_2*l_h_i*1_1_2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ISCONTENTSTITLE" val="0"/>
  <p:tag name="KSO_WM_UNIT_PRESET_TEXT" val="添加标题"/>
  <p:tag name="KSO_WM_UNIT_VALUE" val="11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90052_2*l_h_a*1_1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2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2_1"/>
  <p:tag name="KSO_WM_UNIT_ID" val="diagram20190052_2*l_h_i*1_2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2_2"/>
  <p:tag name="KSO_WM_UNIT_ID" val="diagram20190052_2*l_h_i*1_2_2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14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5.xml><?xml version="1.0" encoding="utf-8"?>
<p:tagLst xmlns:p="http://schemas.openxmlformats.org/presentationml/2006/main">
  <p:tag name="KSO_WM_UNIT_ISCONTENTSTITLE" val="0"/>
  <p:tag name="KSO_WM_UNIT_PRESET_TEXT" val="添加标题"/>
  <p:tag name="KSO_WM_UNIT_VALUE" val="11"/>
  <p:tag name="KSO_WM_UNIT_HIGHLIGHT" val="0"/>
  <p:tag name="KSO_WM_UNIT_COMPATIBLE" val="0"/>
  <p:tag name="KSO_WM_DIAGRAM_GROUP_CODE" val="l1-1"/>
  <p:tag name="KSO_WM_UNIT_TYPE" val="l_h_a"/>
  <p:tag name="KSO_WM_UNIT_INDEX" val="1_2_1"/>
  <p:tag name="KSO_WM_UNIT_ID" val="diagram20190052_2*l_h_a*1_2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2.xml><?xml version="1.0" encoding="utf-8"?>
<p:tagLst xmlns:p="http://schemas.openxmlformats.org/presentationml/2006/main">
  <p:tag name="KSO_WM_FULL_TEXT_BEAUTIFY_COPY_ID" val="7"/>
</p:tagLst>
</file>

<file path=ppt/tags/tag15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  <p:tag name="KSO_WM_SPECIAL_SOURCE" val="bdnull"/>
</p:tagLst>
</file>

<file path=ppt/tags/tag154.xml><?xml version="1.0" encoding="utf-8"?>
<p:tagLst xmlns:p="http://schemas.openxmlformats.org/presentationml/2006/main">
  <p:tag name="COMMONDATA" val="eyJoZGlkIjoiMDYzMDk3ZDlkNTg2ZWU2ODJhZDNjNzhhOTM2YTUyNTYifQ=="/>
  <p:tag name="KSO_WPP_MARK_KEY" val="1b752ebc-19d9-4abe-9bab-89b26f71beb6"/>
  <p:tag name="commondata" val="eyJoZGlkIjoiYzUyODg3YWUyMjkzNWE0NWI1YTk1NmI4NWM2N2ZiMzgifQ=="/>
</p:tagLst>
</file>

<file path=ppt/tags/tag16.xml><?xml version="1.0" encoding="utf-8"?>
<p:tagLst xmlns:p="http://schemas.openxmlformats.org/presentationml/2006/main">
  <p:tag name="KSO_WM_UNIT_ISCONTENTSTITLE" val="0"/>
  <p:tag name="KSO_WM_UNIT_PRESET_TEXT" val="添加标题"/>
  <p:tag name="KSO_WM_UNIT_VALUE" val="11"/>
  <p:tag name="KSO_WM_UNIT_HIGHLIGHT" val="0"/>
  <p:tag name="KSO_WM_UNIT_COMPATIBLE" val="0"/>
  <p:tag name="KSO_WM_DIAGRAM_GROUP_CODE" val="l1-1"/>
  <p:tag name="KSO_WM_UNIT_TYPE" val="l_h_a"/>
  <p:tag name="KSO_WM_UNIT_INDEX" val="1_3_1"/>
  <p:tag name="KSO_WM_UNIT_ID" val="diagram20190052_2*l_h_a*1_3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NOCLEAR" val="0"/>
  <p:tag name="KSO_WM_UNIT_DIAGRAM_ISNUMVISUAL" val="0"/>
  <p:tag name="KSO_WM_UNIT_DIAGRAM_ISREFERUNIT" val="0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3_1"/>
  <p:tag name="KSO_WM_UNIT_ID" val="diagram20190052_2*l_h_i*1_3_1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h_i"/>
  <p:tag name="KSO_WM_UNIT_INDEX" val="1_3_2"/>
  <p:tag name="KSO_WM_UNIT_ID" val="diagram20190052_2*l_h_i*1_3_2"/>
  <p:tag name="KSO_WM_TEMPLATE_CATEGORY" val="diagram"/>
  <p:tag name="KSO_WM_TEMPLATE_INDEX" val="2019005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i"/>
  <p:tag name="KSO_WM_UNIT_INDEX" val="1_3"/>
  <p:tag name="KSO_WM_UNIT_ID" val="diagram20190052_2*l_i*1_3"/>
  <p:tag name="KSO_WM_TEMPLATE_CATEGORY" val="diagram"/>
  <p:tag name="KSO_WM_TEMPLATE_INDEX" val="2019005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2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2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PA" val="v4.0.0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30.xml><?xml version="1.0" encoding="utf-8"?>
<p:tagLst xmlns:p="http://schemas.openxmlformats.org/presentationml/2006/main">
  <p:tag name="PA" val="v4.0.0"/>
</p:tagLst>
</file>

<file path=ppt/tags/tag31.xml><?xml version="1.0" encoding="utf-8"?>
<p:tagLst xmlns:p="http://schemas.openxmlformats.org/presentationml/2006/main">
  <p:tag name="PA" val="v4.0.0"/>
</p:tagLst>
</file>

<file path=ppt/tags/tag32.xml><?xml version="1.0" encoding="utf-8"?>
<p:tagLst xmlns:p="http://schemas.openxmlformats.org/presentationml/2006/main">
  <p:tag name="KSO_WM_SPECIAL_SOURCE" val="bdnull"/>
</p:tagLst>
</file>

<file path=ppt/tags/tag3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i"/>
  <p:tag name="KSO_WM_UNIT_INDEX" val="1_2"/>
  <p:tag name="KSO_WM_UNIT_ID" val="diagram20190052_2*l_i*1_2"/>
  <p:tag name="KSO_WM_TEMPLATE_CATEGORY" val="diagram"/>
  <p:tag name="KSO_WM_TEMPLATE_INDEX" val="2019005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4"/>
  <p:tag name="KSO_WM_UNIT_LINE_FILL_TYPE" val="2"/>
  <p:tag name="KSO_WM_UNIT_USESOURCEFORMAT_APPLY" val="1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DIAGRAM_GROUP_CODE" val="l1-1"/>
  <p:tag name="KSO_WM_UNIT_TYPE" val="l_i"/>
  <p:tag name="KSO_WM_UNIT_INDEX" val="1_1"/>
  <p:tag name="KSO_WM_UNIT_ID" val="diagram20190052_2*l_i*1_1"/>
  <p:tag name="KSO_WM_TEMPLATE_CATEGORY" val="diagram"/>
  <p:tag name="KSO_WM_TEMPLATE_INDEX" val="20190052"/>
  <p:tag name="KSO_WM_UNIT_LAYERLEVEL" val="1_1"/>
  <p:tag name="KSO_WM_TAG_VERSION" val="1.0"/>
  <p:tag name="KSO_WM_BEAUTIFY_FLAG" val="#wm#"/>
  <p:tag name="KSO_WM_UNIT_DIAGRAM_ISNUMVISUAL" val="0"/>
  <p:tag name="KSO_WM_UNIT_DIAGRAM_ISREFERUNIT" val="0"/>
  <p:tag name="KSO_WM_UNIT_LINE_FORE_SCHEMECOLOR_INDEX" val="13"/>
  <p:tag name="KSO_WM_UNIT_LINE_FILL_TYPE" val="2"/>
  <p:tag name="KSO_WM_UNIT_USESOURCEFORMAT_APPLY" val="1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</p:tagLst>
</file>

<file path=ppt/tags/tag9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6454</Words>
  <Application>WPS 演示</Application>
  <PresentationFormat>宽屏</PresentationFormat>
  <Paragraphs>684</Paragraphs>
  <Slides>38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0" baseType="lpstr">
      <vt:lpstr>Arial</vt:lpstr>
      <vt:lpstr>宋体</vt:lpstr>
      <vt:lpstr>Wingdings</vt:lpstr>
      <vt:lpstr>黑体</vt:lpstr>
      <vt:lpstr>思源黑体 CN Regular</vt:lpstr>
      <vt:lpstr>微软雅黑</vt:lpstr>
      <vt:lpstr>Arial</vt:lpstr>
      <vt:lpstr>Calibri</vt:lpstr>
      <vt:lpstr>Yuanti SC</vt:lpstr>
      <vt:lpstr>方正正大黑简体</vt:lpstr>
      <vt:lpstr>思源黑体 CN Medium</vt:lpstr>
      <vt:lpstr>思源黑体 CN Light</vt:lpstr>
      <vt:lpstr>OPPOSans L</vt:lpstr>
      <vt:lpstr>Lato Light</vt:lpstr>
      <vt:lpstr>Segoe Print</vt:lpstr>
      <vt:lpstr>MS PGothic</vt:lpstr>
      <vt:lpstr>Arial Unicode MS</vt:lpstr>
      <vt:lpstr>Segoe UI Black</vt:lpstr>
      <vt:lpstr>Impact MT Std</vt:lpstr>
      <vt:lpstr>方正超粗黑简体</vt:lpstr>
      <vt:lpstr>壹心畅游体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请代理商自行补充企业介绍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讯展科技-于跃</cp:lastModifiedBy>
  <cp:revision>130</cp:revision>
  <dcterms:created xsi:type="dcterms:W3CDTF">2018-03-01T02:03:00Z</dcterms:created>
  <dcterms:modified xsi:type="dcterms:W3CDTF">2024-07-18T01:10:16Z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975806CE3C5442FD9BD0727C13CA1D7C</vt:lpwstr>
  </property>
</Properties>
</file>