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56" r:id="rId2"/>
    <p:sldId id="258" r:id="rId3"/>
    <p:sldId id="257" r:id="rId4"/>
    <p:sldId id="363" r:id="rId5"/>
    <p:sldId id="364" r:id="rId6"/>
    <p:sldId id="365" r:id="rId7"/>
    <p:sldId id="281" r:id="rId8"/>
    <p:sldId id="333" r:id="rId9"/>
    <p:sldId id="410" r:id="rId10"/>
    <p:sldId id="279" r:id="rId11"/>
    <p:sldId id="385" r:id="rId12"/>
    <p:sldId id="431" r:id="rId13"/>
    <p:sldId id="261" r:id="rId14"/>
    <p:sldId id="349" r:id="rId15"/>
    <p:sldId id="399" r:id="rId16"/>
    <p:sldId id="432" r:id="rId17"/>
    <p:sldId id="367" r:id="rId18"/>
    <p:sldId id="368" r:id="rId19"/>
    <p:sldId id="374" r:id="rId20"/>
    <p:sldId id="280" r:id="rId21"/>
    <p:sldId id="369" r:id="rId22"/>
    <p:sldId id="427" r:id="rId23"/>
    <p:sldId id="270" r:id="rId24"/>
  </p:sldIdLst>
  <p:sldSz cx="12192000" cy="6858000"/>
  <p:notesSz cx="7104063" cy="10234613"/>
  <p:embeddedFontLst>
    <p:embeddedFont>
      <p:font typeface="微软雅黑" pitchFamily="34" charset="-122"/>
      <p:regular r:id="rId27"/>
      <p:bold r:id="rId28"/>
    </p:embeddedFont>
    <p:embeddedFont>
      <p:font typeface="Calibri" pitchFamily="34" charset="0"/>
      <p:regular r:id="rId29"/>
      <p:bold r:id="rId30"/>
      <p:italic r:id="rId31"/>
      <p:boldItalic r:id="rId32"/>
    </p:embeddedFont>
    <p:embeddedFont>
      <p:font typeface="Calibri Light" pitchFamily="34" charset="0"/>
      <p:regular r:id="rId33"/>
      <p:italic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1AA3AA"/>
    <a:srgbClr val="69A35B"/>
    <a:srgbClr val="3498DB"/>
    <a:srgbClr val="1F74AD"/>
    <a:srgbClr val="E4EDF4"/>
    <a:srgbClr val="5A84AF"/>
    <a:srgbClr val="5B9BD5"/>
    <a:srgbClr val="7ACA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2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pPr/>
              <a:t>2021/4/30</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2021/4/30</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cstate="print"/>
          <a:stretch>
            <a:fillRect b="-23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18135" y="207010"/>
            <a:ext cx="6879590" cy="662940"/>
          </a:xfrm>
        </p:spPr>
        <p:txBody>
          <a:bodyPr/>
          <a:lstStyle>
            <a:lvl1pPr>
              <a:defRPr sz="30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pic>
        <p:nvPicPr>
          <p:cNvPr id="8" name="图片 7" descr="凡科logo@2x"/>
          <p:cNvPicPr>
            <a:picLocks noChangeAspect="1"/>
          </p:cNvPicPr>
          <p:nvPr userDrawn="1"/>
        </p:nvPicPr>
        <p:blipFill>
          <a:blip r:embed="rId2" cstate="print"/>
          <a:stretch>
            <a:fillRect/>
          </a:stretch>
        </p:blipFill>
        <p:spPr>
          <a:xfrm>
            <a:off x="11162030" y="207010"/>
            <a:ext cx="766445" cy="32321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2021/4/30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2021/4/30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2021/4/30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image" Target="../media/image9.svg"/><Relationship Id="rId3" Type="http://schemas.openxmlformats.org/officeDocument/2006/relationships/tags" Target="../tags/tag45.xml"/><Relationship Id="rId21" Type="http://schemas.openxmlformats.org/officeDocument/2006/relationships/tags" Target="../tags/tag63.xml"/><Relationship Id="rId34" Type="http://schemas.openxmlformats.org/officeDocument/2006/relationships/image" Target="../media/image25.png"/><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image" Target="../media/image18.png"/><Relationship Id="rId33" Type="http://schemas.openxmlformats.org/officeDocument/2006/relationships/image" Target="../media/image24.png"/><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image" Target="../media/image20.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image" Target="../media/image8.svg"/><Relationship Id="rId32" Type="http://schemas.openxmlformats.org/officeDocument/2006/relationships/image" Target="../media/image23.png"/><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image" Target="../media/image17.png"/><Relationship Id="rId28" Type="http://schemas.openxmlformats.org/officeDocument/2006/relationships/image" Target="../media/image10.svg"/><Relationship Id="rId36" Type="http://schemas.openxmlformats.org/officeDocument/2006/relationships/image" Target="../media/image4.png"/><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image" Target="../media/image22.pn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slideLayout" Target="../slideLayouts/slideLayout1.xml"/><Relationship Id="rId27" Type="http://schemas.openxmlformats.org/officeDocument/2006/relationships/image" Target="../media/image19.png"/><Relationship Id="rId30" Type="http://schemas.openxmlformats.org/officeDocument/2006/relationships/image" Target="../media/image21.png"/><Relationship Id="rId35"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slideLayout" Target="../slideLayouts/slideLayout1.xml"/><Relationship Id="rId18" Type="http://schemas.openxmlformats.org/officeDocument/2006/relationships/image" Target="../media/image4.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image" Target="../media/image30.jpeg"/><Relationship Id="rId2" Type="http://schemas.openxmlformats.org/officeDocument/2006/relationships/tags" Target="../tags/tag65.xml"/><Relationship Id="rId16" Type="http://schemas.openxmlformats.org/officeDocument/2006/relationships/image" Target="../media/image29.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image" Target="../media/image28.png"/><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1.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4.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png"/><Relationship Id="rId5" Type="http://schemas.openxmlformats.org/officeDocument/2006/relationships/image" Target="../media/image36.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image" Target="../media/image21.png"/><Relationship Id="rId3" Type="http://schemas.openxmlformats.org/officeDocument/2006/relationships/tags" Target="../tags/tag78.xml"/><Relationship Id="rId21" Type="http://schemas.openxmlformats.org/officeDocument/2006/relationships/tags" Target="../tags/tag96.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image" Target="../media/image19.png"/><Relationship Id="rId2" Type="http://schemas.openxmlformats.org/officeDocument/2006/relationships/tags" Target="../tags/tag77.xml"/><Relationship Id="rId16" Type="http://schemas.openxmlformats.org/officeDocument/2006/relationships/tags" Target="../tags/tag91.xml"/><Relationship Id="rId20" Type="http://schemas.openxmlformats.org/officeDocument/2006/relationships/tags" Target="../tags/tag95.xml"/><Relationship Id="rId29" Type="http://schemas.openxmlformats.org/officeDocument/2006/relationships/image" Target="../media/image25.png"/><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image" Target="../media/image18.png"/><Relationship Id="rId32" Type="http://schemas.openxmlformats.org/officeDocument/2006/relationships/image" Target="../media/image4.png"/><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image" Target="../media/image17.png"/><Relationship Id="rId28" Type="http://schemas.openxmlformats.org/officeDocument/2006/relationships/image" Target="../media/image24.png"/><Relationship Id="rId10" Type="http://schemas.openxmlformats.org/officeDocument/2006/relationships/tags" Target="../tags/tag85.xml"/><Relationship Id="rId19" Type="http://schemas.openxmlformats.org/officeDocument/2006/relationships/tags" Target="../tags/tag94.xml"/><Relationship Id="rId31" Type="http://schemas.openxmlformats.org/officeDocument/2006/relationships/image" Target="../media/image20.png"/><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slideLayout" Target="../slideLayouts/slideLayout1.xml"/><Relationship Id="rId27" Type="http://schemas.openxmlformats.org/officeDocument/2006/relationships/image" Target="../media/image23.png"/><Relationship Id="rId30"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slideLayout" Target="../slideLayouts/slideLayout1.xml"/><Relationship Id="rId18" Type="http://schemas.openxmlformats.org/officeDocument/2006/relationships/image" Target="../media/image4.png"/><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image" Target="../media/image39.png"/><Relationship Id="rId2" Type="http://schemas.openxmlformats.org/officeDocument/2006/relationships/tags" Target="../tags/tag98.xml"/><Relationship Id="rId16" Type="http://schemas.openxmlformats.org/officeDocument/2006/relationships/image" Target="../media/image29.png"/><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image" Target="../media/image28.png"/><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1.png"/><Relationship Id="rId7" Type="http://schemas.openxmlformats.org/officeDocument/2006/relationships/image" Target="../media/image25.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4.png"/><Relationship Id="rId7" Type="http://schemas.openxmlformats.org/officeDocument/2006/relationships/image" Target="../media/image26.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4.png"/><Relationship Id="rId4" Type="http://schemas.openxmlformats.org/officeDocument/2006/relationships/image" Target="../media/image45.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09.xml"/><Relationship Id="rId6"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4.png"/><Relationship Id="rId4" Type="http://schemas.openxmlformats.org/officeDocument/2006/relationships/image" Target="../media/image23.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4.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4.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svg"/><Relationship Id="rId3" Type="http://schemas.openxmlformats.org/officeDocument/2006/relationships/image" Target="../media/image1.svg"/><Relationship Id="rId7" Type="http://schemas.openxmlformats.org/officeDocument/2006/relationships/image" Target="../media/image3.svg"/><Relationship Id="rId12" Type="http://schemas.openxmlformats.org/officeDocument/2006/relationships/image" Target="../media/image13.png"/><Relationship Id="rId2" Type="http://schemas.openxmlformats.org/officeDocument/2006/relationships/image" Target="../media/image8.png"/><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5.svg"/><Relationship Id="rId5" Type="http://schemas.openxmlformats.org/officeDocument/2006/relationships/image" Target="../media/image2.svg"/><Relationship Id="rId1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4.sv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image" Target="../media/image4.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slideLayout" Target="../slideLayouts/slideLayout1.xml"/><Relationship Id="rId2" Type="http://schemas.openxmlformats.org/officeDocument/2006/relationships/tags" Target="../tags/tag14.xml"/><Relationship Id="rId16" Type="http://schemas.openxmlformats.org/officeDocument/2006/relationships/tags" Target="../tags/tag28.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4.png"/><Relationship Id="rId2" Type="http://schemas.openxmlformats.org/officeDocument/2006/relationships/tags" Target="../tags/tag30.xml"/><Relationship Id="rId16" Type="http://schemas.openxmlformats.org/officeDocument/2006/relationships/image" Target="../media/image16.jpe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1.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687070" y="2009140"/>
            <a:ext cx="9624060" cy="3410164"/>
          </a:xfrm>
          <a:prstGeom prst="rect">
            <a:avLst/>
          </a:prstGeom>
          <a:noFill/>
        </p:spPr>
        <p:txBody>
          <a:bodyPr wrap="square" rtlCol="0">
            <a:spAutoFit/>
          </a:bodyPr>
          <a:lstStyle/>
          <a:p>
            <a:pPr algn="l" fontAlgn="auto">
              <a:lnSpc>
                <a:spcPct val="140000"/>
              </a:lnSpc>
            </a:pPr>
            <a:r>
              <a:rPr lang="zh-CN" altLang="en-US" sz="4400" b="1" dirty="0" smtClean="0">
                <a:solidFill>
                  <a:schemeClr val="bg1"/>
                </a:solidFill>
                <a:effectLst>
                  <a:outerShdw blurRad="50800" dist="38100" dir="5400000" algn="t" rotWithShape="0">
                    <a:prstClr val="black">
                      <a:alpha val="40000"/>
                    </a:prstClr>
                  </a:outerShdw>
                </a:effectLst>
                <a:uFillTx/>
                <a:latin typeface="微软雅黑" panose="020B0503020204020204" charset="-122"/>
                <a:ea typeface="微软雅黑" panose="020B0503020204020204" charset="-122"/>
              </a:rPr>
              <a:t>讯展云站 </a:t>
            </a:r>
            <a:endParaRPr lang="en-US" altLang="zh-CN" sz="4400" b="1" dirty="0" smtClean="0">
              <a:solidFill>
                <a:schemeClr val="bg1"/>
              </a:solidFill>
              <a:effectLst>
                <a:outerShdw blurRad="50800" dist="38100" dir="5400000" algn="t" rotWithShape="0">
                  <a:prstClr val="black">
                    <a:alpha val="40000"/>
                  </a:prstClr>
                </a:outerShdw>
              </a:effectLst>
              <a:uFillTx/>
              <a:latin typeface="微软雅黑" panose="020B0503020204020204" charset="-122"/>
              <a:ea typeface="微软雅黑" panose="020B0503020204020204" charset="-122"/>
            </a:endParaRPr>
          </a:p>
          <a:p>
            <a:pPr algn="l" fontAlgn="auto">
              <a:lnSpc>
                <a:spcPct val="140000"/>
              </a:lnSpc>
            </a:pPr>
            <a:r>
              <a:rPr lang="zh-CN" altLang="en-US" sz="4400" b="1" dirty="0" smtClean="0">
                <a:solidFill>
                  <a:schemeClr val="bg1"/>
                </a:solidFill>
                <a:effectLst>
                  <a:outerShdw blurRad="50800" dist="38100" dir="5400000" algn="t" rotWithShape="0">
                    <a:prstClr val="black">
                      <a:alpha val="40000"/>
                    </a:prstClr>
                  </a:outerShdw>
                </a:effectLst>
                <a:uFillTx/>
                <a:latin typeface="微软雅黑" panose="020B0503020204020204" charset="-122"/>
                <a:ea typeface="微软雅黑" panose="020B0503020204020204" charset="-122"/>
              </a:rPr>
              <a:t>企</a:t>
            </a:r>
            <a:r>
              <a:rPr lang="zh-CN" altLang="en-US" sz="4400" b="1" dirty="0">
                <a:solidFill>
                  <a:schemeClr val="bg1"/>
                </a:solidFill>
                <a:effectLst>
                  <a:outerShdw blurRad="50800" dist="38100" dir="5400000" algn="t" rotWithShape="0">
                    <a:prstClr val="black">
                      <a:alpha val="40000"/>
                    </a:prstClr>
                  </a:outerShdw>
                </a:effectLst>
                <a:uFillTx/>
                <a:latin typeface="微软雅黑" panose="020B0503020204020204" charset="-122"/>
                <a:ea typeface="微软雅黑" panose="020B0503020204020204" charset="-122"/>
              </a:rPr>
              <a:t>业品牌建设</a:t>
            </a:r>
          </a:p>
          <a:p>
            <a:pPr algn="l" fontAlgn="auto">
              <a:lnSpc>
                <a:spcPct val="140000"/>
              </a:lnSpc>
            </a:pPr>
            <a:r>
              <a:rPr lang="zh-CN" altLang="en-US" sz="6600" b="1" dirty="0">
                <a:solidFill>
                  <a:schemeClr val="bg1"/>
                </a:solidFill>
                <a:effectLst>
                  <a:outerShdw blurRad="50800" dist="38100" dir="5400000" algn="t" rotWithShape="0">
                    <a:prstClr val="black">
                      <a:alpha val="40000"/>
                    </a:prstClr>
                  </a:outerShdw>
                </a:effectLst>
                <a:uFillTx/>
                <a:latin typeface="微软雅黑" panose="020B0503020204020204" charset="-122"/>
                <a:ea typeface="微软雅黑" panose="020B0503020204020204" charset="-122"/>
              </a:rPr>
              <a:t>医疗行业解决方案</a:t>
            </a:r>
          </a:p>
        </p:txBody>
      </p:sp>
      <p:pic>
        <p:nvPicPr>
          <p:cNvPr id="3" name="Picture 2" descr="D:\公司图片大全\公司LOGO\公司LOGO原图\LOGO\xzyzlogo.png"/>
          <p:cNvPicPr>
            <a:picLocks noChangeAspect="1" noChangeArrowheads="1"/>
          </p:cNvPicPr>
          <p:nvPr/>
        </p:nvPicPr>
        <p:blipFill>
          <a:blip r:embed="rId3" cstate="print"/>
          <a:srcRect/>
          <a:stretch>
            <a:fillRect/>
          </a:stretch>
        </p:blipFill>
        <p:spPr bwMode="auto">
          <a:xfrm>
            <a:off x="858125" y="741728"/>
            <a:ext cx="2286095" cy="54186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b="-23000"/>
          </a:stretch>
        </a:blipFill>
        <a:effectLst/>
      </p:bgPr>
    </p:bg>
    <p:spTree>
      <p:nvGrpSpPr>
        <p:cNvPr id="1" name=""/>
        <p:cNvGrpSpPr/>
        <p:nvPr/>
      </p:nvGrpSpPr>
      <p:grpSpPr>
        <a:xfrm>
          <a:off x="0" y="0"/>
          <a:ext cx="0" cy="0"/>
          <a:chOff x="0" y="0"/>
          <a:chExt cx="0" cy="0"/>
        </a:xfrm>
      </p:grpSpPr>
      <p:sp>
        <p:nvSpPr>
          <p:cNvPr id="12" name="椭圆 11"/>
          <p:cNvSpPr/>
          <p:nvPr/>
        </p:nvSpPr>
        <p:spPr>
          <a:xfrm>
            <a:off x="1792605" y="1875155"/>
            <a:ext cx="3107055" cy="3107055"/>
          </a:xfrm>
          <a:prstGeom prst="ellipse">
            <a:avLst/>
          </a:prstGeom>
          <a:noFill/>
          <a:ln w="25400">
            <a:solidFill>
              <a:srgbClr val="7ACA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10000">
                <a:solidFill>
                  <a:srgbClr val="002060"/>
                </a:solidFill>
                <a:latin typeface="微软雅黑" panose="020B0503020204020204" charset="-122"/>
                <a:ea typeface="微软雅黑" panose="020B0503020204020204" charset="-122"/>
              </a:rPr>
              <a:t>03</a:t>
            </a:r>
          </a:p>
        </p:txBody>
      </p:sp>
      <p:sp>
        <p:nvSpPr>
          <p:cNvPr id="2" name="文本框 1"/>
          <p:cNvSpPr txBox="1"/>
          <p:nvPr/>
        </p:nvSpPr>
        <p:spPr>
          <a:xfrm>
            <a:off x="5526405" y="2522855"/>
            <a:ext cx="4471035" cy="1476375"/>
          </a:xfrm>
          <a:prstGeom prst="rect">
            <a:avLst/>
          </a:prstGeom>
          <a:noFill/>
        </p:spPr>
        <p:txBody>
          <a:bodyPr wrap="square" rtlCol="0">
            <a:spAutoFit/>
          </a:bodyPr>
          <a:lstStyle/>
          <a:p>
            <a:pPr>
              <a:lnSpc>
                <a:spcPct val="150000"/>
              </a:lnSpc>
            </a:pPr>
            <a:r>
              <a:rPr lang="zh-CN" altLang="en-US" sz="6000" b="1" kern="2000" spc="1000">
                <a:solidFill>
                  <a:srgbClr val="5A84AF"/>
                </a:solidFill>
                <a:uFillTx/>
                <a:latin typeface="微软雅黑" panose="020B0503020204020204" charset="-122"/>
                <a:ea typeface="微软雅黑" panose="020B0503020204020204" charset="-122"/>
                <a:cs typeface="Noto Sans S Chinese Regular" panose="020B0500000000000000" charset="-122"/>
                <a:sym typeface="+mn-ea"/>
              </a:rPr>
              <a:t>解决方案</a:t>
            </a:r>
          </a:p>
        </p:txBody>
      </p:sp>
      <p:pic>
        <p:nvPicPr>
          <p:cNvPr id="4" name="Picture 2" descr="D:\公司图片大全\公司LOGO\公司LOGO原图\LOGO\xzyzlogo.png"/>
          <p:cNvPicPr>
            <a:picLocks noChangeAspect="1" noChangeArrowheads="1"/>
          </p:cNvPicPr>
          <p:nvPr/>
        </p:nvPicPr>
        <p:blipFill>
          <a:blip r:embed="rId3" cstate="print"/>
          <a:srcRect/>
          <a:stretch>
            <a:fillRect/>
          </a:stretch>
        </p:blipFill>
        <p:spPr bwMode="auto">
          <a:xfrm>
            <a:off x="9204266" y="257634"/>
            <a:ext cx="2286095" cy="54186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60" y="833120"/>
            <a:ext cx="5291455" cy="84455"/>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03</a:t>
            </a:r>
          </a:p>
        </p:txBody>
      </p:sp>
      <p:sp>
        <p:nvSpPr>
          <p:cNvPr id="11" name="文本框 10"/>
          <p:cNvSpPr txBox="1"/>
          <p:nvPr/>
        </p:nvSpPr>
        <p:spPr>
          <a:xfrm>
            <a:off x="932815" y="311150"/>
            <a:ext cx="5067935"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解决方案</a:t>
            </a:r>
            <a:r>
              <a:rPr lang="en-US" altLang="zh-CN" sz="2800" b="1">
                <a:solidFill>
                  <a:srgbClr val="5B9BD5"/>
                </a:solidFill>
                <a:latin typeface="微软雅黑" panose="020B0503020204020204" charset="-122"/>
                <a:ea typeface="微软雅黑" panose="020B0503020204020204" charset="-122"/>
              </a:rPr>
              <a:t>——</a:t>
            </a:r>
            <a:r>
              <a:rPr lang="zh-CN" altLang="en-US" sz="2800" b="1">
                <a:solidFill>
                  <a:srgbClr val="5B9BD5"/>
                </a:solidFill>
                <a:latin typeface="微软雅黑" panose="020B0503020204020204" charset="-122"/>
                <a:ea typeface="微软雅黑" panose="020B0503020204020204" charset="-122"/>
              </a:rPr>
              <a:t>针对</a:t>
            </a:r>
            <a:r>
              <a:rPr lang="en-US" altLang="zh-CN" sz="2800" b="1">
                <a:solidFill>
                  <a:srgbClr val="5B9BD5"/>
                </a:solidFill>
                <a:latin typeface="微软雅黑" panose="020B0503020204020204" charset="-122"/>
                <a:ea typeface="微软雅黑" panose="020B0503020204020204" charset="-122"/>
              </a:rPr>
              <a:t>B</a:t>
            </a:r>
            <a:r>
              <a:rPr lang="zh-CN" altLang="en-US" sz="2800" b="1">
                <a:solidFill>
                  <a:srgbClr val="5B9BD5"/>
                </a:solidFill>
                <a:latin typeface="微软雅黑" panose="020B0503020204020204" charset="-122"/>
                <a:ea typeface="微软雅黑" panose="020B0503020204020204" charset="-122"/>
              </a:rPr>
              <a:t>端客户</a:t>
            </a:r>
          </a:p>
        </p:txBody>
      </p:sp>
      <p:sp>
        <p:nvSpPr>
          <p:cNvPr id="40" name="任意多边形 39"/>
          <p:cNvSpPr/>
          <p:nvPr>
            <p:custDataLst>
              <p:tags r:id="rId1"/>
            </p:custDataLst>
          </p:nvPr>
        </p:nvSpPr>
        <p:spPr bwMode="auto">
          <a:xfrm flipH="1">
            <a:off x="655426" y="3615226"/>
            <a:ext cx="2611246" cy="936103"/>
          </a:xfrm>
          <a:custGeom>
            <a:avLst/>
            <a:gdLst>
              <a:gd name="connsiteX0" fmla="*/ 0 w 2088232"/>
              <a:gd name="connsiteY0" fmla="*/ 0 h 1224135"/>
              <a:gd name="connsiteX1" fmla="*/ 1476165 w 2088232"/>
              <a:gd name="connsiteY1" fmla="*/ 0 h 1224135"/>
              <a:gd name="connsiteX2" fmla="*/ 2088232 w 2088232"/>
              <a:gd name="connsiteY2" fmla="*/ 612068 h 1224135"/>
              <a:gd name="connsiteX3" fmla="*/ 2088232 w 2088232"/>
              <a:gd name="connsiteY3" fmla="*/ 1224135 h 1224135"/>
              <a:gd name="connsiteX4" fmla="*/ 0 w 2088232"/>
              <a:gd name="connsiteY4" fmla="*/ 1224135 h 1224135"/>
              <a:gd name="connsiteX5" fmla="*/ 0 w 2088232"/>
              <a:gd name="connsiteY5" fmla="*/ 0 h 1224135"/>
              <a:gd name="connsiteX0-1" fmla="*/ 9144 w 2088232"/>
              <a:gd name="connsiteY0-2" fmla="*/ 356616 h 1224135"/>
              <a:gd name="connsiteX1-3" fmla="*/ 1476165 w 2088232"/>
              <a:gd name="connsiteY1-4" fmla="*/ 0 h 1224135"/>
              <a:gd name="connsiteX2-5" fmla="*/ 2088232 w 2088232"/>
              <a:gd name="connsiteY2-6" fmla="*/ 612068 h 1224135"/>
              <a:gd name="connsiteX3-7" fmla="*/ 2088232 w 2088232"/>
              <a:gd name="connsiteY3-8" fmla="*/ 1224135 h 1224135"/>
              <a:gd name="connsiteX4-9" fmla="*/ 0 w 2088232"/>
              <a:gd name="connsiteY4-10" fmla="*/ 1224135 h 1224135"/>
              <a:gd name="connsiteX5-11" fmla="*/ 9144 w 2088232"/>
              <a:gd name="connsiteY5-12" fmla="*/ 356616 h 1224135"/>
              <a:gd name="connsiteX0-13" fmla="*/ 9144 w 2088232"/>
              <a:gd name="connsiteY0-14" fmla="*/ 73152 h 940671"/>
              <a:gd name="connsiteX1-15" fmla="*/ 1531029 w 2088232"/>
              <a:gd name="connsiteY1-16" fmla="*/ 0 h 940671"/>
              <a:gd name="connsiteX2-17" fmla="*/ 2088232 w 2088232"/>
              <a:gd name="connsiteY2-18" fmla="*/ 328604 h 940671"/>
              <a:gd name="connsiteX3-19" fmla="*/ 2088232 w 2088232"/>
              <a:gd name="connsiteY3-20" fmla="*/ 940671 h 940671"/>
              <a:gd name="connsiteX4-21" fmla="*/ 0 w 2088232"/>
              <a:gd name="connsiteY4-22" fmla="*/ 940671 h 940671"/>
              <a:gd name="connsiteX5-23" fmla="*/ 9144 w 2088232"/>
              <a:gd name="connsiteY5-24" fmla="*/ 73152 h 940671"/>
              <a:gd name="connsiteX0-25" fmla="*/ 9144 w 2088232"/>
              <a:gd name="connsiteY0-26" fmla="*/ 0 h 867519"/>
              <a:gd name="connsiteX1-27" fmla="*/ 2088232 w 2088232"/>
              <a:gd name="connsiteY1-28" fmla="*/ 255452 h 867519"/>
              <a:gd name="connsiteX2-29" fmla="*/ 2088232 w 2088232"/>
              <a:gd name="connsiteY2-30" fmla="*/ 867519 h 867519"/>
              <a:gd name="connsiteX3-31" fmla="*/ 0 w 2088232"/>
              <a:gd name="connsiteY3-32" fmla="*/ 867519 h 867519"/>
              <a:gd name="connsiteX4-33" fmla="*/ 9144 w 2088232"/>
              <a:gd name="connsiteY4-34" fmla="*/ 0 h 867519"/>
              <a:gd name="connsiteX0-35" fmla="*/ 9144 w 2088232"/>
              <a:gd name="connsiteY0-36" fmla="*/ 0 h 867519"/>
              <a:gd name="connsiteX1-37" fmla="*/ 2088232 w 2088232"/>
              <a:gd name="connsiteY1-38" fmla="*/ 153763 h 867519"/>
              <a:gd name="connsiteX2-39" fmla="*/ 2088232 w 2088232"/>
              <a:gd name="connsiteY2-40" fmla="*/ 867519 h 867519"/>
              <a:gd name="connsiteX3-41" fmla="*/ 0 w 2088232"/>
              <a:gd name="connsiteY3-42" fmla="*/ 867519 h 867519"/>
              <a:gd name="connsiteX4-43" fmla="*/ 9144 w 2088232"/>
              <a:gd name="connsiteY4-44" fmla="*/ 0 h 8675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8232" h="867519">
                <a:moveTo>
                  <a:pt x="9144" y="0"/>
                </a:moveTo>
                <a:lnTo>
                  <a:pt x="2088232" y="153763"/>
                </a:lnTo>
                <a:lnTo>
                  <a:pt x="2088232" y="867519"/>
                </a:lnTo>
                <a:lnTo>
                  <a:pt x="0" y="867519"/>
                </a:lnTo>
                <a:lnTo>
                  <a:pt x="9144" y="0"/>
                </a:lnTo>
                <a:close/>
              </a:path>
            </a:pathLst>
          </a:custGeom>
          <a:solidFill>
            <a:srgbClr val="1F74AD"/>
          </a:solidFill>
          <a:ln w="12700">
            <a:solidFill>
              <a:srgbClr val="1F74AD"/>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41" name="矩形 40"/>
          <p:cNvSpPr/>
          <p:nvPr>
            <p:custDataLst>
              <p:tags r:id="rId2"/>
            </p:custDataLst>
          </p:nvPr>
        </p:nvSpPr>
        <p:spPr bwMode="auto">
          <a:xfrm>
            <a:off x="655426" y="4530736"/>
            <a:ext cx="2611246" cy="1388745"/>
          </a:xfrm>
          <a:prstGeom prst="rect">
            <a:avLst/>
          </a:prstGeom>
          <a:solidFill>
            <a:sysClr val="window" lastClr="FFFFFF"/>
          </a:solidFill>
          <a:ln w="12700">
            <a:solidFill>
              <a:srgbClr val="1F74AD"/>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38" name="椭圆 37"/>
          <p:cNvSpPr/>
          <p:nvPr>
            <p:custDataLst>
              <p:tags r:id="rId3"/>
            </p:custDataLst>
          </p:nvPr>
        </p:nvSpPr>
        <p:spPr>
          <a:xfrm>
            <a:off x="1623607" y="3300079"/>
            <a:ext cx="674884" cy="674884"/>
          </a:xfrm>
          <a:prstGeom prst="ellipse">
            <a:avLst/>
          </a:prstGeom>
          <a:solidFill>
            <a:sysClr val="window" lastClr="FFFFFF"/>
          </a:solidFill>
          <a:ln w="28575" cap="flat" cmpd="sng" algn="ctr">
            <a:solidFill>
              <a:srgbClr val="1F74AD"/>
            </a:solidFill>
            <a:prstDash val="solid"/>
            <a:miter lim="800000"/>
          </a:ln>
          <a:effectLst/>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43" name="矩形 42"/>
          <p:cNvSpPr/>
          <p:nvPr>
            <p:custDataLst>
              <p:tags r:id="rId4"/>
            </p:custDataLst>
          </p:nvPr>
        </p:nvSpPr>
        <p:spPr bwMode="auto">
          <a:xfrm>
            <a:off x="1327785" y="4771390"/>
            <a:ext cx="1479550" cy="906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l" fontAlgn="auto">
              <a:lnSpc>
                <a:spcPct val="200000"/>
              </a:lnSpc>
            </a:pPr>
            <a:r>
              <a:rPr lang="zh-CN" altLang="en-US" sz="1500" spc="150">
                <a:latin typeface="Arial" panose="020B0604020202020204" pitchFamily="34" charset="0"/>
                <a:ea typeface="微软雅黑" panose="020B0503020204020204" charset="-122"/>
                <a:sym typeface="Arial" panose="020B0604020202020204" pitchFamily="34" charset="0"/>
              </a:rPr>
              <a:t>网站</a:t>
            </a:r>
          </a:p>
          <a:p>
            <a:pPr algn="l" fontAlgn="auto">
              <a:lnSpc>
                <a:spcPct val="200000"/>
              </a:lnSpc>
            </a:pPr>
            <a:r>
              <a:rPr lang="zh-CN" altLang="en-US" sz="1500" spc="150">
                <a:latin typeface="Arial" panose="020B0604020202020204" pitchFamily="34" charset="0"/>
                <a:ea typeface="微软雅黑" panose="020B0503020204020204" charset="-122"/>
                <a:sym typeface="Arial" panose="020B0604020202020204" pitchFamily="34" charset="0"/>
              </a:rPr>
              <a:t>轻应用小程序</a:t>
            </a:r>
          </a:p>
        </p:txBody>
      </p:sp>
      <p:sp>
        <p:nvSpPr>
          <p:cNvPr id="44" name="文本框 43"/>
          <p:cNvSpPr txBox="1"/>
          <p:nvPr>
            <p:custDataLst>
              <p:tags r:id="rId5"/>
            </p:custDataLst>
          </p:nvPr>
        </p:nvSpPr>
        <p:spPr bwMode="auto">
          <a:xfrm>
            <a:off x="933074" y="4078573"/>
            <a:ext cx="2088971" cy="387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720" rIns="91440" bIns="0" anchor="b" anchorCtr="0">
            <a:normAutofit fontScale="925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30000"/>
              </a:lnSpc>
              <a:spcBef>
                <a:spcPct val="0"/>
              </a:spcBef>
              <a:buFontTx/>
              <a:buNone/>
            </a:pPr>
            <a:r>
              <a:rPr lang="zh-CN" altLang="en-US" sz="2000" b="1" spc="300">
                <a:solidFill>
                  <a:schemeClr val="bg1"/>
                </a:solidFill>
                <a:latin typeface="Arial" panose="020B0604020202020204" pitchFamily="34" charset="0"/>
                <a:ea typeface="微软雅黑" panose="020B0503020204020204" charset="-122"/>
                <a:sym typeface="Arial" panose="020B0604020202020204" pitchFamily="34" charset="0"/>
              </a:rPr>
              <a:t>获客</a:t>
            </a:r>
          </a:p>
        </p:txBody>
      </p:sp>
      <p:sp>
        <p:nvSpPr>
          <p:cNvPr id="4" name="任意多边形 3"/>
          <p:cNvSpPr/>
          <p:nvPr>
            <p:custDataLst>
              <p:tags r:id="rId6"/>
            </p:custDataLst>
          </p:nvPr>
        </p:nvSpPr>
        <p:spPr bwMode="auto">
          <a:xfrm flipH="1">
            <a:off x="3408172" y="3327194"/>
            <a:ext cx="2611246" cy="1224135"/>
          </a:xfrm>
          <a:custGeom>
            <a:avLst/>
            <a:gdLst>
              <a:gd name="connsiteX0" fmla="*/ 0 w 2088232"/>
              <a:gd name="connsiteY0" fmla="*/ 0 h 1224135"/>
              <a:gd name="connsiteX1" fmla="*/ 1476165 w 2088232"/>
              <a:gd name="connsiteY1" fmla="*/ 0 h 1224135"/>
              <a:gd name="connsiteX2" fmla="*/ 2088232 w 2088232"/>
              <a:gd name="connsiteY2" fmla="*/ 612068 h 1224135"/>
              <a:gd name="connsiteX3" fmla="*/ 2088232 w 2088232"/>
              <a:gd name="connsiteY3" fmla="*/ 1224135 h 1224135"/>
              <a:gd name="connsiteX4" fmla="*/ 0 w 2088232"/>
              <a:gd name="connsiteY4" fmla="*/ 1224135 h 1224135"/>
              <a:gd name="connsiteX5" fmla="*/ 0 w 2088232"/>
              <a:gd name="connsiteY5" fmla="*/ 0 h 1224135"/>
              <a:gd name="connsiteX0-1" fmla="*/ 9144 w 2088232"/>
              <a:gd name="connsiteY0-2" fmla="*/ 356616 h 1224135"/>
              <a:gd name="connsiteX1-3" fmla="*/ 1476165 w 2088232"/>
              <a:gd name="connsiteY1-4" fmla="*/ 0 h 1224135"/>
              <a:gd name="connsiteX2-5" fmla="*/ 2088232 w 2088232"/>
              <a:gd name="connsiteY2-6" fmla="*/ 612068 h 1224135"/>
              <a:gd name="connsiteX3-7" fmla="*/ 2088232 w 2088232"/>
              <a:gd name="connsiteY3-8" fmla="*/ 1224135 h 1224135"/>
              <a:gd name="connsiteX4-9" fmla="*/ 0 w 2088232"/>
              <a:gd name="connsiteY4-10" fmla="*/ 1224135 h 1224135"/>
              <a:gd name="connsiteX5-11" fmla="*/ 9144 w 2088232"/>
              <a:gd name="connsiteY5-12" fmla="*/ 356616 h 1224135"/>
              <a:gd name="connsiteX0-13" fmla="*/ 9144 w 2088232"/>
              <a:gd name="connsiteY0-14" fmla="*/ 73152 h 940671"/>
              <a:gd name="connsiteX1-15" fmla="*/ 1531029 w 2088232"/>
              <a:gd name="connsiteY1-16" fmla="*/ 0 h 940671"/>
              <a:gd name="connsiteX2-17" fmla="*/ 2088232 w 2088232"/>
              <a:gd name="connsiteY2-18" fmla="*/ 328604 h 940671"/>
              <a:gd name="connsiteX3-19" fmla="*/ 2088232 w 2088232"/>
              <a:gd name="connsiteY3-20" fmla="*/ 940671 h 940671"/>
              <a:gd name="connsiteX4-21" fmla="*/ 0 w 2088232"/>
              <a:gd name="connsiteY4-22" fmla="*/ 940671 h 940671"/>
              <a:gd name="connsiteX5-23" fmla="*/ 9144 w 2088232"/>
              <a:gd name="connsiteY5-24" fmla="*/ 73152 h 940671"/>
              <a:gd name="connsiteX0-25" fmla="*/ 9144 w 2088232"/>
              <a:gd name="connsiteY0-26" fmla="*/ 0 h 867519"/>
              <a:gd name="connsiteX1-27" fmla="*/ 2088232 w 2088232"/>
              <a:gd name="connsiteY1-28" fmla="*/ 255452 h 867519"/>
              <a:gd name="connsiteX2-29" fmla="*/ 2088232 w 2088232"/>
              <a:gd name="connsiteY2-30" fmla="*/ 867519 h 867519"/>
              <a:gd name="connsiteX3-31" fmla="*/ 0 w 2088232"/>
              <a:gd name="connsiteY3-32" fmla="*/ 867519 h 867519"/>
              <a:gd name="connsiteX4-33" fmla="*/ 9144 w 2088232"/>
              <a:gd name="connsiteY4-34" fmla="*/ 0 h 867519"/>
              <a:gd name="connsiteX0-35" fmla="*/ 9144 w 2088232"/>
              <a:gd name="connsiteY0-36" fmla="*/ 0 h 867519"/>
              <a:gd name="connsiteX1-37" fmla="*/ 2088232 w 2088232"/>
              <a:gd name="connsiteY1-38" fmla="*/ 153763 h 867519"/>
              <a:gd name="connsiteX2-39" fmla="*/ 2088232 w 2088232"/>
              <a:gd name="connsiteY2-40" fmla="*/ 867519 h 867519"/>
              <a:gd name="connsiteX3-41" fmla="*/ 0 w 2088232"/>
              <a:gd name="connsiteY3-42" fmla="*/ 867519 h 867519"/>
              <a:gd name="connsiteX4-43" fmla="*/ 9144 w 2088232"/>
              <a:gd name="connsiteY4-44" fmla="*/ 0 h 8675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8232" h="867519">
                <a:moveTo>
                  <a:pt x="9144" y="0"/>
                </a:moveTo>
                <a:lnTo>
                  <a:pt x="2088232" y="153763"/>
                </a:lnTo>
                <a:lnTo>
                  <a:pt x="2088232" y="867519"/>
                </a:lnTo>
                <a:lnTo>
                  <a:pt x="0" y="867519"/>
                </a:lnTo>
                <a:lnTo>
                  <a:pt x="9144" y="0"/>
                </a:lnTo>
                <a:close/>
              </a:path>
            </a:pathLst>
          </a:custGeom>
          <a:solidFill>
            <a:srgbClr val="3498DB"/>
          </a:solidFill>
          <a:ln w="12700">
            <a:solidFill>
              <a:srgbClr val="3498DB"/>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5" name="矩形 4"/>
          <p:cNvSpPr/>
          <p:nvPr>
            <p:custDataLst>
              <p:tags r:id="rId7"/>
            </p:custDataLst>
          </p:nvPr>
        </p:nvSpPr>
        <p:spPr bwMode="auto">
          <a:xfrm>
            <a:off x="3408172" y="4530736"/>
            <a:ext cx="2611246" cy="1388745"/>
          </a:xfrm>
          <a:prstGeom prst="rect">
            <a:avLst/>
          </a:prstGeom>
          <a:solidFill>
            <a:sysClr val="window" lastClr="FFFFFF"/>
          </a:solidFill>
          <a:ln w="12700">
            <a:solidFill>
              <a:srgbClr val="3498DB"/>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custDataLst>
              <p:tags r:id="rId8"/>
            </p:custDataLst>
          </p:nvPr>
        </p:nvSpPr>
        <p:spPr>
          <a:xfrm>
            <a:off x="4376353" y="3118133"/>
            <a:ext cx="674884" cy="674884"/>
          </a:xfrm>
          <a:prstGeom prst="ellipse">
            <a:avLst/>
          </a:prstGeom>
          <a:solidFill>
            <a:sysClr val="window" lastClr="FFFFFF"/>
          </a:solidFill>
          <a:ln w="28575" cap="flat" cmpd="sng" algn="ctr">
            <a:solidFill>
              <a:srgbClr val="3498DB"/>
            </a:solidFill>
            <a:prstDash val="solid"/>
            <a:miter lim="800000"/>
          </a:ln>
          <a:effectLst/>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45" name="矩形 44"/>
          <p:cNvSpPr/>
          <p:nvPr>
            <p:custDataLst>
              <p:tags r:id="rId9"/>
            </p:custDataLst>
          </p:nvPr>
        </p:nvSpPr>
        <p:spPr bwMode="auto">
          <a:xfrm>
            <a:off x="4044950" y="4850130"/>
            <a:ext cx="1513205" cy="906780"/>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90000" tIns="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l">
              <a:lnSpc>
                <a:spcPct val="20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公众号助手</a:t>
            </a:r>
          </a:p>
          <a:p>
            <a:pPr lvl="0" algn="l">
              <a:lnSpc>
                <a:spcPct val="20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轻应用小程序</a:t>
            </a:r>
          </a:p>
        </p:txBody>
      </p:sp>
      <p:sp>
        <p:nvSpPr>
          <p:cNvPr id="46" name="文本框 45"/>
          <p:cNvSpPr txBox="1"/>
          <p:nvPr>
            <p:custDataLst>
              <p:tags r:id="rId10"/>
            </p:custDataLst>
          </p:nvPr>
        </p:nvSpPr>
        <p:spPr bwMode="auto">
          <a:xfrm>
            <a:off x="3669065" y="3903600"/>
            <a:ext cx="2090731" cy="387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720" rIns="91440" bIns="0" anchor="b" anchorCtr="0">
            <a:normAutofit fontScale="925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30000"/>
              </a:lnSpc>
              <a:spcBef>
                <a:spcPct val="0"/>
              </a:spcBef>
              <a:buFontTx/>
              <a:buNone/>
            </a:pPr>
            <a:r>
              <a:rPr lang="zh-CN" altLang="en-US" sz="2000" b="1" spc="300">
                <a:solidFill>
                  <a:schemeClr val="bg1"/>
                </a:solidFill>
                <a:latin typeface="Arial" panose="020B0604020202020204" pitchFamily="34" charset="0"/>
                <a:ea typeface="微软雅黑" panose="020B0503020204020204" charset="-122"/>
                <a:sym typeface="Arial" panose="020B0604020202020204" pitchFamily="34" charset="0"/>
              </a:rPr>
              <a:t>转化</a:t>
            </a:r>
          </a:p>
        </p:txBody>
      </p:sp>
      <p:sp>
        <p:nvSpPr>
          <p:cNvPr id="6" name="任意多边形 5"/>
          <p:cNvSpPr/>
          <p:nvPr>
            <p:custDataLst>
              <p:tags r:id="rId11"/>
            </p:custDataLst>
          </p:nvPr>
        </p:nvSpPr>
        <p:spPr bwMode="auto">
          <a:xfrm flipH="1">
            <a:off x="6157127" y="2967154"/>
            <a:ext cx="2611246" cy="1584175"/>
          </a:xfrm>
          <a:custGeom>
            <a:avLst/>
            <a:gdLst>
              <a:gd name="connsiteX0" fmla="*/ 0 w 2088232"/>
              <a:gd name="connsiteY0" fmla="*/ 0 h 1224135"/>
              <a:gd name="connsiteX1" fmla="*/ 1476165 w 2088232"/>
              <a:gd name="connsiteY1" fmla="*/ 0 h 1224135"/>
              <a:gd name="connsiteX2" fmla="*/ 2088232 w 2088232"/>
              <a:gd name="connsiteY2" fmla="*/ 612068 h 1224135"/>
              <a:gd name="connsiteX3" fmla="*/ 2088232 w 2088232"/>
              <a:gd name="connsiteY3" fmla="*/ 1224135 h 1224135"/>
              <a:gd name="connsiteX4" fmla="*/ 0 w 2088232"/>
              <a:gd name="connsiteY4" fmla="*/ 1224135 h 1224135"/>
              <a:gd name="connsiteX5" fmla="*/ 0 w 2088232"/>
              <a:gd name="connsiteY5" fmla="*/ 0 h 1224135"/>
              <a:gd name="connsiteX0-1" fmla="*/ 9144 w 2088232"/>
              <a:gd name="connsiteY0-2" fmla="*/ 356616 h 1224135"/>
              <a:gd name="connsiteX1-3" fmla="*/ 1476165 w 2088232"/>
              <a:gd name="connsiteY1-4" fmla="*/ 0 h 1224135"/>
              <a:gd name="connsiteX2-5" fmla="*/ 2088232 w 2088232"/>
              <a:gd name="connsiteY2-6" fmla="*/ 612068 h 1224135"/>
              <a:gd name="connsiteX3-7" fmla="*/ 2088232 w 2088232"/>
              <a:gd name="connsiteY3-8" fmla="*/ 1224135 h 1224135"/>
              <a:gd name="connsiteX4-9" fmla="*/ 0 w 2088232"/>
              <a:gd name="connsiteY4-10" fmla="*/ 1224135 h 1224135"/>
              <a:gd name="connsiteX5-11" fmla="*/ 9144 w 2088232"/>
              <a:gd name="connsiteY5-12" fmla="*/ 356616 h 1224135"/>
              <a:gd name="connsiteX0-13" fmla="*/ 9144 w 2088232"/>
              <a:gd name="connsiteY0-14" fmla="*/ 73152 h 940671"/>
              <a:gd name="connsiteX1-15" fmla="*/ 1531029 w 2088232"/>
              <a:gd name="connsiteY1-16" fmla="*/ 0 h 940671"/>
              <a:gd name="connsiteX2-17" fmla="*/ 2088232 w 2088232"/>
              <a:gd name="connsiteY2-18" fmla="*/ 328604 h 940671"/>
              <a:gd name="connsiteX3-19" fmla="*/ 2088232 w 2088232"/>
              <a:gd name="connsiteY3-20" fmla="*/ 940671 h 940671"/>
              <a:gd name="connsiteX4-21" fmla="*/ 0 w 2088232"/>
              <a:gd name="connsiteY4-22" fmla="*/ 940671 h 940671"/>
              <a:gd name="connsiteX5-23" fmla="*/ 9144 w 2088232"/>
              <a:gd name="connsiteY5-24" fmla="*/ 73152 h 940671"/>
              <a:gd name="connsiteX0-25" fmla="*/ 9144 w 2088232"/>
              <a:gd name="connsiteY0-26" fmla="*/ 0 h 867519"/>
              <a:gd name="connsiteX1-27" fmla="*/ 2088232 w 2088232"/>
              <a:gd name="connsiteY1-28" fmla="*/ 255452 h 867519"/>
              <a:gd name="connsiteX2-29" fmla="*/ 2088232 w 2088232"/>
              <a:gd name="connsiteY2-30" fmla="*/ 867519 h 867519"/>
              <a:gd name="connsiteX3-31" fmla="*/ 0 w 2088232"/>
              <a:gd name="connsiteY3-32" fmla="*/ 867519 h 867519"/>
              <a:gd name="connsiteX4-33" fmla="*/ 9144 w 2088232"/>
              <a:gd name="connsiteY4-34" fmla="*/ 0 h 867519"/>
              <a:gd name="connsiteX0-35" fmla="*/ 9144 w 2088232"/>
              <a:gd name="connsiteY0-36" fmla="*/ 0 h 867519"/>
              <a:gd name="connsiteX1-37" fmla="*/ 2088232 w 2088232"/>
              <a:gd name="connsiteY1-38" fmla="*/ 153763 h 867519"/>
              <a:gd name="connsiteX2-39" fmla="*/ 2088232 w 2088232"/>
              <a:gd name="connsiteY2-40" fmla="*/ 867519 h 867519"/>
              <a:gd name="connsiteX3-41" fmla="*/ 0 w 2088232"/>
              <a:gd name="connsiteY3-42" fmla="*/ 867519 h 867519"/>
              <a:gd name="connsiteX4-43" fmla="*/ 9144 w 2088232"/>
              <a:gd name="connsiteY4-44" fmla="*/ 0 h 8675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8232" h="867519">
                <a:moveTo>
                  <a:pt x="9144" y="0"/>
                </a:moveTo>
                <a:lnTo>
                  <a:pt x="2088232" y="153763"/>
                </a:lnTo>
                <a:lnTo>
                  <a:pt x="2088232" y="867519"/>
                </a:lnTo>
                <a:lnTo>
                  <a:pt x="0" y="867519"/>
                </a:lnTo>
                <a:lnTo>
                  <a:pt x="9144" y="0"/>
                </a:lnTo>
                <a:close/>
              </a:path>
            </a:pathLst>
          </a:custGeom>
          <a:solidFill>
            <a:srgbClr val="1AA3AA"/>
          </a:solidFill>
          <a:ln w="12700">
            <a:solidFill>
              <a:srgbClr val="1AA3AA"/>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3" name="矩形 2"/>
          <p:cNvSpPr/>
          <p:nvPr>
            <p:custDataLst>
              <p:tags r:id="rId12"/>
            </p:custDataLst>
          </p:nvPr>
        </p:nvSpPr>
        <p:spPr bwMode="auto">
          <a:xfrm>
            <a:off x="6157127" y="4530736"/>
            <a:ext cx="2611246" cy="1388745"/>
          </a:xfrm>
          <a:prstGeom prst="rect">
            <a:avLst/>
          </a:prstGeom>
          <a:solidFill>
            <a:sysClr val="window" lastClr="FFFFFF"/>
          </a:solidFill>
          <a:ln w="12700">
            <a:solidFill>
              <a:srgbClr val="1AA3AA"/>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custDataLst>
              <p:tags r:id="rId13"/>
            </p:custDataLst>
          </p:nvPr>
        </p:nvSpPr>
        <p:spPr>
          <a:xfrm>
            <a:off x="7125308" y="2806503"/>
            <a:ext cx="674884" cy="674884"/>
          </a:xfrm>
          <a:prstGeom prst="ellipse">
            <a:avLst/>
          </a:prstGeom>
          <a:solidFill>
            <a:sysClr val="window" lastClr="FFFFFF"/>
          </a:solidFill>
          <a:ln w="28575" cap="flat" cmpd="sng" algn="ctr">
            <a:solidFill>
              <a:srgbClr val="1AA3AA"/>
            </a:solidFill>
            <a:prstDash val="solid"/>
            <a:miter lim="800000"/>
          </a:ln>
          <a:effectLst/>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47" name="矩形 46"/>
          <p:cNvSpPr/>
          <p:nvPr>
            <p:custDataLst>
              <p:tags r:id="rId14"/>
            </p:custDataLst>
          </p:nvPr>
        </p:nvSpPr>
        <p:spPr bwMode="auto">
          <a:xfrm>
            <a:off x="6911975" y="4485640"/>
            <a:ext cx="1101090" cy="1413510"/>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90000" tIns="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l">
              <a:lnSpc>
                <a:spcPct val="20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销售系统</a:t>
            </a:r>
          </a:p>
          <a:p>
            <a:pPr lvl="0" algn="l">
              <a:lnSpc>
                <a:spcPct val="20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营销活动</a:t>
            </a:r>
          </a:p>
          <a:p>
            <a:pPr lvl="0" algn="l">
              <a:lnSpc>
                <a:spcPct val="20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云设计</a:t>
            </a:r>
          </a:p>
          <a:p>
            <a:pPr lvl="0" algn="l">
              <a:lnSpc>
                <a:spcPct val="200000"/>
              </a:lnSpc>
              <a:buClrTx/>
              <a:buSzTx/>
              <a:buFontTx/>
            </a:pPr>
            <a:endParaRPr lang="zh-CN" altLang="en-US" sz="1500" spc="150">
              <a:latin typeface="Arial" panose="020B0604020202020204" pitchFamily="34" charset="0"/>
              <a:ea typeface="微软雅黑" panose="020B0503020204020204" charset="-122"/>
              <a:sym typeface="Arial" panose="020B0604020202020204" pitchFamily="34" charset="0"/>
            </a:endParaRPr>
          </a:p>
        </p:txBody>
      </p:sp>
      <p:sp>
        <p:nvSpPr>
          <p:cNvPr id="48" name="文本框 47"/>
          <p:cNvSpPr txBox="1"/>
          <p:nvPr>
            <p:custDataLst>
              <p:tags r:id="rId15"/>
            </p:custDataLst>
          </p:nvPr>
        </p:nvSpPr>
        <p:spPr bwMode="auto">
          <a:xfrm>
            <a:off x="6418900" y="3707733"/>
            <a:ext cx="2088971" cy="387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720" rIns="91440" bIns="0" anchor="b" anchorCtr="0">
            <a:normAutofit fontScale="925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30000"/>
              </a:lnSpc>
              <a:spcBef>
                <a:spcPct val="0"/>
              </a:spcBef>
              <a:buFontTx/>
              <a:buNone/>
            </a:pPr>
            <a:r>
              <a:rPr lang="zh-CN" altLang="en-US" sz="2000" b="1" spc="300">
                <a:solidFill>
                  <a:schemeClr val="bg1"/>
                </a:solidFill>
                <a:latin typeface="Arial" panose="020B0604020202020204" pitchFamily="34" charset="0"/>
                <a:ea typeface="微软雅黑" panose="020B0503020204020204" charset="-122"/>
                <a:sym typeface="Arial" panose="020B0604020202020204" pitchFamily="34" charset="0"/>
              </a:rPr>
              <a:t>留存</a:t>
            </a:r>
          </a:p>
        </p:txBody>
      </p:sp>
      <p:sp>
        <p:nvSpPr>
          <p:cNvPr id="8" name="任意多边形 7"/>
          <p:cNvSpPr/>
          <p:nvPr>
            <p:custDataLst>
              <p:tags r:id="rId16"/>
            </p:custDataLst>
          </p:nvPr>
        </p:nvSpPr>
        <p:spPr bwMode="auto">
          <a:xfrm flipH="1">
            <a:off x="8906083" y="2535106"/>
            <a:ext cx="2611246" cy="2016223"/>
          </a:xfrm>
          <a:custGeom>
            <a:avLst/>
            <a:gdLst>
              <a:gd name="connsiteX0" fmla="*/ 0 w 2088232"/>
              <a:gd name="connsiteY0" fmla="*/ 0 h 1224135"/>
              <a:gd name="connsiteX1" fmla="*/ 1476165 w 2088232"/>
              <a:gd name="connsiteY1" fmla="*/ 0 h 1224135"/>
              <a:gd name="connsiteX2" fmla="*/ 2088232 w 2088232"/>
              <a:gd name="connsiteY2" fmla="*/ 612068 h 1224135"/>
              <a:gd name="connsiteX3" fmla="*/ 2088232 w 2088232"/>
              <a:gd name="connsiteY3" fmla="*/ 1224135 h 1224135"/>
              <a:gd name="connsiteX4" fmla="*/ 0 w 2088232"/>
              <a:gd name="connsiteY4" fmla="*/ 1224135 h 1224135"/>
              <a:gd name="connsiteX5" fmla="*/ 0 w 2088232"/>
              <a:gd name="connsiteY5" fmla="*/ 0 h 1224135"/>
              <a:gd name="connsiteX0-1" fmla="*/ 9144 w 2088232"/>
              <a:gd name="connsiteY0-2" fmla="*/ 356616 h 1224135"/>
              <a:gd name="connsiteX1-3" fmla="*/ 1476165 w 2088232"/>
              <a:gd name="connsiteY1-4" fmla="*/ 0 h 1224135"/>
              <a:gd name="connsiteX2-5" fmla="*/ 2088232 w 2088232"/>
              <a:gd name="connsiteY2-6" fmla="*/ 612068 h 1224135"/>
              <a:gd name="connsiteX3-7" fmla="*/ 2088232 w 2088232"/>
              <a:gd name="connsiteY3-8" fmla="*/ 1224135 h 1224135"/>
              <a:gd name="connsiteX4-9" fmla="*/ 0 w 2088232"/>
              <a:gd name="connsiteY4-10" fmla="*/ 1224135 h 1224135"/>
              <a:gd name="connsiteX5-11" fmla="*/ 9144 w 2088232"/>
              <a:gd name="connsiteY5-12" fmla="*/ 356616 h 1224135"/>
              <a:gd name="connsiteX0-13" fmla="*/ 9144 w 2088232"/>
              <a:gd name="connsiteY0-14" fmla="*/ 73152 h 940671"/>
              <a:gd name="connsiteX1-15" fmla="*/ 1531029 w 2088232"/>
              <a:gd name="connsiteY1-16" fmla="*/ 0 h 940671"/>
              <a:gd name="connsiteX2-17" fmla="*/ 2088232 w 2088232"/>
              <a:gd name="connsiteY2-18" fmla="*/ 328604 h 940671"/>
              <a:gd name="connsiteX3-19" fmla="*/ 2088232 w 2088232"/>
              <a:gd name="connsiteY3-20" fmla="*/ 940671 h 940671"/>
              <a:gd name="connsiteX4-21" fmla="*/ 0 w 2088232"/>
              <a:gd name="connsiteY4-22" fmla="*/ 940671 h 940671"/>
              <a:gd name="connsiteX5-23" fmla="*/ 9144 w 2088232"/>
              <a:gd name="connsiteY5-24" fmla="*/ 73152 h 940671"/>
              <a:gd name="connsiteX0-25" fmla="*/ 9144 w 2088232"/>
              <a:gd name="connsiteY0-26" fmla="*/ 0 h 867519"/>
              <a:gd name="connsiteX1-27" fmla="*/ 2088232 w 2088232"/>
              <a:gd name="connsiteY1-28" fmla="*/ 255452 h 867519"/>
              <a:gd name="connsiteX2-29" fmla="*/ 2088232 w 2088232"/>
              <a:gd name="connsiteY2-30" fmla="*/ 867519 h 867519"/>
              <a:gd name="connsiteX3-31" fmla="*/ 0 w 2088232"/>
              <a:gd name="connsiteY3-32" fmla="*/ 867519 h 867519"/>
              <a:gd name="connsiteX4-33" fmla="*/ 9144 w 2088232"/>
              <a:gd name="connsiteY4-34" fmla="*/ 0 h 867519"/>
              <a:gd name="connsiteX0-35" fmla="*/ 9144 w 2088232"/>
              <a:gd name="connsiteY0-36" fmla="*/ 0 h 867519"/>
              <a:gd name="connsiteX1-37" fmla="*/ 2088232 w 2088232"/>
              <a:gd name="connsiteY1-38" fmla="*/ 153763 h 867519"/>
              <a:gd name="connsiteX2-39" fmla="*/ 2088232 w 2088232"/>
              <a:gd name="connsiteY2-40" fmla="*/ 867519 h 867519"/>
              <a:gd name="connsiteX3-41" fmla="*/ 0 w 2088232"/>
              <a:gd name="connsiteY3-42" fmla="*/ 867519 h 867519"/>
              <a:gd name="connsiteX4-43" fmla="*/ 9144 w 2088232"/>
              <a:gd name="connsiteY4-44" fmla="*/ 0 h 8675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8232" h="867519">
                <a:moveTo>
                  <a:pt x="9144" y="0"/>
                </a:moveTo>
                <a:lnTo>
                  <a:pt x="2088232" y="153763"/>
                </a:lnTo>
                <a:lnTo>
                  <a:pt x="2088232" y="867519"/>
                </a:lnTo>
                <a:lnTo>
                  <a:pt x="0" y="867519"/>
                </a:lnTo>
                <a:lnTo>
                  <a:pt x="9144" y="0"/>
                </a:lnTo>
                <a:close/>
              </a:path>
            </a:pathLst>
          </a:custGeom>
          <a:solidFill>
            <a:srgbClr val="69A35B"/>
          </a:solidFill>
          <a:ln w="12700">
            <a:solidFill>
              <a:srgbClr val="69A35B"/>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p:custDataLst>
              <p:tags r:id="rId17"/>
            </p:custDataLst>
          </p:nvPr>
        </p:nvSpPr>
        <p:spPr bwMode="auto">
          <a:xfrm>
            <a:off x="8906083" y="4530736"/>
            <a:ext cx="2611246" cy="1388745"/>
          </a:xfrm>
          <a:prstGeom prst="rect">
            <a:avLst/>
          </a:prstGeom>
          <a:solidFill>
            <a:sysClr val="window" lastClr="FFFFFF"/>
          </a:solidFill>
          <a:ln w="12700">
            <a:solidFill>
              <a:srgbClr val="69A35B"/>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32" name="椭圆 31"/>
          <p:cNvSpPr/>
          <p:nvPr>
            <p:custDataLst>
              <p:tags r:id="rId18"/>
            </p:custDataLst>
          </p:nvPr>
        </p:nvSpPr>
        <p:spPr>
          <a:xfrm>
            <a:off x="9874264" y="2443249"/>
            <a:ext cx="674884" cy="674884"/>
          </a:xfrm>
          <a:prstGeom prst="ellipse">
            <a:avLst/>
          </a:prstGeom>
          <a:solidFill>
            <a:sysClr val="window" lastClr="FFFFFF"/>
          </a:solidFill>
          <a:ln w="28575" cap="flat" cmpd="sng" algn="ctr">
            <a:solidFill>
              <a:srgbClr val="69A35B"/>
            </a:solidFill>
            <a:prstDash val="solid"/>
            <a:miter lim="800000"/>
          </a:ln>
          <a:effectLst/>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33" name="任意多边形 32"/>
          <p:cNvSpPr/>
          <p:nvPr>
            <p:custDataLst>
              <p:tags r:id="rId19"/>
            </p:custDataLst>
          </p:nvPr>
        </p:nvSpPr>
        <p:spPr bwMode="auto">
          <a:xfrm>
            <a:off x="7281480" y="2936853"/>
            <a:ext cx="363892" cy="363317"/>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1459" h="580542">
                <a:moveTo>
                  <a:pt x="213875" y="146706"/>
                </a:moveTo>
                <a:cubicBezTo>
                  <a:pt x="227226" y="146706"/>
                  <a:pt x="238084" y="157547"/>
                  <a:pt x="238084" y="171055"/>
                </a:cubicBezTo>
                <a:cubicBezTo>
                  <a:pt x="238084" y="184562"/>
                  <a:pt x="227226" y="195493"/>
                  <a:pt x="213875" y="195493"/>
                </a:cubicBezTo>
                <a:cubicBezTo>
                  <a:pt x="161630" y="195493"/>
                  <a:pt x="118998" y="238236"/>
                  <a:pt x="118998" y="290755"/>
                </a:cubicBezTo>
                <a:cubicBezTo>
                  <a:pt x="118998" y="300086"/>
                  <a:pt x="120422" y="309328"/>
                  <a:pt x="123092" y="318214"/>
                </a:cubicBezTo>
                <a:cubicBezTo>
                  <a:pt x="126741" y="330300"/>
                  <a:pt x="120422" y="343274"/>
                  <a:pt x="108673" y="347895"/>
                </a:cubicBezTo>
                <a:cubicBezTo>
                  <a:pt x="72182" y="362291"/>
                  <a:pt x="48507" y="397126"/>
                  <a:pt x="48507" y="436582"/>
                </a:cubicBezTo>
                <a:cubicBezTo>
                  <a:pt x="48507" y="489101"/>
                  <a:pt x="91050" y="531844"/>
                  <a:pt x="143384" y="531844"/>
                </a:cubicBezTo>
                <a:lnTo>
                  <a:pt x="438164" y="531844"/>
                </a:lnTo>
                <a:cubicBezTo>
                  <a:pt x="490320" y="531844"/>
                  <a:pt x="532952" y="489101"/>
                  <a:pt x="532952" y="436582"/>
                </a:cubicBezTo>
                <a:cubicBezTo>
                  <a:pt x="532952" y="408678"/>
                  <a:pt x="520759" y="382108"/>
                  <a:pt x="499398" y="363979"/>
                </a:cubicBezTo>
                <a:cubicBezTo>
                  <a:pt x="494147" y="359625"/>
                  <a:pt x="491032" y="353049"/>
                  <a:pt x="490854" y="346207"/>
                </a:cubicBezTo>
                <a:cubicBezTo>
                  <a:pt x="489252" y="294399"/>
                  <a:pt x="447598" y="253876"/>
                  <a:pt x="395976" y="253876"/>
                </a:cubicBezTo>
                <a:cubicBezTo>
                  <a:pt x="382625" y="253876"/>
                  <a:pt x="371767" y="243035"/>
                  <a:pt x="371767" y="229528"/>
                </a:cubicBezTo>
                <a:cubicBezTo>
                  <a:pt x="371767" y="216020"/>
                  <a:pt x="382625" y="205090"/>
                  <a:pt x="395976" y="205090"/>
                </a:cubicBezTo>
                <a:cubicBezTo>
                  <a:pt x="433535" y="205090"/>
                  <a:pt x="468959" y="219575"/>
                  <a:pt x="495927" y="245879"/>
                </a:cubicBezTo>
                <a:cubicBezTo>
                  <a:pt x="520225" y="269517"/>
                  <a:pt x="535177" y="300441"/>
                  <a:pt x="538648" y="334032"/>
                </a:cubicBezTo>
                <a:cubicBezTo>
                  <a:pt x="565972" y="361047"/>
                  <a:pt x="581459" y="397748"/>
                  <a:pt x="581459" y="436582"/>
                </a:cubicBezTo>
                <a:cubicBezTo>
                  <a:pt x="581459" y="516026"/>
                  <a:pt x="517199" y="580542"/>
                  <a:pt x="438164" y="580542"/>
                </a:cubicBezTo>
                <a:lnTo>
                  <a:pt x="143384" y="580542"/>
                </a:lnTo>
                <a:cubicBezTo>
                  <a:pt x="64349" y="580542"/>
                  <a:pt x="0" y="516026"/>
                  <a:pt x="0" y="436582"/>
                </a:cubicBezTo>
                <a:cubicBezTo>
                  <a:pt x="0" y="407079"/>
                  <a:pt x="8811" y="378820"/>
                  <a:pt x="25544" y="354471"/>
                </a:cubicBezTo>
                <a:cubicBezTo>
                  <a:pt x="37737" y="336698"/>
                  <a:pt x="53669" y="322124"/>
                  <a:pt x="72004" y="311638"/>
                </a:cubicBezTo>
                <a:cubicBezTo>
                  <a:pt x="70936" y="304618"/>
                  <a:pt x="70491" y="297598"/>
                  <a:pt x="70491" y="290666"/>
                </a:cubicBezTo>
                <a:cubicBezTo>
                  <a:pt x="70491" y="211222"/>
                  <a:pt x="134840" y="146706"/>
                  <a:pt x="213875" y="146706"/>
                </a:cubicBezTo>
                <a:close/>
                <a:moveTo>
                  <a:pt x="301555" y="0"/>
                </a:moveTo>
                <a:cubicBezTo>
                  <a:pt x="314815" y="0"/>
                  <a:pt x="325673" y="10930"/>
                  <a:pt x="325673" y="24259"/>
                </a:cubicBezTo>
                <a:lnTo>
                  <a:pt x="325673" y="369392"/>
                </a:lnTo>
                <a:lnTo>
                  <a:pt x="379960" y="313055"/>
                </a:lnTo>
                <a:cubicBezTo>
                  <a:pt x="389215" y="303458"/>
                  <a:pt x="404433" y="303191"/>
                  <a:pt x="414045" y="312522"/>
                </a:cubicBezTo>
                <a:cubicBezTo>
                  <a:pt x="423567" y="321763"/>
                  <a:pt x="423745" y="337225"/>
                  <a:pt x="414490" y="346822"/>
                </a:cubicBezTo>
                <a:lnTo>
                  <a:pt x="318642" y="446079"/>
                </a:lnTo>
                <a:cubicBezTo>
                  <a:pt x="314103" y="450788"/>
                  <a:pt x="307874" y="453454"/>
                  <a:pt x="301288" y="453454"/>
                </a:cubicBezTo>
                <a:cubicBezTo>
                  <a:pt x="294791" y="453454"/>
                  <a:pt x="288473" y="450788"/>
                  <a:pt x="284023" y="446079"/>
                </a:cubicBezTo>
                <a:lnTo>
                  <a:pt x="188086" y="346822"/>
                </a:lnTo>
                <a:cubicBezTo>
                  <a:pt x="178742" y="337225"/>
                  <a:pt x="179009" y="321941"/>
                  <a:pt x="188620" y="312522"/>
                </a:cubicBezTo>
                <a:cubicBezTo>
                  <a:pt x="198054" y="303191"/>
                  <a:pt x="213361" y="303458"/>
                  <a:pt x="222617" y="313055"/>
                </a:cubicBezTo>
                <a:lnTo>
                  <a:pt x="277437" y="369392"/>
                </a:lnTo>
                <a:lnTo>
                  <a:pt x="277437" y="24259"/>
                </a:lnTo>
                <a:cubicBezTo>
                  <a:pt x="277437" y="10930"/>
                  <a:pt x="288295" y="0"/>
                  <a:pt x="301555" y="0"/>
                </a:cubicBezTo>
                <a:close/>
              </a:path>
            </a:pathLst>
          </a:custGeom>
          <a:solidFill>
            <a:srgbClr val="1AA3AA"/>
          </a:solidFill>
          <a:ln>
            <a:noFill/>
          </a:ln>
        </p:spPr>
        <p:txBody>
          <a:bodyPr wrap="square" lIns="91440" tIns="45720" rIns="91440" bIns="45720" anchor="ctr">
            <a:normAutofit fontScale="80000" lnSpcReduction="20000"/>
          </a:bodyPr>
          <a:lstStyle/>
          <a:p>
            <a:pPr algn="ctr">
              <a:lnSpc>
                <a:spcPct val="14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49" name="矩形 48"/>
          <p:cNvSpPr/>
          <p:nvPr>
            <p:custDataLst>
              <p:tags r:id="rId20"/>
            </p:custDataLst>
          </p:nvPr>
        </p:nvSpPr>
        <p:spPr bwMode="auto">
          <a:xfrm>
            <a:off x="9874250" y="4771390"/>
            <a:ext cx="1151255" cy="906780"/>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90000" tIns="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l">
              <a:lnSpc>
                <a:spcPct val="20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企业邮箱</a:t>
            </a:r>
          </a:p>
          <a:p>
            <a:pPr lvl="0" algn="l">
              <a:lnSpc>
                <a:spcPct val="20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销售系统</a:t>
            </a:r>
          </a:p>
        </p:txBody>
      </p:sp>
      <p:sp>
        <p:nvSpPr>
          <p:cNvPr id="50" name="文本框 49"/>
          <p:cNvSpPr txBox="1"/>
          <p:nvPr>
            <p:custDataLst>
              <p:tags r:id="rId21"/>
            </p:custDataLst>
          </p:nvPr>
        </p:nvSpPr>
        <p:spPr bwMode="auto">
          <a:xfrm>
            <a:off x="9166586" y="3444208"/>
            <a:ext cx="2088971" cy="387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720" rIns="91440" bIns="0" anchor="b" anchorCtr="0">
            <a:normAutofit fontScale="925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30000"/>
              </a:lnSpc>
              <a:spcBef>
                <a:spcPct val="0"/>
              </a:spcBef>
              <a:buFontTx/>
              <a:buNone/>
            </a:pPr>
            <a:r>
              <a:rPr lang="zh-CN" altLang="en-US" sz="2000" b="1" spc="300">
                <a:solidFill>
                  <a:schemeClr val="bg1"/>
                </a:solidFill>
                <a:latin typeface="Arial" panose="020B0604020202020204" pitchFamily="34" charset="0"/>
                <a:ea typeface="微软雅黑" panose="020B0503020204020204" charset="-122"/>
                <a:sym typeface="Arial" panose="020B0604020202020204" pitchFamily="34" charset="0"/>
              </a:rPr>
              <a:t>品牌管理</a:t>
            </a:r>
          </a:p>
        </p:txBody>
      </p:sp>
      <p:grpSp>
        <p:nvGrpSpPr>
          <p:cNvPr id="24" name="组合 23"/>
          <p:cNvGrpSpPr/>
          <p:nvPr/>
        </p:nvGrpSpPr>
        <p:grpSpPr>
          <a:xfrm>
            <a:off x="0" y="1249045"/>
            <a:ext cx="1886585" cy="426720"/>
            <a:chOff x="1" y="1817"/>
            <a:chExt cx="2971" cy="672"/>
          </a:xfrm>
          <a:solidFill>
            <a:srgbClr val="5A84AF"/>
          </a:solidFill>
        </p:grpSpPr>
        <p:sp>
          <p:nvSpPr>
            <p:cNvPr id="10" name="流程图: 手动输入 9"/>
            <p:cNvSpPr/>
            <p:nvPr/>
          </p:nvSpPr>
          <p:spPr>
            <a:xfrm rot="16200000" flipV="1">
              <a:off x="925" y="893"/>
              <a:ext cx="671" cy="2519"/>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000" b="1">
                  <a:solidFill>
                    <a:schemeClr val="bg1"/>
                  </a:solidFill>
                  <a:latin typeface="微软雅黑" panose="020B0503020204020204" charset="-122"/>
                  <a:ea typeface="微软雅黑" panose="020B0503020204020204" charset="-122"/>
                </a:rPr>
                <a:t>适用群体</a:t>
              </a:r>
            </a:p>
          </p:txBody>
        </p:sp>
        <p:sp>
          <p:nvSpPr>
            <p:cNvPr id="22" name="平行四边形 21"/>
            <p:cNvSpPr/>
            <p:nvPr/>
          </p:nvSpPr>
          <p:spPr>
            <a:xfrm>
              <a:off x="2264" y="1817"/>
              <a:ext cx="709" cy="672"/>
            </a:xfrm>
            <a:prstGeom prst="parallelogram">
              <a:avLst>
                <a:gd name="adj" fmla="val 755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p:cNvSpPr txBox="1"/>
          <p:nvPr/>
        </p:nvSpPr>
        <p:spPr>
          <a:xfrm>
            <a:off x="1964055" y="1143000"/>
            <a:ext cx="9552305" cy="755650"/>
          </a:xfrm>
          <a:prstGeom prst="rect">
            <a:avLst/>
          </a:prstGeom>
          <a:noFill/>
        </p:spPr>
        <p:txBody>
          <a:bodyPr wrap="square" rtlCol="0" anchor="t">
            <a:spAutoFit/>
          </a:bodyPr>
          <a:lstStyle/>
          <a:p>
            <a:pPr algn="just">
              <a:lnSpc>
                <a:spcPct val="120000"/>
              </a:lnSpc>
            </a:pPr>
            <a:r>
              <a:rPr lang="zh-CN" altLang="en-US" b="1">
                <a:ln>
                  <a:noFill/>
                </a:ln>
                <a:solidFill>
                  <a:schemeClr val="tx1">
                    <a:lumMod val="75000"/>
                    <a:lumOff val="25000"/>
                  </a:schemeClr>
                </a:solidFill>
                <a:latin typeface="微软雅黑" panose="020B0503020204020204" charset="-122"/>
                <a:ea typeface="微软雅黑" panose="020B0503020204020204" charset="-122"/>
                <a:sym typeface="+mn-ea"/>
              </a:rPr>
              <a:t>针对</a:t>
            </a:r>
            <a:r>
              <a:rPr lang="en-US" altLang="zh-CN" b="1">
                <a:ln>
                  <a:noFill/>
                </a:ln>
                <a:solidFill>
                  <a:schemeClr val="tx1">
                    <a:lumMod val="75000"/>
                    <a:lumOff val="25000"/>
                  </a:schemeClr>
                </a:solidFill>
                <a:latin typeface="微软雅黑" panose="020B0503020204020204" charset="-122"/>
                <a:ea typeface="微软雅黑" panose="020B0503020204020204" charset="-122"/>
                <a:sym typeface="+mn-ea"/>
              </a:rPr>
              <a:t>B</a:t>
            </a:r>
            <a:r>
              <a:rPr lang="zh-CN" altLang="en-US" b="1">
                <a:ln>
                  <a:noFill/>
                </a:ln>
                <a:solidFill>
                  <a:schemeClr val="tx1">
                    <a:lumMod val="75000"/>
                    <a:lumOff val="25000"/>
                  </a:schemeClr>
                </a:solidFill>
                <a:latin typeface="微软雅黑" panose="020B0503020204020204" charset="-122"/>
                <a:ea typeface="微软雅黑" panose="020B0503020204020204" charset="-122"/>
                <a:sym typeface="+mn-ea"/>
              </a:rPr>
              <a:t>端客户，需强化品牌效应，提升内容专业度，获取对方信任感，进而促成转化，有效留存客户。</a:t>
            </a:r>
          </a:p>
        </p:txBody>
      </p:sp>
      <p:pic>
        <p:nvPicPr>
          <p:cNvPr id="12" name="图片 11" descr="303b333530343331343bbfcdbba7"/>
          <p:cNvPicPr>
            <a:picLocks noChangeAspect="1"/>
          </p:cNvPicPr>
          <p:nvPr/>
        </p:nvPicPr>
        <p:blipFill>
          <a:blip r:embed="rId23" cstate="print">
            <a:extLst>
              <a:ext uri="{96DAC541-7B7A-43D3-8B79-37D633B846F1}">
                <asvg:svgBlip xmlns:asvg="http://schemas.microsoft.com/office/drawing/2016/SVG/main" xmlns="" r:embed="rId24"/>
              </a:ext>
            </a:extLst>
          </a:blip>
          <a:stretch>
            <a:fillRect/>
          </a:stretch>
        </p:blipFill>
        <p:spPr>
          <a:xfrm>
            <a:off x="1713865" y="3390900"/>
            <a:ext cx="493395" cy="493395"/>
          </a:xfrm>
          <a:prstGeom prst="rect">
            <a:avLst/>
          </a:prstGeom>
        </p:spPr>
      </p:pic>
      <p:pic>
        <p:nvPicPr>
          <p:cNvPr id="13" name="图片 12" descr="303b343539303339353bb1e4bbafa1a2d7aabbaf"/>
          <p:cNvPicPr>
            <a:picLocks noChangeAspect="1"/>
          </p:cNvPicPr>
          <p:nvPr/>
        </p:nvPicPr>
        <p:blipFill>
          <a:blip r:embed="rId25" cstate="print">
            <a:extLst>
              <a:ext uri="{96DAC541-7B7A-43D3-8B79-37D633B846F1}">
                <asvg:svgBlip xmlns:asvg="http://schemas.microsoft.com/office/drawing/2016/SVG/main" xmlns="" r:embed="rId26"/>
              </a:ext>
            </a:extLst>
          </a:blip>
          <a:stretch>
            <a:fillRect/>
          </a:stretch>
        </p:blipFill>
        <p:spPr>
          <a:xfrm>
            <a:off x="4469130" y="3181985"/>
            <a:ext cx="488950" cy="488950"/>
          </a:xfrm>
          <a:prstGeom prst="rect">
            <a:avLst/>
          </a:prstGeom>
        </p:spPr>
      </p:pic>
      <p:pic>
        <p:nvPicPr>
          <p:cNvPr id="17" name="图片 16" descr="303b333530343331313bc6b7c5c6"/>
          <p:cNvPicPr>
            <a:picLocks noChangeAspect="1"/>
          </p:cNvPicPr>
          <p:nvPr/>
        </p:nvPicPr>
        <p:blipFill>
          <a:blip r:embed="rId27" cstate="print">
            <a:extLst>
              <a:ext uri="{96DAC541-7B7A-43D3-8B79-37D633B846F1}">
                <asvg:svgBlip xmlns:asvg="http://schemas.microsoft.com/office/drawing/2016/SVG/main" xmlns="" r:embed="rId28"/>
              </a:ext>
            </a:extLst>
          </a:blip>
          <a:stretch>
            <a:fillRect/>
          </a:stretch>
        </p:blipFill>
        <p:spPr>
          <a:xfrm>
            <a:off x="9946640" y="2515235"/>
            <a:ext cx="531495" cy="531495"/>
          </a:xfrm>
          <a:prstGeom prst="rect">
            <a:avLst/>
          </a:prstGeom>
        </p:spPr>
      </p:pic>
      <p:pic>
        <p:nvPicPr>
          <p:cNvPr id="14" name="图片 13" descr="公众号"/>
          <p:cNvPicPr>
            <a:picLocks noChangeAspect="1"/>
          </p:cNvPicPr>
          <p:nvPr/>
        </p:nvPicPr>
        <p:blipFill>
          <a:blip r:embed="rId29" cstate="print"/>
          <a:stretch>
            <a:fillRect/>
          </a:stretch>
        </p:blipFill>
        <p:spPr>
          <a:xfrm>
            <a:off x="3722370" y="5010785"/>
            <a:ext cx="341630" cy="287020"/>
          </a:xfrm>
          <a:prstGeom prst="rect">
            <a:avLst/>
          </a:prstGeom>
        </p:spPr>
      </p:pic>
      <p:pic>
        <p:nvPicPr>
          <p:cNvPr id="15" name="图片 14" descr="企业网站"/>
          <p:cNvPicPr>
            <a:picLocks noChangeAspect="1"/>
          </p:cNvPicPr>
          <p:nvPr/>
        </p:nvPicPr>
        <p:blipFill>
          <a:blip r:embed="rId30" cstate="print"/>
          <a:stretch>
            <a:fillRect/>
          </a:stretch>
        </p:blipFill>
        <p:spPr>
          <a:xfrm>
            <a:off x="1062990" y="4969510"/>
            <a:ext cx="272415" cy="229235"/>
          </a:xfrm>
          <a:prstGeom prst="rect">
            <a:avLst/>
          </a:prstGeom>
        </p:spPr>
      </p:pic>
      <p:pic>
        <p:nvPicPr>
          <p:cNvPr id="16" name="图片 15" descr="企业邮箱"/>
          <p:cNvPicPr>
            <a:picLocks noChangeAspect="1"/>
          </p:cNvPicPr>
          <p:nvPr/>
        </p:nvPicPr>
        <p:blipFill>
          <a:blip r:embed="rId31" cstate="print"/>
          <a:stretch>
            <a:fillRect/>
          </a:stretch>
        </p:blipFill>
        <p:spPr>
          <a:xfrm>
            <a:off x="9546590" y="4912360"/>
            <a:ext cx="327660" cy="276860"/>
          </a:xfrm>
          <a:prstGeom prst="rect">
            <a:avLst/>
          </a:prstGeom>
        </p:spPr>
      </p:pic>
      <p:pic>
        <p:nvPicPr>
          <p:cNvPr id="18" name="图片 17" descr="轻应用小程序"/>
          <p:cNvPicPr>
            <a:picLocks noChangeAspect="1"/>
          </p:cNvPicPr>
          <p:nvPr/>
        </p:nvPicPr>
        <p:blipFill>
          <a:blip r:embed="rId32" cstate="print"/>
          <a:stretch>
            <a:fillRect/>
          </a:stretch>
        </p:blipFill>
        <p:spPr>
          <a:xfrm>
            <a:off x="1029335" y="5386070"/>
            <a:ext cx="347345" cy="292100"/>
          </a:xfrm>
          <a:prstGeom prst="rect">
            <a:avLst/>
          </a:prstGeom>
        </p:spPr>
      </p:pic>
      <p:pic>
        <p:nvPicPr>
          <p:cNvPr id="19" name="图片 18" descr="销售系统"/>
          <p:cNvPicPr>
            <a:picLocks noChangeAspect="1"/>
          </p:cNvPicPr>
          <p:nvPr/>
        </p:nvPicPr>
        <p:blipFill>
          <a:blip r:embed="rId33" cstate="print"/>
          <a:stretch>
            <a:fillRect/>
          </a:stretch>
        </p:blipFill>
        <p:spPr>
          <a:xfrm>
            <a:off x="6612255" y="4636135"/>
            <a:ext cx="328295" cy="276225"/>
          </a:xfrm>
          <a:prstGeom prst="rect">
            <a:avLst/>
          </a:prstGeom>
        </p:spPr>
      </p:pic>
      <p:pic>
        <p:nvPicPr>
          <p:cNvPr id="20" name="图片 19" descr="营销活动"/>
          <p:cNvPicPr>
            <a:picLocks noChangeAspect="1"/>
          </p:cNvPicPr>
          <p:nvPr/>
        </p:nvPicPr>
        <p:blipFill>
          <a:blip r:embed="rId34" cstate="print"/>
          <a:stretch>
            <a:fillRect/>
          </a:stretch>
        </p:blipFill>
        <p:spPr>
          <a:xfrm>
            <a:off x="6635115" y="5102225"/>
            <a:ext cx="337185" cy="283845"/>
          </a:xfrm>
          <a:prstGeom prst="rect">
            <a:avLst/>
          </a:prstGeom>
        </p:spPr>
      </p:pic>
      <p:pic>
        <p:nvPicPr>
          <p:cNvPr id="21" name="图片 20" descr="云设计"/>
          <p:cNvPicPr>
            <a:picLocks noChangeAspect="1"/>
          </p:cNvPicPr>
          <p:nvPr/>
        </p:nvPicPr>
        <p:blipFill>
          <a:blip r:embed="rId35" cstate="print"/>
          <a:stretch>
            <a:fillRect/>
          </a:stretch>
        </p:blipFill>
        <p:spPr>
          <a:xfrm>
            <a:off x="6595110" y="5541010"/>
            <a:ext cx="345440" cy="290830"/>
          </a:xfrm>
          <a:prstGeom prst="rect">
            <a:avLst/>
          </a:prstGeom>
        </p:spPr>
      </p:pic>
      <p:pic>
        <p:nvPicPr>
          <p:cNvPr id="25" name="图片 24" descr="轻应用小程序"/>
          <p:cNvPicPr>
            <a:picLocks noChangeAspect="1"/>
          </p:cNvPicPr>
          <p:nvPr/>
        </p:nvPicPr>
        <p:blipFill>
          <a:blip r:embed="rId32" cstate="print"/>
          <a:stretch>
            <a:fillRect/>
          </a:stretch>
        </p:blipFill>
        <p:spPr>
          <a:xfrm>
            <a:off x="3722370" y="5464810"/>
            <a:ext cx="347345" cy="292100"/>
          </a:xfrm>
          <a:prstGeom prst="rect">
            <a:avLst/>
          </a:prstGeom>
        </p:spPr>
      </p:pic>
      <p:pic>
        <p:nvPicPr>
          <p:cNvPr id="26" name="图片 25" descr="销售系统"/>
          <p:cNvPicPr>
            <a:picLocks noChangeAspect="1"/>
          </p:cNvPicPr>
          <p:nvPr/>
        </p:nvPicPr>
        <p:blipFill>
          <a:blip r:embed="rId33" cstate="print"/>
          <a:stretch>
            <a:fillRect/>
          </a:stretch>
        </p:blipFill>
        <p:spPr>
          <a:xfrm>
            <a:off x="9546590" y="5401945"/>
            <a:ext cx="328295" cy="276225"/>
          </a:xfrm>
          <a:prstGeom prst="rect">
            <a:avLst/>
          </a:prstGeom>
        </p:spPr>
      </p:pic>
      <p:pic>
        <p:nvPicPr>
          <p:cNvPr id="42" name="Picture 2" descr="D:\公司图片大全\公司LOGO\公司LOGO原图\LOGO\xzyzlogo.png"/>
          <p:cNvPicPr>
            <a:picLocks noChangeAspect="1" noChangeArrowheads="1"/>
          </p:cNvPicPr>
          <p:nvPr/>
        </p:nvPicPr>
        <p:blipFill>
          <a:blip r:embed="rId36" cstate="print"/>
          <a:srcRect/>
          <a:stretch>
            <a:fillRect/>
          </a:stretch>
        </p:blipFill>
        <p:spPr bwMode="auto">
          <a:xfrm>
            <a:off x="9204266" y="257634"/>
            <a:ext cx="2286095" cy="54186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Users\Administrator\Desktop\企业微信截图_16140622269005.png企业微信截图_16140622269005"/>
          <p:cNvPicPr>
            <a:picLocks noChangeAspect="1"/>
          </p:cNvPicPr>
          <p:nvPr>
            <p:custDataLst>
              <p:tags r:id="rId2"/>
            </p:custDataLst>
          </p:nvPr>
        </p:nvPicPr>
        <p:blipFill rotWithShape="1">
          <a:blip r:embed="rId14" cstate="print"/>
          <a:srcRect/>
          <a:stretch>
            <a:fillRect/>
          </a:stretch>
        </p:blipFill>
        <p:spPr>
          <a:xfrm>
            <a:off x="1517011" y="3368483"/>
            <a:ext cx="1172081" cy="1078230"/>
          </a:xfrm>
          <a:prstGeom prst="ellipse">
            <a:avLst/>
          </a:prstGeom>
        </p:spPr>
      </p:pic>
      <p:pic>
        <p:nvPicPr>
          <p:cNvPr id="17" name="图片 16" descr="C:\Users\Administrator\Desktop\企业微信截图_16140622997663.png企业微信截图_16140622997663"/>
          <p:cNvPicPr>
            <a:picLocks noChangeAspect="1"/>
          </p:cNvPicPr>
          <p:nvPr>
            <p:custDataLst>
              <p:tags r:id="rId3"/>
            </p:custDataLst>
          </p:nvPr>
        </p:nvPicPr>
        <p:blipFill rotWithShape="1">
          <a:blip r:embed="rId15" cstate="print"/>
          <a:srcRect/>
          <a:stretch>
            <a:fillRect/>
          </a:stretch>
        </p:blipFill>
        <p:spPr>
          <a:xfrm>
            <a:off x="2886710" y="4947285"/>
            <a:ext cx="1172210" cy="1138555"/>
          </a:xfrm>
          <a:prstGeom prst="ellipse">
            <a:avLst/>
          </a:prstGeom>
        </p:spPr>
      </p:pic>
      <p:pic>
        <p:nvPicPr>
          <p:cNvPr id="19" name="图片 18" descr="C:\Users\Administrator\Desktop\企业微信截图_16140623732536.png企业微信截图_16140623732536"/>
          <p:cNvPicPr>
            <a:picLocks noChangeAspect="1"/>
          </p:cNvPicPr>
          <p:nvPr>
            <p:custDataLst>
              <p:tags r:id="rId4"/>
            </p:custDataLst>
          </p:nvPr>
        </p:nvPicPr>
        <p:blipFill rotWithShape="1">
          <a:blip r:embed="rId16" cstate="print"/>
          <a:srcRect/>
          <a:stretch>
            <a:fillRect/>
          </a:stretch>
        </p:blipFill>
        <p:spPr>
          <a:xfrm>
            <a:off x="2939282" y="1729124"/>
            <a:ext cx="1066800" cy="1172081"/>
          </a:xfrm>
          <a:prstGeom prst="ellipse">
            <a:avLst/>
          </a:prstGeom>
        </p:spPr>
      </p:pic>
      <p:cxnSp>
        <p:nvCxnSpPr>
          <p:cNvPr id="10" name="直接连接符 9"/>
          <p:cNvCxnSpPr/>
          <p:nvPr>
            <p:custDataLst>
              <p:tags r:id="rId5"/>
            </p:custDataLst>
          </p:nvPr>
        </p:nvCxnSpPr>
        <p:spPr>
          <a:xfrm flipH="1">
            <a:off x="2105298" y="2322979"/>
            <a:ext cx="782880" cy="1004740"/>
          </a:xfrm>
          <a:prstGeom prst="line">
            <a:avLst/>
          </a:prstGeom>
        </p:spPr>
        <p:style>
          <a:lnRef idx="1">
            <a:srgbClr val="1F74AD"/>
          </a:lnRef>
          <a:fillRef idx="0">
            <a:srgbClr val="1F74AD"/>
          </a:fillRef>
          <a:effectRef idx="0">
            <a:srgbClr val="1F74AD"/>
          </a:effectRef>
          <a:fontRef idx="minor">
            <a:srgbClr val="000000"/>
          </a:fontRef>
        </p:style>
      </p:cxnSp>
      <p:cxnSp>
        <p:nvCxnSpPr>
          <p:cNvPr id="11" name="直接连接符 10"/>
          <p:cNvCxnSpPr/>
          <p:nvPr>
            <p:custDataLst>
              <p:tags r:id="rId6"/>
            </p:custDataLst>
          </p:nvPr>
        </p:nvCxnSpPr>
        <p:spPr>
          <a:xfrm>
            <a:off x="2105298" y="4495107"/>
            <a:ext cx="782736" cy="897163"/>
          </a:xfrm>
          <a:prstGeom prst="line">
            <a:avLst/>
          </a:prstGeom>
        </p:spPr>
        <p:style>
          <a:lnRef idx="1">
            <a:srgbClr val="1F74AD"/>
          </a:lnRef>
          <a:fillRef idx="0">
            <a:srgbClr val="1F74AD"/>
          </a:fillRef>
          <a:effectRef idx="0">
            <a:srgbClr val="1F74AD"/>
          </a:effectRef>
          <a:fontRef idx="minor">
            <a:srgbClr val="000000"/>
          </a:fontRef>
        </p:style>
      </p:cxnSp>
      <p:sp>
        <p:nvSpPr>
          <p:cNvPr id="2" name="文本框 1"/>
          <p:cNvSpPr txBox="1"/>
          <p:nvPr>
            <p:custDataLst>
              <p:tags r:id="rId7"/>
            </p:custDataLst>
          </p:nvPr>
        </p:nvSpPr>
        <p:spPr>
          <a:xfrm>
            <a:off x="4249271" y="1930737"/>
            <a:ext cx="3307976" cy="460506"/>
          </a:xfrm>
          <a:prstGeom prst="rect">
            <a:avLst/>
          </a:prstGeom>
          <a:noFill/>
        </p:spPr>
        <p:txBody>
          <a:bodyPr wrap="square" bIns="0" rtlCol="0" anchor="b" anchorCtr="0">
            <a:normAutofit/>
          </a:bodyPr>
          <a:lstStyle/>
          <a:p>
            <a:pPr>
              <a:lnSpc>
                <a:spcPct val="120000"/>
              </a:lnSpc>
            </a:pPr>
            <a:r>
              <a:rPr lang="zh-CN" altLang="en-US" sz="2000" b="1" dirty="0">
                <a:solidFill>
                  <a:srgbClr val="1F74AD"/>
                </a:solidFill>
                <a:uFillTx/>
                <a:latin typeface="微软雅黑" panose="020B0503020204020204" charset="-122"/>
                <a:ea typeface="微软雅黑" panose="020B0503020204020204" charset="-122"/>
              </a:rPr>
              <a:t>公司名称</a:t>
            </a:r>
          </a:p>
        </p:txBody>
      </p:sp>
      <p:sp>
        <p:nvSpPr>
          <p:cNvPr id="18" name="文本框 17"/>
          <p:cNvSpPr txBox="1"/>
          <p:nvPr>
            <p:custDataLst>
              <p:tags r:id="rId8"/>
            </p:custDataLst>
          </p:nvPr>
        </p:nvSpPr>
        <p:spPr>
          <a:xfrm>
            <a:off x="4249271" y="2562988"/>
            <a:ext cx="3307976" cy="646262"/>
          </a:xfrm>
          <a:prstGeom prst="rect">
            <a:avLst/>
          </a:prstGeom>
          <a:noFill/>
        </p:spPr>
        <p:txBody>
          <a:bodyPr wrap="square" tIns="0" bIns="46800" rtlCol="0">
            <a:normAutofit/>
          </a:bodyPr>
          <a:lstStyle/>
          <a:p>
            <a:pPr>
              <a:lnSpc>
                <a:spcPct val="120000"/>
              </a:lnSpc>
            </a:pPr>
            <a:r>
              <a:rPr lang="en-US" altLang="zh-CN" sz="1400" b="1" spc="150" dirty="0">
                <a:latin typeface="微软雅黑" panose="020B0503020204020204" charset="-122"/>
                <a:ea typeface="微软雅黑" panose="020B0503020204020204" charset="-122"/>
              </a:rPr>
              <a:t>A</a:t>
            </a:r>
            <a:r>
              <a:rPr lang="zh-CN" altLang="en-US" sz="1400" b="1" spc="150" dirty="0">
                <a:latin typeface="微软雅黑" panose="020B0503020204020204" charset="-122"/>
                <a:ea typeface="微软雅黑" panose="020B0503020204020204" charset="-122"/>
              </a:rPr>
              <a:t>医疗科技有限公司</a:t>
            </a:r>
          </a:p>
        </p:txBody>
      </p:sp>
      <p:sp>
        <p:nvSpPr>
          <p:cNvPr id="23" name="文本框 22"/>
          <p:cNvSpPr txBox="1"/>
          <p:nvPr>
            <p:custDataLst>
              <p:tags r:id="rId9"/>
            </p:custDataLst>
          </p:nvPr>
        </p:nvSpPr>
        <p:spPr>
          <a:xfrm>
            <a:off x="2861140" y="3495060"/>
            <a:ext cx="3307976" cy="460506"/>
          </a:xfrm>
          <a:prstGeom prst="rect">
            <a:avLst/>
          </a:prstGeom>
          <a:noFill/>
        </p:spPr>
        <p:txBody>
          <a:bodyPr wrap="square" bIns="0" rtlCol="0" anchor="b" anchorCtr="0">
            <a:normAutofit/>
          </a:bodyPr>
          <a:lstStyle/>
          <a:p>
            <a:pPr>
              <a:lnSpc>
                <a:spcPct val="120000"/>
              </a:lnSpc>
            </a:pPr>
            <a:r>
              <a:rPr lang="zh-CN" altLang="en-US" sz="2000" b="1" dirty="0">
                <a:solidFill>
                  <a:srgbClr val="3498DB"/>
                </a:solidFill>
                <a:uFillTx/>
                <a:latin typeface="微软雅黑" panose="020B0503020204020204" charset="-122"/>
                <a:ea typeface="微软雅黑" panose="020B0503020204020204" charset="-122"/>
              </a:rPr>
              <a:t>客户群体</a:t>
            </a:r>
          </a:p>
        </p:txBody>
      </p:sp>
      <p:sp>
        <p:nvSpPr>
          <p:cNvPr id="24" name="文本框 23"/>
          <p:cNvSpPr txBox="1"/>
          <p:nvPr>
            <p:custDataLst>
              <p:tags r:id="rId10"/>
            </p:custDataLst>
          </p:nvPr>
        </p:nvSpPr>
        <p:spPr>
          <a:xfrm>
            <a:off x="2861310" y="4105275"/>
            <a:ext cx="3756660" cy="646430"/>
          </a:xfrm>
          <a:prstGeom prst="rect">
            <a:avLst/>
          </a:prstGeom>
          <a:noFill/>
        </p:spPr>
        <p:txBody>
          <a:bodyPr wrap="square" tIns="0" bIns="46800" rtlCol="0">
            <a:normAutofit/>
          </a:bodyPr>
          <a:lstStyle/>
          <a:p>
            <a:pPr lvl="0" algn="l">
              <a:lnSpc>
                <a:spcPct val="120000"/>
              </a:lnSpc>
              <a:buClrTx/>
              <a:buSzTx/>
              <a:buFontTx/>
            </a:pPr>
            <a:r>
              <a:rPr lang="en-US" altLang="zh-CN" sz="1400" b="1" spc="150" dirty="0">
                <a:latin typeface="微软雅黑" panose="020B0503020204020204" charset="-122"/>
                <a:ea typeface="微软雅黑" panose="020B0503020204020204" charset="-122"/>
                <a:sym typeface="+mn-ea"/>
              </a:rPr>
              <a:t>各大医院、私人医疗机构、社区诊所</a:t>
            </a:r>
          </a:p>
          <a:p>
            <a:pPr lvl="0" algn="l">
              <a:lnSpc>
                <a:spcPct val="120000"/>
              </a:lnSpc>
              <a:buClrTx/>
              <a:buSzTx/>
              <a:buFontTx/>
            </a:pPr>
            <a:endParaRPr lang="en-US" altLang="zh-CN" sz="1400" b="1" spc="150" dirty="0">
              <a:latin typeface="微软雅黑" panose="020B0503020204020204" charset="-122"/>
              <a:ea typeface="微软雅黑" panose="020B0503020204020204" charset="-122"/>
              <a:sym typeface="+mn-ea"/>
            </a:endParaRPr>
          </a:p>
        </p:txBody>
      </p:sp>
      <p:sp>
        <p:nvSpPr>
          <p:cNvPr id="26" name="文本框 25"/>
          <p:cNvSpPr txBox="1"/>
          <p:nvPr>
            <p:custDataLst>
              <p:tags r:id="rId11"/>
            </p:custDataLst>
          </p:nvPr>
        </p:nvSpPr>
        <p:spPr>
          <a:xfrm>
            <a:off x="4249271" y="5059383"/>
            <a:ext cx="3307976" cy="460506"/>
          </a:xfrm>
          <a:prstGeom prst="rect">
            <a:avLst/>
          </a:prstGeom>
          <a:noFill/>
        </p:spPr>
        <p:txBody>
          <a:bodyPr wrap="square" bIns="0" rtlCol="0" anchor="b" anchorCtr="0">
            <a:normAutofit/>
          </a:bodyPr>
          <a:lstStyle/>
          <a:p>
            <a:pPr>
              <a:lnSpc>
                <a:spcPct val="120000"/>
              </a:lnSpc>
            </a:pPr>
            <a:r>
              <a:rPr lang="zh-CN" altLang="en-US" sz="2000" b="1" dirty="0">
                <a:solidFill>
                  <a:srgbClr val="1AA3AA"/>
                </a:solidFill>
                <a:uFillTx/>
                <a:latin typeface="微软雅黑" panose="020B0503020204020204" charset="-122"/>
                <a:ea typeface="微软雅黑" panose="020B0503020204020204" charset="-122"/>
              </a:rPr>
              <a:t>主营业务</a:t>
            </a:r>
          </a:p>
        </p:txBody>
      </p:sp>
      <p:sp>
        <p:nvSpPr>
          <p:cNvPr id="27" name="文本框 26"/>
          <p:cNvSpPr txBox="1"/>
          <p:nvPr>
            <p:custDataLst>
              <p:tags r:id="rId12"/>
            </p:custDataLst>
          </p:nvPr>
        </p:nvSpPr>
        <p:spPr>
          <a:xfrm>
            <a:off x="4249271" y="5704334"/>
            <a:ext cx="3307976" cy="646262"/>
          </a:xfrm>
          <a:prstGeom prst="rect">
            <a:avLst/>
          </a:prstGeom>
          <a:noFill/>
        </p:spPr>
        <p:txBody>
          <a:bodyPr wrap="square" tIns="0" bIns="46800" rtlCol="0">
            <a:normAutofit/>
          </a:bodyPr>
          <a:lstStyle/>
          <a:p>
            <a:pPr lvl="0" algn="l">
              <a:lnSpc>
                <a:spcPct val="120000"/>
              </a:lnSpc>
              <a:buClrTx/>
              <a:buSzTx/>
              <a:buFontTx/>
            </a:pPr>
            <a:r>
              <a:rPr lang="en-US" altLang="zh-CN" sz="1400" b="1" spc="150" dirty="0">
                <a:latin typeface="微软雅黑" panose="020B0503020204020204" charset="-122"/>
                <a:ea typeface="微软雅黑" panose="020B0503020204020204" charset="-122"/>
                <a:sym typeface="+mn-ea"/>
              </a:rPr>
              <a:t>医疗器械：血糖仪、激光治疗仪、麻醉机</a:t>
            </a:r>
          </a:p>
          <a:p>
            <a:pPr lvl="0" algn="l">
              <a:lnSpc>
                <a:spcPct val="120000"/>
              </a:lnSpc>
              <a:buClrTx/>
              <a:buSzTx/>
              <a:buFontTx/>
            </a:pPr>
            <a:endParaRPr lang="en-US" altLang="zh-CN" sz="1400" b="1" spc="150" dirty="0">
              <a:latin typeface="微软雅黑" panose="020B0503020204020204" charset="-122"/>
              <a:ea typeface="微软雅黑" panose="020B0503020204020204" charset="-122"/>
              <a:sym typeface="+mn-ea"/>
            </a:endParaRPr>
          </a:p>
        </p:txBody>
      </p:sp>
      <p:sp>
        <p:nvSpPr>
          <p:cNvPr id="3" name="矩形 2"/>
          <p:cNvSpPr/>
          <p:nvPr/>
        </p:nvSpPr>
        <p:spPr>
          <a:xfrm>
            <a:off x="-10160" y="833120"/>
            <a:ext cx="6978015" cy="76200"/>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03</a:t>
            </a:r>
          </a:p>
        </p:txBody>
      </p:sp>
      <p:sp>
        <p:nvSpPr>
          <p:cNvPr id="4" name="文本框 3"/>
          <p:cNvSpPr txBox="1"/>
          <p:nvPr/>
        </p:nvSpPr>
        <p:spPr>
          <a:xfrm>
            <a:off x="932815" y="311150"/>
            <a:ext cx="6035040"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解决方案</a:t>
            </a:r>
            <a:r>
              <a:rPr lang="en-US" altLang="zh-CN" sz="2800" b="1">
                <a:solidFill>
                  <a:srgbClr val="5B9BD5"/>
                </a:solidFill>
                <a:latin typeface="微软雅黑" panose="020B0503020204020204" charset="-122"/>
                <a:ea typeface="微软雅黑" panose="020B0503020204020204" charset="-122"/>
              </a:rPr>
              <a:t>——</a:t>
            </a:r>
            <a:r>
              <a:rPr lang="zh-CN" altLang="en-US" sz="2800" b="1">
                <a:solidFill>
                  <a:srgbClr val="5B9BD5"/>
                </a:solidFill>
                <a:latin typeface="微软雅黑" panose="020B0503020204020204" charset="-122"/>
                <a:ea typeface="微软雅黑" panose="020B0503020204020204" charset="-122"/>
              </a:rPr>
              <a:t>针对</a:t>
            </a:r>
            <a:r>
              <a:rPr lang="en-US" altLang="zh-CN" sz="2800" b="1">
                <a:solidFill>
                  <a:srgbClr val="5B9BD5"/>
                </a:solidFill>
                <a:latin typeface="微软雅黑" panose="020B0503020204020204" charset="-122"/>
                <a:ea typeface="微软雅黑" panose="020B0503020204020204" charset="-122"/>
              </a:rPr>
              <a:t>B</a:t>
            </a:r>
            <a:r>
              <a:rPr lang="zh-CN" altLang="en-US" sz="2800" b="1">
                <a:solidFill>
                  <a:srgbClr val="5B9BD5"/>
                </a:solidFill>
                <a:latin typeface="微软雅黑" panose="020B0503020204020204" charset="-122"/>
                <a:ea typeface="微软雅黑" panose="020B0503020204020204" charset="-122"/>
              </a:rPr>
              <a:t>端客户案例分享</a:t>
            </a:r>
          </a:p>
        </p:txBody>
      </p:sp>
      <p:pic>
        <p:nvPicPr>
          <p:cNvPr id="8" name="图片 7"/>
          <p:cNvPicPr>
            <a:picLocks noChangeAspect="1"/>
          </p:cNvPicPr>
          <p:nvPr/>
        </p:nvPicPr>
        <p:blipFill>
          <a:blip r:embed="rId17" cstate="print"/>
          <a:srcRect t="4312" b="17424"/>
          <a:stretch>
            <a:fillRect/>
          </a:stretch>
        </p:blipFill>
        <p:spPr>
          <a:xfrm>
            <a:off x="8500745" y="0"/>
            <a:ext cx="3691255" cy="6858000"/>
          </a:xfrm>
          <a:prstGeom prst="rect">
            <a:avLst/>
          </a:prstGeom>
        </p:spPr>
      </p:pic>
      <p:pic>
        <p:nvPicPr>
          <p:cNvPr id="20" name="Picture 2" descr="D:\公司图片大全\公司LOGO\公司LOGO原图\LOGO\xzyzlogo.png"/>
          <p:cNvPicPr>
            <a:picLocks noChangeAspect="1" noChangeArrowheads="1"/>
          </p:cNvPicPr>
          <p:nvPr/>
        </p:nvPicPr>
        <p:blipFill>
          <a:blip r:embed="rId18" cstate="print"/>
          <a:srcRect/>
          <a:stretch>
            <a:fillRect/>
          </a:stretch>
        </p:blipFill>
        <p:spPr bwMode="auto">
          <a:xfrm>
            <a:off x="9771434" y="383139"/>
            <a:ext cx="2286095" cy="541866"/>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b="-23000"/>
          </a:stretch>
        </a:blipFill>
        <a:effectLst/>
      </p:bgPr>
    </p:bg>
    <p:spTree>
      <p:nvGrpSpPr>
        <p:cNvPr id="1" name=""/>
        <p:cNvGrpSpPr/>
        <p:nvPr/>
      </p:nvGrpSpPr>
      <p:grpSpPr>
        <a:xfrm>
          <a:off x="0" y="0"/>
          <a:ext cx="0" cy="0"/>
          <a:chOff x="0" y="0"/>
          <a:chExt cx="0" cy="0"/>
        </a:xfrm>
      </p:grpSpPr>
      <p:sp>
        <p:nvSpPr>
          <p:cNvPr id="4" name="文本框 3"/>
          <p:cNvSpPr txBox="1"/>
          <p:nvPr/>
        </p:nvSpPr>
        <p:spPr>
          <a:xfrm>
            <a:off x="6545580" y="3914775"/>
            <a:ext cx="5879465" cy="937260"/>
          </a:xfrm>
          <a:prstGeom prst="rect">
            <a:avLst/>
          </a:prstGeom>
          <a:noFill/>
        </p:spPr>
        <p:txBody>
          <a:bodyPr wrap="square" rtlCol="0">
            <a:spAutoFit/>
          </a:bodyPr>
          <a:lstStyle/>
          <a:p>
            <a:pPr algn="l"/>
            <a:r>
              <a:rPr lang="zh-CN" altLang="en-US" sz="3600">
                <a:solidFill>
                  <a:srgbClr val="5A84AF"/>
                </a:solidFill>
                <a:latin typeface="微软雅黑" panose="020B0503020204020204" charset="-122"/>
                <a:ea typeface="微软雅黑" panose="020B0503020204020204" charset="-122"/>
                <a:cs typeface="Noto Sans S Chinese Regular" panose="020B0500000000000000" charset="-122"/>
                <a:sym typeface="+mn-ea"/>
              </a:rPr>
              <a:t>第二步：转化</a:t>
            </a:r>
          </a:p>
          <a:p>
            <a:pPr algn="l" fontAlgn="auto">
              <a:spcBef>
                <a:spcPts val="600"/>
              </a:spcBef>
            </a:pPr>
            <a:r>
              <a:rPr lang="zh-CN" altLang="en-US" sz="1400">
                <a:solidFill>
                  <a:srgbClr val="5A84AF"/>
                </a:solidFill>
                <a:latin typeface="微软雅黑" panose="020B0503020204020204" charset="-122"/>
                <a:ea typeface="微软雅黑" panose="020B0503020204020204" charset="-122"/>
                <a:cs typeface="Noto Sans S Chinese Regular" panose="020B0500000000000000" charset="-122"/>
                <a:sym typeface="+mn-ea"/>
              </a:rPr>
              <a:t>（      公众号           轻应用小程序）</a:t>
            </a:r>
            <a:endParaRPr lang="zh-CN" altLang="en-US" sz="3600">
              <a:solidFill>
                <a:srgbClr val="5A84AF"/>
              </a:solidFill>
              <a:latin typeface="微软雅黑" panose="020B0503020204020204" charset="-122"/>
              <a:ea typeface="微软雅黑" panose="020B0503020204020204" charset="-122"/>
              <a:cs typeface="Noto Sans S Chinese Regular" panose="020B0500000000000000" charset="-122"/>
              <a:sym typeface="+mn-ea"/>
            </a:endParaRPr>
          </a:p>
        </p:txBody>
      </p:sp>
      <p:sp>
        <p:nvSpPr>
          <p:cNvPr id="5" name="文本框 4"/>
          <p:cNvSpPr txBox="1"/>
          <p:nvPr/>
        </p:nvSpPr>
        <p:spPr>
          <a:xfrm>
            <a:off x="6545580" y="4972050"/>
            <a:ext cx="5048250" cy="1322070"/>
          </a:xfrm>
          <a:prstGeom prst="rect">
            <a:avLst/>
          </a:prstGeom>
          <a:noFill/>
        </p:spPr>
        <p:txBody>
          <a:bodyPr wrap="square" rtlCol="0">
            <a:spAutoFit/>
          </a:bodyPr>
          <a:lstStyle/>
          <a:p>
            <a:pPr marL="171450" indent="-171450" algn="just" fontAlgn="auto">
              <a:lnSpc>
                <a:spcPct val="150000"/>
              </a:lnSpc>
              <a:spcAft>
                <a:spcPts val="600"/>
              </a:spcAft>
              <a:buFont typeface="Wingdings" panose="05000000000000000000" charset="0"/>
              <a:buChar char="l"/>
            </a:pPr>
            <a:r>
              <a:rPr lang="en-US" altLang="zh-CN" sz="1000">
                <a:solidFill>
                  <a:srgbClr val="1F4E79"/>
                </a:solidFill>
                <a:latin typeface="微软雅黑" panose="020B0503020204020204" charset="-122"/>
                <a:ea typeface="微软雅黑" panose="020B0503020204020204" charset="-122"/>
                <a:sym typeface="+mn-ea"/>
              </a:rPr>
              <a:t>A</a:t>
            </a:r>
            <a:r>
              <a:rPr lang="zh-CN" altLang="en-US" sz="1000">
                <a:solidFill>
                  <a:srgbClr val="1F4E79"/>
                </a:solidFill>
                <a:latin typeface="微软雅黑" panose="020B0503020204020204" charset="-122"/>
                <a:ea typeface="微软雅黑" panose="020B0503020204020204" charset="-122"/>
                <a:sym typeface="+mn-ea"/>
              </a:rPr>
              <a:t>公司在官网</a:t>
            </a:r>
            <a:r>
              <a:rPr lang="zh-CN" altLang="en-US" sz="1000" b="1">
                <a:solidFill>
                  <a:srgbClr val="1F4E79"/>
                </a:solidFill>
                <a:latin typeface="微软雅黑" panose="020B0503020204020204" charset="-122"/>
                <a:ea typeface="微软雅黑" panose="020B0503020204020204" charset="-122"/>
                <a:sym typeface="+mn-ea"/>
              </a:rPr>
              <a:t>设置了企业公众号二维码和小程序码</a:t>
            </a:r>
            <a:r>
              <a:rPr lang="zh-CN" altLang="en-US" sz="1000">
                <a:solidFill>
                  <a:srgbClr val="1F4E79"/>
                </a:solidFill>
                <a:latin typeface="微软雅黑" panose="020B0503020204020204" charset="-122"/>
                <a:ea typeface="微软雅黑" panose="020B0503020204020204" charset="-122"/>
                <a:sym typeface="+mn-ea"/>
              </a:rPr>
              <a:t>，引导采购客户关注企业公众号或跳转小程序，</a:t>
            </a:r>
            <a:r>
              <a:rPr lang="zh-CN" altLang="en-US" sz="1000" b="1">
                <a:solidFill>
                  <a:srgbClr val="1F4E79"/>
                </a:solidFill>
                <a:latin typeface="微软雅黑" panose="020B0503020204020204" charset="-122"/>
                <a:ea typeface="微软雅黑" panose="020B0503020204020204" charset="-122"/>
                <a:sym typeface="+mn-ea"/>
              </a:rPr>
              <a:t>二次植入品牌印象。</a:t>
            </a:r>
            <a:endParaRPr lang="zh-CN" altLang="en-US" sz="1000">
              <a:solidFill>
                <a:srgbClr val="1F4E79"/>
              </a:solidFill>
              <a:latin typeface="微软雅黑" panose="020B0503020204020204" charset="-122"/>
              <a:ea typeface="微软雅黑" panose="020B0503020204020204" charset="-122"/>
              <a:sym typeface="+mn-ea"/>
            </a:endParaRPr>
          </a:p>
          <a:p>
            <a:pPr marL="171450" indent="-171450" algn="just" fontAlgn="auto">
              <a:lnSpc>
                <a:spcPct val="150000"/>
              </a:lnSpc>
              <a:spcAft>
                <a:spcPts val="600"/>
              </a:spcAft>
              <a:buFont typeface="Wingdings" panose="05000000000000000000" charset="0"/>
              <a:buChar char="l"/>
            </a:pPr>
            <a:r>
              <a:rPr lang="en-US" altLang="zh-CN" sz="1000" b="1">
                <a:solidFill>
                  <a:srgbClr val="1F4E79"/>
                </a:solidFill>
                <a:latin typeface="微软雅黑" panose="020B0503020204020204" charset="-122"/>
                <a:ea typeface="微软雅黑" panose="020B0503020204020204" charset="-122"/>
                <a:sym typeface="+mn-ea"/>
              </a:rPr>
              <a:t>A</a:t>
            </a:r>
            <a:r>
              <a:rPr lang="zh-CN" altLang="en-US" sz="1000" b="1">
                <a:solidFill>
                  <a:srgbClr val="1F4E79"/>
                </a:solidFill>
                <a:latin typeface="微软雅黑" panose="020B0503020204020204" charset="-122"/>
                <a:ea typeface="微软雅黑" panose="020B0503020204020204" charset="-122"/>
                <a:sym typeface="+mn-ea"/>
              </a:rPr>
              <a:t>公司在企业公众号上，进行内容运营</a:t>
            </a:r>
            <a:r>
              <a:rPr lang="zh-CN" altLang="en-US" sz="1000">
                <a:solidFill>
                  <a:srgbClr val="1F4E79"/>
                </a:solidFill>
                <a:latin typeface="微软雅黑" panose="020B0503020204020204" charset="-122"/>
                <a:ea typeface="微软雅黑" panose="020B0503020204020204" charset="-122"/>
                <a:sym typeface="+mn-ea"/>
              </a:rPr>
              <a:t>，发布专业的医疗干货内容，</a:t>
            </a:r>
            <a:r>
              <a:rPr lang="zh-CN" altLang="en-US" sz="1000" b="1">
                <a:solidFill>
                  <a:srgbClr val="1F4E79"/>
                </a:solidFill>
                <a:latin typeface="微软雅黑" panose="020B0503020204020204" charset="-122"/>
                <a:ea typeface="微软雅黑" panose="020B0503020204020204" charset="-122"/>
                <a:sym typeface="+mn-ea"/>
              </a:rPr>
              <a:t>提升企业</a:t>
            </a:r>
            <a:r>
              <a:rPr lang="en-US" altLang="zh-CN" sz="1000" b="1">
                <a:solidFill>
                  <a:srgbClr val="1F4E79"/>
                </a:solidFill>
                <a:latin typeface="微软雅黑" panose="020B0503020204020204" charset="-122"/>
                <a:ea typeface="微软雅黑" panose="020B0503020204020204" charset="-122"/>
                <a:sym typeface="+mn-ea"/>
              </a:rPr>
              <a:t>/</a:t>
            </a:r>
            <a:r>
              <a:rPr lang="zh-CN" altLang="en-US" sz="1000" b="1">
                <a:solidFill>
                  <a:srgbClr val="1F4E79"/>
                </a:solidFill>
                <a:latin typeface="微软雅黑" panose="020B0503020204020204" charset="-122"/>
                <a:ea typeface="微软雅黑" panose="020B0503020204020204" charset="-122"/>
                <a:sym typeface="+mn-ea"/>
              </a:rPr>
              <a:t>机构信任感，并标签化管理采购商</a:t>
            </a:r>
            <a:r>
              <a:rPr lang="zh-CN" altLang="en-US" sz="1000">
                <a:solidFill>
                  <a:srgbClr val="1F4E79"/>
                </a:solidFill>
                <a:latin typeface="微软雅黑" panose="020B0503020204020204" charset="-122"/>
                <a:ea typeface="微软雅黑" panose="020B0503020204020204" charset="-122"/>
                <a:sym typeface="+mn-ea"/>
              </a:rPr>
              <a:t>，根据客户情况推送文章。当客户认可信任后企业品牌后，</a:t>
            </a:r>
            <a:r>
              <a:rPr lang="zh-CN" altLang="en-US" sz="1000" b="1">
                <a:solidFill>
                  <a:srgbClr val="1F4E79"/>
                </a:solidFill>
                <a:latin typeface="微软雅黑" panose="020B0503020204020204" charset="-122"/>
                <a:ea typeface="微软雅黑" panose="020B0503020204020204" charset="-122"/>
                <a:sym typeface="+mn-ea"/>
              </a:rPr>
              <a:t>直接在小程序下单购买</a:t>
            </a:r>
            <a:r>
              <a:rPr lang="zh-CN" altLang="en-US" sz="1000">
                <a:solidFill>
                  <a:srgbClr val="1F4E79"/>
                </a:solidFill>
                <a:latin typeface="微软雅黑" panose="020B0503020204020204" charset="-122"/>
                <a:ea typeface="微软雅黑" panose="020B0503020204020204" charset="-122"/>
                <a:sym typeface="+mn-ea"/>
              </a:rPr>
              <a:t>。</a:t>
            </a:r>
            <a:endPar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endParaRPr>
          </a:p>
        </p:txBody>
      </p:sp>
      <p:sp>
        <p:nvSpPr>
          <p:cNvPr id="8" name="文本框 7"/>
          <p:cNvSpPr txBox="1"/>
          <p:nvPr/>
        </p:nvSpPr>
        <p:spPr>
          <a:xfrm>
            <a:off x="375920" y="1575435"/>
            <a:ext cx="6029325" cy="937260"/>
          </a:xfrm>
          <a:prstGeom prst="rect">
            <a:avLst/>
          </a:prstGeom>
          <a:noFill/>
        </p:spPr>
        <p:txBody>
          <a:bodyPr wrap="square" rtlCol="0">
            <a:spAutoFit/>
          </a:bodyPr>
          <a:lstStyle/>
          <a:p>
            <a:pPr algn="l"/>
            <a:r>
              <a:rPr lang="zh-CN" altLang="en-US" sz="3600">
                <a:solidFill>
                  <a:srgbClr val="5A84AF"/>
                </a:solidFill>
                <a:latin typeface="微软雅黑" panose="020B0503020204020204" charset="-122"/>
                <a:ea typeface="微软雅黑" panose="020B0503020204020204" charset="-122"/>
                <a:cs typeface="Noto Sans S Chinese Regular" panose="020B0500000000000000" charset="-122"/>
                <a:sym typeface="+mn-ea"/>
              </a:rPr>
              <a:t>第一步：获客</a:t>
            </a:r>
          </a:p>
          <a:p>
            <a:pPr algn="l" fontAlgn="auto">
              <a:spcBef>
                <a:spcPts val="600"/>
              </a:spcBef>
            </a:pPr>
            <a:r>
              <a:rPr lang="zh-CN" altLang="en-US" sz="1400">
                <a:solidFill>
                  <a:srgbClr val="5A84AF"/>
                </a:solidFill>
                <a:latin typeface="微软雅黑" panose="020B0503020204020204" charset="-122"/>
                <a:ea typeface="微软雅黑" panose="020B0503020204020204" charset="-122"/>
                <a:cs typeface="Noto Sans S Chinese Regular" panose="020B0500000000000000" charset="-122"/>
                <a:sym typeface="+mn-ea"/>
              </a:rPr>
              <a:t>（       网站            轻应用小程序）</a:t>
            </a:r>
          </a:p>
        </p:txBody>
      </p:sp>
      <p:sp>
        <p:nvSpPr>
          <p:cNvPr id="9" name="文本框 8"/>
          <p:cNvSpPr txBox="1"/>
          <p:nvPr/>
        </p:nvSpPr>
        <p:spPr>
          <a:xfrm>
            <a:off x="375920" y="2672080"/>
            <a:ext cx="5167630" cy="1091565"/>
          </a:xfrm>
          <a:prstGeom prst="rect">
            <a:avLst/>
          </a:prstGeom>
          <a:noFill/>
        </p:spPr>
        <p:txBody>
          <a:bodyPr wrap="square" rtlCol="0">
            <a:spAutoFit/>
          </a:bodyPr>
          <a:lstStyle/>
          <a:p>
            <a:pPr marL="171450" indent="-171450" algn="just" fontAlgn="auto">
              <a:lnSpc>
                <a:spcPct val="150000"/>
              </a:lnSpc>
              <a:spcAft>
                <a:spcPts val="600"/>
              </a:spcAft>
              <a:buFont typeface="Wingdings" panose="05000000000000000000" charset="0"/>
              <a:buChar char="l"/>
            </a:pPr>
            <a:r>
              <a:rPr lang="en-US" altLang="zh-CN"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A</a:t>
            </a: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公司使用</a:t>
            </a:r>
            <a:r>
              <a:rPr lang="zh-CN" altLang="en-US"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网站</a:t>
            </a:r>
            <a:r>
              <a:rPr lang="en-US" altLang="zh-CN"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a:t>
            </a:r>
            <a:r>
              <a:rPr lang="zh-CN" altLang="en-US"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轻应用小程序</a:t>
            </a: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，搭建了</a:t>
            </a:r>
            <a:r>
              <a:rPr lang="en-US" altLang="zh-CN"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PC+</a:t>
            </a: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移动端的三合一企业品牌官网。在官网内进行器械、服务等展示，</a:t>
            </a:r>
            <a:r>
              <a:rPr lang="zh-CN" altLang="en-US"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方便采购商快速了解品牌及产品。</a:t>
            </a:r>
          </a:p>
          <a:p>
            <a:pPr marL="171450" indent="-171450" algn="just" fontAlgn="auto">
              <a:lnSpc>
                <a:spcPct val="150000"/>
              </a:lnSpc>
              <a:spcAft>
                <a:spcPts val="600"/>
              </a:spcAft>
              <a:buFont typeface="Wingdings" panose="05000000000000000000" charset="0"/>
              <a:buChar char="l"/>
            </a:pP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再利用</a:t>
            </a:r>
            <a:r>
              <a:rPr lang="zh-CN" altLang="en-US"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百度</a:t>
            </a:r>
            <a:r>
              <a:rPr lang="en-US" altLang="zh-CN"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SEO</a:t>
            </a:r>
            <a:r>
              <a:rPr lang="zh-CN" altLang="en-US"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、小程序搜索、附近小程序</a:t>
            </a: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等功能，</a:t>
            </a:r>
            <a:r>
              <a:rPr lang="zh-CN" altLang="en-US"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提高企业品牌曝光度</a:t>
            </a: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，企业采购员可通过搜索直达服务，</a:t>
            </a:r>
            <a:r>
              <a:rPr lang="zh-CN" altLang="en-US"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提高产品被采购的几率。</a:t>
            </a:r>
          </a:p>
        </p:txBody>
      </p:sp>
      <p:grpSp>
        <p:nvGrpSpPr>
          <p:cNvPr id="19" name="组合 18"/>
          <p:cNvGrpSpPr/>
          <p:nvPr/>
        </p:nvGrpSpPr>
        <p:grpSpPr>
          <a:xfrm>
            <a:off x="6545580" y="1670685"/>
            <a:ext cx="5047615" cy="2011680"/>
            <a:chOff x="10308" y="2803"/>
            <a:chExt cx="7949" cy="3168"/>
          </a:xfrm>
        </p:grpSpPr>
        <p:pic>
          <p:nvPicPr>
            <p:cNvPr id="13" name="图片 12"/>
            <p:cNvPicPr>
              <a:picLocks noChangeAspect="1"/>
            </p:cNvPicPr>
            <p:nvPr/>
          </p:nvPicPr>
          <p:blipFill>
            <a:blip r:embed="rId3" cstate="print"/>
            <a:srcRect l="6230" t="2849" r="4254" b="4097"/>
            <a:stretch>
              <a:fillRect/>
            </a:stretch>
          </p:blipFill>
          <p:spPr>
            <a:xfrm>
              <a:off x="14127" y="2803"/>
              <a:ext cx="4131" cy="3169"/>
            </a:xfrm>
            <a:prstGeom prst="rect">
              <a:avLst/>
            </a:prstGeom>
          </p:spPr>
        </p:pic>
        <p:pic>
          <p:nvPicPr>
            <p:cNvPr id="14" name="图片 13"/>
            <p:cNvPicPr>
              <a:picLocks noChangeAspect="1"/>
            </p:cNvPicPr>
            <p:nvPr/>
          </p:nvPicPr>
          <p:blipFill>
            <a:blip r:embed="rId4" cstate="print"/>
            <a:stretch>
              <a:fillRect/>
            </a:stretch>
          </p:blipFill>
          <p:spPr>
            <a:xfrm>
              <a:off x="10308" y="2803"/>
              <a:ext cx="4021" cy="3168"/>
            </a:xfrm>
            <a:prstGeom prst="rect">
              <a:avLst/>
            </a:prstGeom>
          </p:spPr>
        </p:pic>
      </p:grpSp>
      <p:pic>
        <p:nvPicPr>
          <p:cNvPr id="10" name="图片 9"/>
          <p:cNvPicPr>
            <a:picLocks noChangeAspect="1"/>
          </p:cNvPicPr>
          <p:nvPr/>
        </p:nvPicPr>
        <p:blipFill>
          <a:blip r:embed="rId5" cstate="print"/>
          <a:srcRect b="7936"/>
          <a:stretch>
            <a:fillRect/>
          </a:stretch>
        </p:blipFill>
        <p:spPr>
          <a:xfrm>
            <a:off x="375920" y="4274185"/>
            <a:ext cx="5168265" cy="2327910"/>
          </a:xfrm>
          <a:prstGeom prst="rect">
            <a:avLst/>
          </a:prstGeom>
        </p:spPr>
      </p:pic>
      <p:pic>
        <p:nvPicPr>
          <p:cNvPr id="6" name="图片 5" descr="企业网站"/>
          <p:cNvPicPr>
            <a:picLocks noChangeAspect="1"/>
          </p:cNvPicPr>
          <p:nvPr/>
        </p:nvPicPr>
        <p:blipFill>
          <a:blip r:embed="rId6" cstate="print"/>
          <a:stretch>
            <a:fillRect/>
          </a:stretch>
        </p:blipFill>
        <p:spPr>
          <a:xfrm>
            <a:off x="701675" y="2209165"/>
            <a:ext cx="282575" cy="238760"/>
          </a:xfrm>
          <a:prstGeom prst="rect">
            <a:avLst/>
          </a:prstGeom>
        </p:spPr>
      </p:pic>
      <p:pic>
        <p:nvPicPr>
          <p:cNvPr id="12" name="图片 11" descr="公众号"/>
          <p:cNvPicPr>
            <a:picLocks noChangeAspect="1"/>
          </p:cNvPicPr>
          <p:nvPr/>
        </p:nvPicPr>
        <p:blipFill>
          <a:blip r:embed="rId7" cstate="print"/>
          <a:stretch>
            <a:fillRect/>
          </a:stretch>
        </p:blipFill>
        <p:spPr>
          <a:xfrm>
            <a:off x="6805930" y="4553585"/>
            <a:ext cx="275590" cy="233045"/>
          </a:xfrm>
          <a:prstGeom prst="rect">
            <a:avLst/>
          </a:prstGeom>
        </p:spPr>
      </p:pic>
      <p:pic>
        <p:nvPicPr>
          <p:cNvPr id="15" name="图片 14" descr="轻应用小程序"/>
          <p:cNvPicPr>
            <a:picLocks noChangeAspect="1"/>
          </p:cNvPicPr>
          <p:nvPr/>
        </p:nvPicPr>
        <p:blipFill>
          <a:blip r:embed="rId8" cstate="print"/>
          <a:stretch>
            <a:fillRect/>
          </a:stretch>
        </p:blipFill>
        <p:spPr>
          <a:xfrm>
            <a:off x="1750060" y="2208530"/>
            <a:ext cx="265430" cy="223520"/>
          </a:xfrm>
          <a:prstGeom prst="rect">
            <a:avLst/>
          </a:prstGeom>
        </p:spPr>
      </p:pic>
      <p:pic>
        <p:nvPicPr>
          <p:cNvPr id="18" name="图片 17" descr="轻应用小程序"/>
          <p:cNvPicPr>
            <a:picLocks noChangeAspect="1"/>
          </p:cNvPicPr>
          <p:nvPr/>
        </p:nvPicPr>
        <p:blipFill>
          <a:blip r:embed="rId8" cstate="print"/>
          <a:stretch>
            <a:fillRect/>
          </a:stretch>
        </p:blipFill>
        <p:spPr>
          <a:xfrm>
            <a:off x="7947660" y="4528185"/>
            <a:ext cx="265430" cy="223520"/>
          </a:xfrm>
          <a:prstGeom prst="rect">
            <a:avLst/>
          </a:prstGeom>
        </p:spPr>
      </p:pic>
      <p:sp>
        <p:nvSpPr>
          <p:cNvPr id="16" name="矩形 15"/>
          <p:cNvSpPr/>
          <p:nvPr/>
        </p:nvSpPr>
        <p:spPr>
          <a:xfrm>
            <a:off x="-10160" y="833120"/>
            <a:ext cx="8755380" cy="85725"/>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03</a:t>
            </a:r>
          </a:p>
        </p:txBody>
      </p:sp>
      <p:sp>
        <p:nvSpPr>
          <p:cNvPr id="20" name="文本框 19"/>
          <p:cNvSpPr txBox="1"/>
          <p:nvPr/>
        </p:nvSpPr>
        <p:spPr>
          <a:xfrm>
            <a:off x="932815" y="311150"/>
            <a:ext cx="8166100"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解决方案</a:t>
            </a:r>
            <a:r>
              <a:rPr lang="en-US" altLang="zh-CN" sz="2800" b="1">
                <a:solidFill>
                  <a:srgbClr val="5B9BD5"/>
                </a:solidFill>
                <a:latin typeface="微软雅黑" panose="020B0503020204020204" charset="-122"/>
                <a:ea typeface="微软雅黑" panose="020B0503020204020204" charset="-122"/>
              </a:rPr>
              <a:t>——</a:t>
            </a:r>
            <a:r>
              <a:rPr lang="zh-CN" altLang="en-US" sz="2800" b="1">
                <a:solidFill>
                  <a:srgbClr val="5B9BD5"/>
                </a:solidFill>
                <a:latin typeface="微软雅黑" panose="020B0503020204020204" charset="-122"/>
                <a:ea typeface="微软雅黑" panose="020B0503020204020204" charset="-122"/>
              </a:rPr>
              <a:t>针对</a:t>
            </a:r>
            <a:r>
              <a:rPr lang="en-US" altLang="zh-CN" sz="2800" b="1">
                <a:solidFill>
                  <a:srgbClr val="5B9BD5"/>
                </a:solidFill>
                <a:latin typeface="微软雅黑" panose="020B0503020204020204" charset="-122"/>
                <a:ea typeface="微软雅黑" panose="020B0503020204020204" charset="-122"/>
              </a:rPr>
              <a:t>B</a:t>
            </a:r>
            <a:r>
              <a:rPr lang="zh-CN" altLang="en-US" sz="2800" b="1">
                <a:solidFill>
                  <a:srgbClr val="5B9BD5"/>
                </a:solidFill>
                <a:latin typeface="微软雅黑" panose="020B0503020204020204" charset="-122"/>
                <a:ea typeface="微软雅黑" panose="020B0503020204020204" charset="-122"/>
              </a:rPr>
              <a:t>端客户：</a:t>
            </a:r>
            <a:r>
              <a:rPr lang="en-US" altLang="zh-CN" sz="2800" b="1">
                <a:solidFill>
                  <a:srgbClr val="5B9BD5"/>
                </a:solidFill>
                <a:latin typeface="微软雅黑" panose="020B0503020204020204" charset="-122"/>
                <a:ea typeface="微软雅黑" panose="020B0503020204020204" charset="-122"/>
              </a:rPr>
              <a:t>A</a:t>
            </a:r>
            <a:r>
              <a:rPr lang="zh-CN" altLang="en-US" sz="2800" b="1">
                <a:solidFill>
                  <a:srgbClr val="5B9BD5"/>
                </a:solidFill>
                <a:latin typeface="微软雅黑" panose="020B0503020204020204" charset="-122"/>
                <a:ea typeface="微软雅黑" panose="020B0503020204020204" charset="-122"/>
              </a:rPr>
              <a:t>医疗科技有限公司</a:t>
            </a:r>
          </a:p>
        </p:txBody>
      </p:sp>
      <p:pic>
        <p:nvPicPr>
          <p:cNvPr id="21" name="Picture 2" descr="D:\公司图片大全\公司LOGO\公司LOGO原图\LOGO\xzyzlogo.png"/>
          <p:cNvPicPr>
            <a:picLocks noChangeAspect="1" noChangeArrowheads="1"/>
          </p:cNvPicPr>
          <p:nvPr/>
        </p:nvPicPr>
        <p:blipFill>
          <a:blip r:embed="rId9" cstate="print"/>
          <a:srcRect/>
          <a:stretch>
            <a:fillRect/>
          </a:stretch>
        </p:blipFill>
        <p:spPr bwMode="auto">
          <a:xfrm>
            <a:off x="9204266" y="257634"/>
            <a:ext cx="2286095" cy="54186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b="-23000"/>
          </a:stretch>
        </a:blipFill>
        <a:effectLst/>
      </p:bgPr>
    </p:bg>
    <p:spTree>
      <p:nvGrpSpPr>
        <p:cNvPr id="1" name=""/>
        <p:cNvGrpSpPr/>
        <p:nvPr/>
      </p:nvGrpSpPr>
      <p:grpSpPr>
        <a:xfrm>
          <a:off x="0" y="0"/>
          <a:ext cx="0" cy="0"/>
          <a:chOff x="0" y="0"/>
          <a:chExt cx="0" cy="0"/>
        </a:xfrm>
      </p:grpSpPr>
      <p:sp>
        <p:nvSpPr>
          <p:cNvPr id="4" name="文本框 3"/>
          <p:cNvSpPr txBox="1"/>
          <p:nvPr/>
        </p:nvSpPr>
        <p:spPr>
          <a:xfrm>
            <a:off x="6888480" y="4006215"/>
            <a:ext cx="4674235" cy="937260"/>
          </a:xfrm>
          <a:prstGeom prst="rect">
            <a:avLst/>
          </a:prstGeom>
          <a:noFill/>
        </p:spPr>
        <p:txBody>
          <a:bodyPr wrap="square" rtlCol="0">
            <a:spAutoFit/>
          </a:bodyPr>
          <a:lstStyle/>
          <a:p>
            <a:pPr algn="l"/>
            <a:r>
              <a:rPr lang="zh-CN" altLang="en-US" sz="3600">
                <a:solidFill>
                  <a:srgbClr val="5A84AF"/>
                </a:solidFill>
                <a:latin typeface="微软雅黑" panose="020B0503020204020204" charset="-122"/>
                <a:ea typeface="微软雅黑" panose="020B0503020204020204" charset="-122"/>
                <a:cs typeface="Noto Sans S Chinese Regular" panose="020B0500000000000000" charset="-122"/>
                <a:sym typeface="+mn-ea"/>
              </a:rPr>
              <a:t>第四步：品牌管理</a:t>
            </a:r>
          </a:p>
          <a:p>
            <a:pPr algn="l" fontAlgn="auto">
              <a:spcBef>
                <a:spcPts val="600"/>
              </a:spcBef>
            </a:pPr>
            <a:r>
              <a:rPr lang="zh-CN" altLang="en-US" sz="1400">
                <a:solidFill>
                  <a:srgbClr val="5A84AF"/>
                </a:solidFill>
                <a:latin typeface="微软雅黑" panose="020B0503020204020204" charset="-122"/>
                <a:ea typeface="微软雅黑" panose="020B0503020204020204" charset="-122"/>
                <a:cs typeface="Noto Sans S Chinese Regular" panose="020B0500000000000000" charset="-122"/>
                <a:sym typeface="+mn-ea"/>
              </a:rPr>
              <a:t> （       企业邮箱                          销售系统）</a:t>
            </a:r>
          </a:p>
        </p:txBody>
      </p:sp>
      <p:sp>
        <p:nvSpPr>
          <p:cNvPr id="5" name="文本框 4"/>
          <p:cNvSpPr txBox="1"/>
          <p:nvPr/>
        </p:nvSpPr>
        <p:spPr>
          <a:xfrm>
            <a:off x="6888480" y="5059680"/>
            <a:ext cx="4674235" cy="1322070"/>
          </a:xfrm>
          <a:prstGeom prst="rect">
            <a:avLst/>
          </a:prstGeom>
          <a:noFill/>
        </p:spPr>
        <p:txBody>
          <a:bodyPr wrap="square" rtlCol="0">
            <a:spAutoFit/>
          </a:bodyPr>
          <a:lstStyle/>
          <a:p>
            <a:pPr marL="171450" lvl="0" indent="-171450" algn="just">
              <a:lnSpc>
                <a:spcPct val="150000"/>
              </a:lnSpc>
              <a:spcAft>
                <a:spcPts val="600"/>
              </a:spcAft>
              <a:buClrTx/>
              <a:buSzTx/>
              <a:buFont typeface="Arial" panose="020B0604020202020204" pitchFamily="34" charset="0"/>
              <a:buChar char="•"/>
            </a:pP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Arial" panose="020B0604020202020204" pitchFamily="34" charset="0"/>
              </a:rPr>
              <a:t>品牌形象需要渗透到企业中。</a:t>
            </a:r>
            <a:r>
              <a:rPr lang="en-US" altLang="zh-CN" sz="1000">
                <a:solidFill>
                  <a:srgbClr val="1F4E79"/>
                </a:solidFill>
                <a:latin typeface="微软雅黑" panose="020B0503020204020204" charset="-122"/>
                <a:ea typeface="微软雅黑" panose="020B0503020204020204" charset="-122"/>
                <a:cs typeface="Noto Sans S Chinese Regular" panose="020B0500000000000000" charset="-122"/>
                <a:sym typeface="Arial" panose="020B0604020202020204" pitchFamily="34" charset="0"/>
              </a:rPr>
              <a:t>A</a:t>
            </a: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Arial" panose="020B0604020202020204" pitchFamily="34" charset="0"/>
              </a:rPr>
              <a:t>公司用</a:t>
            </a:r>
            <a:r>
              <a:rPr lang="zh-CN" altLang="en-US" sz="1000" b="1">
                <a:solidFill>
                  <a:srgbClr val="1F4E79"/>
                </a:solidFill>
                <a:latin typeface="微软雅黑" panose="020B0503020204020204" charset="-122"/>
                <a:ea typeface="微软雅黑" panose="020B0503020204020204" charset="-122"/>
                <a:cs typeface="Noto Sans S Chinese Regular" panose="020B0500000000000000" charset="-122"/>
                <a:sym typeface="Arial" panose="020B0604020202020204" pitchFamily="34" charset="0"/>
              </a:rPr>
              <a:t>企业邮箱发送公司内部通知信件。</a:t>
            </a: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Arial" panose="020B0604020202020204" pitchFamily="34" charset="0"/>
              </a:rPr>
              <a:t>一方面保护了企业内部信息的私密性，另一方面提升了员工的企业归属感，</a:t>
            </a:r>
            <a:r>
              <a:rPr lang="en-US" altLang="zh-CN" sz="1000">
                <a:solidFill>
                  <a:srgbClr val="1F4E79"/>
                </a:solidFill>
                <a:latin typeface="微软雅黑" panose="020B0503020204020204" charset="-122"/>
                <a:ea typeface="微软雅黑" panose="020B0503020204020204" charset="-122"/>
                <a:cs typeface="Noto Sans S Chinese Regular" panose="020B0500000000000000" charset="-122"/>
                <a:sym typeface="Arial" panose="020B0604020202020204" pitchFamily="34" charset="0"/>
              </a:rPr>
              <a:t>A</a:t>
            </a: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Arial" panose="020B0604020202020204" pitchFamily="34" charset="0"/>
              </a:rPr>
              <a:t>公司实现了资源利用最大化。</a:t>
            </a:r>
          </a:p>
          <a:p>
            <a:pPr marL="171450" lvl="0" indent="-171450" algn="just">
              <a:lnSpc>
                <a:spcPct val="150000"/>
              </a:lnSpc>
              <a:spcAft>
                <a:spcPts val="600"/>
              </a:spcAft>
              <a:buClrTx/>
              <a:buSzTx/>
              <a:buFont typeface="Arial" panose="020B0604020202020204" pitchFamily="34" charset="0"/>
              <a:buChar char="•"/>
            </a:pPr>
            <a:r>
              <a:rPr lang="en-US" altLang="zh-CN" sz="1000" b="1">
                <a:solidFill>
                  <a:srgbClr val="1F4E79"/>
                </a:solidFill>
                <a:latin typeface="微软雅黑" panose="020B0503020204020204" charset="-122"/>
                <a:ea typeface="微软雅黑" panose="020B0503020204020204" charset="-122"/>
                <a:sym typeface="+mn-ea"/>
              </a:rPr>
              <a:t>A</a:t>
            </a:r>
            <a:r>
              <a:rPr lang="zh-CN" altLang="en-US" sz="1000" b="1">
                <a:solidFill>
                  <a:srgbClr val="1F4E79"/>
                </a:solidFill>
                <a:latin typeface="微软雅黑" panose="020B0503020204020204" charset="-122"/>
                <a:ea typeface="微软雅黑" panose="020B0503020204020204" charset="-122"/>
                <a:sym typeface="+mn-ea"/>
              </a:rPr>
              <a:t>公司用销售系统打造企业员工对外展示电子名片</a:t>
            </a:r>
            <a:r>
              <a:rPr lang="zh-CN" altLang="en-US" sz="1000">
                <a:solidFill>
                  <a:srgbClr val="1F4E79"/>
                </a:solidFill>
                <a:latin typeface="微软雅黑" panose="020B0503020204020204" charset="-122"/>
                <a:ea typeface="微软雅黑" panose="020B0503020204020204" charset="-122"/>
                <a:sym typeface="+mn-ea"/>
              </a:rPr>
              <a:t>，不仅提升了企业品牌专业度，又兼顾了品牌宣传，一举两得。</a:t>
            </a:r>
          </a:p>
        </p:txBody>
      </p:sp>
      <p:sp>
        <p:nvSpPr>
          <p:cNvPr id="8" name="文本框 7"/>
          <p:cNvSpPr txBox="1"/>
          <p:nvPr/>
        </p:nvSpPr>
        <p:spPr>
          <a:xfrm>
            <a:off x="668020" y="1634490"/>
            <a:ext cx="5039995" cy="937260"/>
          </a:xfrm>
          <a:prstGeom prst="rect">
            <a:avLst/>
          </a:prstGeom>
          <a:noFill/>
        </p:spPr>
        <p:txBody>
          <a:bodyPr wrap="square" rtlCol="0">
            <a:spAutoFit/>
          </a:bodyPr>
          <a:lstStyle/>
          <a:p>
            <a:pPr algn="l"/>
            <a:r>
              <a:rPr lang="zh-CN" altLang="en-US" sz="3600">
                <a:solidFill>
                  <a:srgbClr val="5A84AF"/>
                </a:solidFill>
                <a:latin typeface="微软雅黑" panose="020B0503020204020204" charset="-122"/>
                <a:ea typeface="微软雅黑" panose="020B0503020204020204" charset="-122"/>
                <a:cs typeface="Noto Sans S Chinese Regular" panose="020B0500000000000000" charset="-122"/>
                <a:sym typeface="+mn-ea"/>
              </a:rPr>
              <a:t>第三步：留存</a:t>
            </a:r>
          </a:p>
          <a:p>
            <a:pPr algn="l" fontAlgn="auto">
              <a:spcBef>
                <a:spcPts val="600"/>
              </a:spcBef>
            </a:pPr>
            <a:r>
              <a:rPr lang="zh-CN" altLang="en-US" sz="1400">
                <a:solidFill>
                  <a:srgbClr val="5A84AF"/>
                </a:solidFill>
                <a:latin typeface="微软雅黑" panose="020B0503020204020204" charset="-122"/>
                <a:ea typeface="微软雅黑" panose="020B0503020204020204" charset="-122"/>
                <a:cs typeface="Noto Sans S Chinese Regular" panose="020B0500000000000000" charset="-122"/>
                <a:sym typeface="+mn-ea"/>
              </a:rPr>
              <a:t>（      销售系统       云设计       营销活动）</a:t>
            </a:r>
          </a:p>
        </p:txBody>
      </p:sp>
      <p:sp>
        <p:nvSpPr>
          <p:cNvPr id="9" name="文本框 8"/>
          <p:cNvSpPr txBox="1"/>
          <p:nvPr/>
        </p:nvSpPr>
        <p:spPr>
          <a:xfrm>
            <a:off x="606425" y="2882900"/>
            <a:ext cx="5163185" cy="1091565"/>
          </a:xfrm>
          <a:prstGeom prst="rect">
            <a:avLst/>
          </a:prstGeom>
          <a:noFill/>
        </p:spPr>
        <p:txBody>
          <a:bodyPr wrap="square" rtlCol="0">
            <a:spAutoFit/>
          </a:bodyPr>
          <a:lstStyle/>
          <a:p>
            <a:pPr marL="171450" lvl="0" indent="-171450" algn="just">
              <a:lnSpc>
                <a:spcPct val="150000"/>
              </a:lnSpc>
              <a:spcAft>
                <a:spcPts val="600"/>
              </a:spcAft>
              <a:buClrTx/>
              <a:buSzTx/>
              <a:buFont typeface="Arial" panose="020B0604020202020204" pitchFamily="34" charset="0"/>
              <a:buChar char="•"/>
            </a:pP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做好客情关怀，是留住客户的关键因素。</a:t>
            </a:r>
            <a:r>
              <a:rPr lang="en-US" altLang="zh-CN"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A</a:t>
            </a: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公司</a:t>
            </a:r>
            <a:r>
              <a:rPr lang="zh-CN" altLang="en-US"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通过销售系统进行客户数据、交易数据管理</a:t>
            </a: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，随时掌握并跟进客户情况，维系客户关系。</a:t>
            </a:r>
          </a:p>
          <a:p>
            <a:pPr marL="171450" lvl="0" indent="-171450" algn="just">
              <a:lnSpc>
                <a:spcPct val="150000"/>
              </a:lnSpc>
              <a:spcAft>
                <a:spcPts val="600"/>
              </a:spcAft>
              <a:buClrTx/>
              <a:buSzTx/>
              <a:buFont typeface="Arial" panose="020B0604020202020204" pitchFamily="34" charset="0"/>
              <a:buChar char="•"/>
            </a:pP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在节日活动、期限节点等时间</a:t>
            </a:r>
            <a:r>
              <a:rPr lang="en-US" altLang="zh-CN"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A</a:t>
            </a: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公司用</a:t>
            </a:r>
            <a:r>
              <a:rPr lang="zh-CN" altLang="en-US"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云设计</a:t>
            </a:r>
            <a:r>
              <a:rPr lang="en-US" altLang="zh-CN"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a:t>
            </a:r>
            <a:r>
              <a:rPr lang="zh-CN" altLang="en-US"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营销活动制作趣味H5</a:t>
            </a: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，进行品牌宣传、福利活动等营销，</a:t>
            </a:r>
            <a:r>
              <a:rPr lang="zh-CN" altLang="en-US" sz="1000" b="1">
                <a:solidFill>
                  <a:srgbClr val="1F4E79"/>
                </a:solidFill>
                <a:latin typeface="微软雅黑" panose="020B0503020204020204" charset="-122"/>
                <a:ea typeface="微软雅黑" panose="020B0503020204020204" charset="-122"/>
                <a:cs typeface="Noto Sans S Chinese Regular" panose="020B0500000000000000" charset="-122"/>
                <a:sym typeface="+mn-ea"/>
              </a:rPr>
              <a:t>多形式高频次触达客户</a:t>
            </a:r>
            <a:r>
              <a:rPr lang="zh-CN" altLang="en-US" sz="1000">
                <a:solidFill>
                  <a:srgbClr val="1F4E79"/>
                </a:solidFill>
                <a:latin typeface="微软雅黑" panose="020B0503020204020204" charset="-122"/>
                <a:ea typeface="微软雅黑" panose="020B0503020204020204" charset="-122"/>
                <a:cs typeface="Noto Sans S Chinese Regular" panose="020B0500000000000000" charset="-122"/>
                <a:sym typeface="+mn-ea"/>
              </a:rPr>
              <a:t>，蓄势品牌影响力。</a:t>
            </a:r>
          </a:p>
        </p:txBody>
      </p:sp>
      <p:sp>
        <p:nvSpPr>
          <p:cNvPr id="2" name="矩形 1"/>
          <p:cNvSpPr/>
          <p:nvPr/>
        </p:nvSpPr>
        <p:spPr>
          <a:xfrm>
            <a:off x="-10160" y="833120"/>
            <a:ext cx="8874760" cy="84455"/>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03</a:t>
            </a:r>
          </a:p>
        </p:txBody>
      </p:sp>
      <p:pic>
        <p:nvPicPr>
          <p:cNvPr id="3" name="图片 2"/>
          <p:cNvPicPr>
            <a:picLocks noChangeAspect="1"/>
          </p:cNvPicPr>
          <p:nvPr/>
        </p:nvPicPr>
        <p:blipFill>
          <a:blip r:embed="rId3" cstate="print"/>
          <a:stretch>
            <a:fillRect/>
          </a:stretch>
        </p:blipFill>
        <p:spPr>
          <a:xfrm>
            <a:off x="544830" y="4370070"/>
            <a:ext cx="2329815" cy="2139315"/>
          </a:xfrm>
          <a:prstGeom prst="rect">
            <a:avLst/>
          </a:prstGeom>
        </p:spPr>
      </p:pic>
      <p:pic>
        <p:nvPicPr>
          <p:cNvPr id="13" name="图片 12"/>
          <p:cNvPicPr>
            <a:picLocks noChangeAspect="1"/>
          </p:cNvPicPr>
          <p:nvPr/>
        </p:nvPicPr>
        <p:blipFill>
          <a:blip r:embed="rId4" cstate="print"/>
          <a:stretch>
            <a:fillRect/>
          </a:stretch>
        </p:blipFill>
        <p:spPr>
          <a:xfrm>
            <a:off x="2874645" y="4369435"/>
            <a:ext cx="2832735" cy="2169795"/>
          </a:xfrm>
          <a:prstGeom prst="rect">
            <a:avLst/>
          </a:prstGeom>
        </p:spPr>
      </p:pic>
      <p:grpSp>
        <p:nvGrpSpPr>
          <p:cNvPr id="14" name="组合 13"/>
          <p:cNvGrpSpPr/>
          <p:nvPr/>
        </p:nvGrpSpPr>
        <p:grpSpPr>
          <a:xfrm>
            <a:off x="7003415" y="1539240"/>
            <a:ext cx="4558665" cy="2120265"/>
            <a:chOff x="11029" y="2574"/>
            <a:chExt cx="7179" cy="3339"/>
          </a:xfrm>
        </p:grpSpPr>
        <p:pic>
          <p:nvPicPr>
            <p:cNvPr id="15" name="图片 14"/>
            <p:cNvPicPr>
              <a:picLocks noChangeAspect="1"/>
            </p:cNvPicPr>
            <p:nvPr/>
          </p:nvPicPr>
          <p:blipFill>
            <a:blip r:embed="rId5" cstate="print"/>
            <a:srcRect r="18912" b="-428"/>
            <a:stretch>
              <a:fillRect/>
            </a:stretch>
          </p:blipFill>
          <p:spPr>
            <a:xfrm>
              <a:off x="13960" y="2603"/>
              <a:ext cx="4249" cy="3310"/>
            </a:xfrm>
            <a:prstGeom prst="rect">
              <a:avLst/>
            </a:prstGeom>
          </p:spPr>
        </p:pic>
        <p:pic>
          <p:nvPicPr>
            <p:cNvPr id="6" name="图片 5"/>
            <p:cNvPicPr>
              <a:picLocks noChangeAspect="1"/>
            </p:cNvPicPr>
            <p:nvPr/>
          </p:nvPicPr>
          <p:blipFill>
            <a:blip r:embed="rId6" cstate="print"/>
            <a:srcRect t="4725" b="42680"/>
            <a:stretch>
              <a:fillRect/>
            </a:stretch>
          </p:blipFill>
          <p:spPr>
            <a:xfrm>
              <a:off x="11029" y="2574"/>
              <a:ext cx="2931" cy="3339"/>
            </a:xfrm>
            <a:prstGeom prst="rect">
              <a:avLst/>
            </a:prstGeom>
          </p:spPr>
        </p:pic>
      </p:grpSp>
      <p:pic>
        <p:nvPicPr>
          <p:cNvPr id="19" name="图片 18" descr="销售系统"/>
          <p:cNvPicPr>
            <a:picLocks noChangeAspect="1"/>
          </p:cNvPicPr>
          <p:nvPr/>
        </p:nvPicPr>
        <p:blipFill>
          <a:blip r:embed="rId7" cstate="print"/>
          <a:stretch>
            <a:fillRect/>
          </a:stretch>
        </p:blipFill>
        <p:spPr>
          <a:xfrm>
            <a:off x="932815" y="2319020"/>
            <a:ext cx="263525" cy="221615"/>
          </a:xfrm>
          <a:prstGeom prst="rect">
            <a:avLst/>
          </a:prstGeom>
        </p:spPr>
      </p:pic>
      <p:pic>
        <p:nvPicPr>
          <p:cNvPr id="21" name="图片 20" descr="云设计"/>
          <p:cNvPicPr>
            <a:picLocks noChangeAspect="1"/>
          </p:cNvPicPr>
          <p:nvPr/>
        </p:nvPicPr>
        <p:blipFill>
          <a:blip r:embed="rId8" cstate="print"/>
          <a:stretch>
            <a:fillRect/>
          </a:stretch>
        </p:blipFill>
        <p:spPr>
          <a:xfrm>
            <a:off x="1998980" y="2282825"/>
            <a:ext cx="295275" cy="248920"/>
          </a:xfrm>
          <a:prstGeom prst="rect">
            <a:avLst/>
          </a:prstGeom>
        </p:spPr>
      </p:pic>
      <p:pic>
        <p:nvPicPr>
          <p:cNvPr id="20" name="图片 19" descr="营销活动"/>
          <p:cNvPicPr>
            <a:picLocks noChangeAspect="1"/>
          </p:cNvPicPr>
          <p:nvPr/>
        </p:nvPicPr>
        <p:blipFill>
          <a:blip r:embed="rId9" cstate="print"/>
          <a:stretch>
            <a:fillRect/>
          </a:stretch>
        </p:blipFill>
        <p:spPr>
          <a:xfrm>
            <a:off x="2957830" y="2275840"/>
            <a:ext cx="280035" cy="236220"/>
          </a:xfrm>
          <a:prstGeom prst="rect">
            <a:avLst/>
          </a:prstGeom>
        </p:spPr>
      </p:pic>
      <p:pic>
        <p:nvPicPr>
          <p:cNvPr id="17" name="图片 16" descr="企业邮箱"/>
          <p:cNvPicPr>
            <a:picLocks noChangeAspect="1"/>
          </p:cNvPicPr>
          <p:nvPr/>
        </p:nvPicPr>
        <p:blipFill>
          <a:blip r:embed="rId10" cstate="print"/>
          <a:stretch>
            <a:fillRect/>
          </a:stretch>
        </p:blipFill>
        <p:spPr>
          <a:xfrm>
            <a:off x="7194550" y="4650105"/>
            <a:ext cx="248920" cy="211455"/>
          </a:xfrm>
          <a:prstGeom prst="rect">
            <a:avLst/>
          </a:prstGeom>
        </p:spPr>
      </p:pic>
      <p:pic>
        <p:nvPicPr>
          <p:cNvPr id="26" name="图片 25" descr="销售系统"/>
          <p:cNvPicPr>
            <a:picLocks noChangeAspect="1"/>
          </p:cNvPicPr>
          <p:nvPr/>
        </p:nvPicPr>
        <p:blipFill>
          <a:blip r:embed="rId7" cstate="print"/>
          <a:stretch>
            <a:fillRect/>
          </a:stretch>
        </p:blipFill>
        <p:spPr>
          <a:xfrm>
            <a:off x="9316720" y="4635500"/>
            <a:ext cx="290195" cy="245110"/>
          </a:xfrm>
          <a:prstGeom prst="rect">
            <a:avLst/>
          </a:prstGeom>
        </p:spPr>
      </p:pic>
      <p:sp>
        <p:nvSpPr>
          <p:cNvPr id="10" name="文本框 9"/>
          <p:cNvSpPr txBox="1"/>
          <p:nvPr/>
        </p:nvSpPr>
        <p:spPr>
          <a:xfrm>
            <a:off x="932815" y="311150"/>
            <a:ext cx="8166100"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解决方案</a:t>
            </a:r>
            <a:r>
              <a:rPr lang="en-US" altLang="zh-CN" sz="2800" b="1">
                <a:solidFill>
                  <a:srgbClr val="5B9BD5"/>
                </a:solidFill>
                <a:latin typeface="微软雅黑" panose="020B0503020204020204" charset="-122"/>
                <a:ea typeface="微软雅黑" panose="020B0503020204020204" charset="-122"/>
              </a:rPr>
              <a:t>——</a:t>
            </a:r>
            <a:r>
              <a:rPr lang="zh-CN" altLang="en-US" sz="2800" b="1">
                <a:solidFill>
                  <a:srgbClr val="5B9BD5"/>
                </a:solidFill>
                <a:latin typeface="微软雅黑" panose="020B0503020204020204" charset="-122"/>
                <a:ea typeface="微软雅黑" panose="020B0503020204020204" charset="-122"/>
              </a:rPr>
              <a:t>针对</a:t>
            </a:r>
            <a:r>
              <a:rPr lang="en-US" altLang="zh-CN" sz="2800" b="1">
                <a:solidFill>
                  <a:srgbClr val="5B9BD5"/>
                </a:solidFill>
                <a:latin typeface="微软雅黑" panose="020B0503020204020204" charset="-122"/>
                <a:ea typeface="微软雅黑" panose="020B0503020204020204" charset="-122"/>
              </a:rPr>
              <a:t>B</a:t>
            </a:r>
            <a:r>
              <a:rPr lang="zh-CN" altLang="en-US" sz="2800" b="1">
                <a:solidFill>
                  <a:srgbClr val="5B9BD5"/>
                </a:solidFill>
                <a:latin typeface="微软雅黑" panose="020B0503020204020204" charset="-122"/>
                <a:ea typeface="微软雅黑" panose="020B0503020204020204" charset="-122"/>
              </a:rPr>
              <a:t>端客户：</a:t>
            </a:r>
            <a:r>
              <a:rPr lang="en-US" altLang="zh-CN" sz="2800" b="1">
                <a:solidFill>
                  <a:srgbClr val="5B9BD5"/>
                </a:solidFill>
                <a:latin typeface="微软雅黑" panose="020B0503020204020204" charset="-122"/>
                <a:ea typeface="微软雅黑" panose="020B0503020204020204" charset="-122"/>
              </a:rPr>
              <a:t>A</a:t>
            </a:r>
            <a:r>
              <a:rPr lang="zh-CN" altLang="en-US" sz="2800" b="1">
                <a:solidFill>
                  <a:srgbClr val="5B9BD5"/>
                </a:solidFill>
                <a:latin typeface="微软雅黑" panose="020B0503020204020204" charset="-122"/>
                <a:ea typeface="微软雅黑" panose="020B0503020204020204" charset="-122"/>
              </a:rPr>
              <a:t>医疗科技有限公司</a:t>
            </a:r>
          </a:p>
        </p:txBody>
      </p:sp>
      <p:pic>
        <p:nvPicPr>
          <p:cNvPr id="22" name="Picture 2" descr="D:\公司图片大全\公司LOGO\公司LOGO原图\LOGO\xzyzlogo.png"/>
          <p:cNvPicPr>
            <a:picLocks noChangeAspect="1" noChangeArrowheads="1"/>
          </p:cNvPicPr>
          <p:nvPr/>
        </p:nvPicPr>
        <p:blipFill>
          <a:blip r:embed="rId11" cstate="print"/>
          <a:srcRect/>
          <a:stretch>
            <a:fillRect/>
          </a:stretch>
        </p:blipFill>
        <p:spPr bwMode="auto">
          <a:xfrm>
            <a:off x="9204266" y="257634"/>
            <a:ext cx="2286095" cy="54186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60" y="833120"/>
            <a:ext cx="5291455" cy="84455"/>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03</a:t>
            </a:r>
          </a:p>
        </p:txBody>
      </p:sp>
      <p:sp>
        <p:nvSpPr>
          <p:cNvPr id="11" name="文本框 10"/>
          <p:cNvSpPr txBox="1"/>
          <p:nvPr/>
        </p:nvSpPr>
        <p:spPr>
          <a:xfrm>
            <a:off x="932815" y="311150"/>
            <a:ext cx="5067935"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解决方案</a:t>
            </a:r>
            <a:r>
              <a:rPr lang="en-US" altLang="zh-CN" sz="2800" b="1">
                <a:solidFill>
                  <a:srgbClr val="5B9BD5"/>
                </a:solidFill>
                <a:latin typeface="微软雅黑" panose="020B0503020204020204" charset="-122"/>
                <a:ea typeface="微软雅黑" panose="020B0503020204020204" charset="-122"/>
              </a:rPr>
              <a:t>——</a:t>
            </a:r>
            <a:r>
              <a:rPr lang="zh-CN" altLang="en-US" sz="2800" b="1">
                <a:solidFill>
                  <a:srgbClr val="5B9BD5"/>
                </a:solidFill>
                <a:latin typeface="微软雅黑" panose="020B0503020204020204" charset="-122"/>
                <a:ea typeface="微软雅黑" panose="020B0503020204020204" charset="-122"/>
              </a:rPr>
              <a:t>针对</a:t>
            </a:r>
            <a:r>
              <a:rPr lang="en-US" altLang="zh-CN" sz="2800" b="1">
                <a:solidFill>
                  <a:srgbClr val="5B9BD5"/>
                </a:solidFill>
                <a:latin typeface="微软雅黑" panose="020B0503020204020204" charset="-122"/>
                <a:ea typeface="微软雅黑" panose="020B0503020204020204" charset="-122"/>
              </a:rPr>
              <a:t>C</a:t>
            </a:r>
            <a:r>
              <a:rPr lang="zh-CN" altLang="en-US" sz="2800" b="1">
                <a:solidFill>
                  <a:srgbClr val="5B9BD5"/>
                </a:solidFill>
                <a:latin typeface="微软雅黑" panose="020B0503020204020204" charset="-122"/>
                <a:ea typeface="微软雅黑" panose="020B0503020204020204" charset="-122"/>
              </a:rPr>
              <a:t>端客户</a:t>
            </a:r>
          </a:p>
        </p:txBody>
      </p:sp>
      <p:sp>
        <p:nvSpPr>
          <p:cNvPr id="40" name="任意多边形 39"/>
          <p:cNvSpPr/>
          <p:nvPr>
            <p:custDataLst>
              <p:tags r:id="rId1"/>
            </p:custDataLst>
          </p:nvPr>
        </p:nvSpPr>
        <p:spPr bwMode="auto">
          <a:xfrm flipH="1">
            <a:off x="655426" y="3615226"/>
            <a:ext cx="2611246" cy="936103"/>
          </a:xfrm>
          <a:custGeom>
            <a:avLst/>
            <a:gdLst>
              <a:gd name="connsiteX0" fmla="*/ 0 w 2088232"/>
              <a:gd name="connsiteY0" fmla="*/ 0 h 1224135"/>
              <a:gd name="connsiteX1" fmla="*/ 1476165 w 2088232"/>
              <a:gd name="connsiteY1" fmla="*/ 0 h 1224135"/>
              <a:gd name="connsiteX2" fmla="*/ 2088232 w 2088232"/>
              <a:gd name="connsiteY2" fmla="*/ 612068 h 1224135"/>
              <a:gd name="connsiteX3" fmla="*/ 2088232 w 2088232"/>
              <a:gd name="connsiteY3" fmla="*/ 1224135 h 1224135"/>
              <a:gd name="connsiteX4" fmla="*/ 0 w 2088232"/>
              <a:gd name="connsiteY4" fmla="*/ 1224135 h 1224135"/>
              <a:gd name="connsiteX5" fmla="*/ 0 w 2088232"/>
              <a:gd name="connsiteY5" fmla="*/ 0 h 1224135"/>
              <a:gd name="connsiteX0-1" fmla="*/ 9144 w 2088232"/>
              <a:gd name="connsiteY0-2" fmla="*/ 356616 h 1224135"/>
              <a:gd name="connsiteX1-3" fmla="*/ 1476165 w 2088232"/>
              <a:gd name="connsiteY1-4" fmla="*/ 0 h 1224135"/>
              <a:gd name="connsiteX2-5" fmla="*/ 2088232 w 2088232"/>
              <a:gd name="connsiteY2-6" fmla="*/ 612068 h 1224135"/>
              <a:gd name="connsiteX3-7" fmla="*/ 2088232 w 2088232"/>
              <a:gd name="connsiteY3-8" fmla="*/ 1224135 h 1224135"/>
              <a:gd name="connsiteX4-9" fmla="*/ 0 w 2088232"/>
              <a:gd name="connsiteY4-10" fmla="*/ 1224135 h 1224135"/>
              <a:gd name="connsiteX5-11" fmla="*/ 9144 w 2088232"/>
              <a:gd name="connsiteY5-12" fmla="*/ 356616 h 1224135"/>
              <a:gd name="connsiteX0-13" fmla="*/ 9144 w 2088232"/>
              <a:gd name="connsiteY0-14" fmla="*/ 73152 h 940671"/>
              <a:gd name="connsiteX1-15" fmla="*/ 1531029 w 2088232"/>
              <a:gd name="connsiteY1-16" fmla="*/ 0 h 940671"/>
              <a:gd name="connsiteX2-17" fmla="*/ 2088232 w 2088232"/>
              <a:gd name="connsiteY2-18" fmla="*/ 328604 h 940671"/>
              <a:gd name="connsiteX3-19" fmla="*/ 2088232 w 2088232"/>
              <a:gd name="connsiteY3-20" fmla="*/ 940671 h 940671"/>
              <a:gd name="connsiteX4-21" fmla="*/ 0 w 2088232"/>
              <a:gd name="connsiteY4-22" fmla="*/ 940671 h 940671"/>
              <a:gd name="connsiteX5-23" fmla="*/ 9144 w 2088232"/>
              <a:gd name="connsiteY5-24" fmla="*/ 73152 h 940671"/>
              <a:gd name="connsiteX0-25" fmla="*/ 9144 w 2088232"/>
              <a:gd name="connsiteY0-26" fmla="*/ 0 h 867519"/>
              <a:gd name="connsiteX1-27" fmla="*/ 2088232 w 2088232"/>
              <a:gd name="connsiteY1-28" fmla="*/ 255452 h 867519"/>
              <a:gd name="connsiteX2-29" fmla="*/ 2088232 w 2088232"/>
              <a:gd name="connsiteY2-30" fmla="*/ 867519 h 867519"/>
              <a:gd name="connsiteX3-31" fmla="*/ 0 w 2088232"/>
              <a:gd name="connsiteY3-32" fmla="*/ 867519 h 867519"/>
              <a:gd name="connsiteX4-33" fmla="*/ 9144 w 2088232"/>
              <a:gd name="connsiteY4-34" fmla="*/ 0 h 867519"/>
              <a:gd name="connsiteX0-35" fmla="*/ 9144 w 2088232"/>
              <a:gd name="connsiteY0-36" fmla="*/ 0 h 867519"/>
              <a:gd name="connsiteX1-37" fmla="*/ 2088232 w 2088232"/>
              <a:gd name="connsiteY1-38" fmla="*/ 153763 h 867519"/>
              <a:gd name="connsiteX2-39" fmla="*/ 2088232 w 2088232"/>
              <a:gd name="connsiteY2-40" fmla="*/ 867519 h 867519"/>
              <a:gd name="connsiteX3-41" fmla="*/ 0 w 2088232"/>
              <a:gd name="connsiteY3-42" fmla="*/ 867519 h 867519"/>
              <a:gd name="connsiteX4-43" fmla="*/ 9144 w 2088232"/>
              <a:gd name="connsiteY4-44" fmla="*/ 0 h 8675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8232" h="867519">
                <a:moveTo>
                  <a:pt x="9144" y="0"/>
                </a:moveTo>
                <a:lnTo>
                  <a:pt x="2088232" y="153763"/>
                </a:lnTo>
                <a:lnTo>
                  <a:pt x="2088232" y="867519"/>
                </a:lnTo>
                <a:lnTo>
                  <a:pt x="0" y="867519"/>
                </a:lnTo>
                <a:lnTo>
                  <a:pt x="9144" y="0"/>
                </a:lnTo>
                <a:close/>
              </a:path>
            </a:pathLst>
          </a:custGeom>
          <a:solidFill>
            <a:srgbClr val="1F74AD"/>
          </a:solidFill>
          <a:ln w="12700">
            <a:solidFill>
              <a:srgbClr val="1F74AD"/>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41" name="矩形 40"/>
          <p:cNvSpPr/>
          <p:nvPr>
            <p:custDataLst>
              <p:tags r:id="rId2"/>
            </p:custDataLst>
          </p:nvPr>
        </p:nvSpPr>
        <p:spPr bwMode="auto">
          <a:xfrm>
            <a:off x="655320" y="4530725"/>
            <a:ext cx="2611120" cy="1810385"/>
          </a:xfrm>
          <a:prstGeom prst="rect">
            <a:avLst/>
          </a:prstGeom>
          <a:solidFill>
            <a:sysClr val="window" lastClr="FFFFFF"/>
          </a:solidFill>
          <a:ln w="12700">
            <a:solidFill>
              <a:srgbClr val="1F74AD"/>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38" name="椭圆 37"/>
          <p:cNvSpPr/>
          <p:nvPr>
            <p:custDataLst>
              <p:tags r:id="rId3"/>
            </p:custDataLst>
          </p:nvPr>
        </p:nvSpPr>
        <p:spPr>
          <a:xfrm>
            <a:off x="1623607" y="3300079"/>
            <a:ext cx="674884" cy="674884"/>
          </a:xfrm>
          <a:prstGeom prst="ellipse">
            <a:avLst/>
          </a:prstGeom>
          <a:solidFill>
            <a:sysClr val="window" lastClr="FFFFFF"/>
          </a:solidFill>
          <a:ln w="28575" cap="flat" cmpd="sng" algn="ctr">
            <a:solidFill>
              <a:srgbClr val="1F74AD"/>
            </a:solidFill>
            <a:prstDash val="solid"/>
            <a:miter lim="800000"/>
          </a:ln>
          <a:effectLst/>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43" name="矩形 42"/>
          <p:cNvSpPr/>
          <p:nvPr>
            <p:custDataLst>
              <p:tags r:id="rId4"/>
            </p:custDataLst>
          </p:nvPr>
        </p:nvSpPr>
        <p:spPr bwMode="auto">
          <a:xfrm>
            <a:off x="932815" y="4771390"/>
            <a:ext cx="2089150" cy="1424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fontAlgn="auto">
              <a:lnSpc>
                <a:spcPct val="150000"/>
              </a:lnSpc>
            </a:pPr>
            <a:r>
              <a:rPr lang="zh-CN" altLang="en-US" sz="1500" spc="150">
                <a:latin typeface="Arial" panose="020B0604020202020204" pitchFamily="34" charset="0"/>
                <a:ea typeface="微软雅黑" panose="020B0503020204020204" charset="-122"/>
                <a:sym typeface="Arial" panose="020B0604020202020204" pitchFamily="34" charset="0"/>
              </a:rPr>
              <a:t>网站</a:t>
            </a:r>
          </a:p>
          <a:p>
            <a:pPr algn="ctr" fontAlgn="auto">
              <a:lnSpc>
                <a:spcPct val="150000"/>
              </a:lnSpc>
            </a:pPr>
            <a:r>
              <a:rPr lang="zh-CN" altLang="en-US" sz="1500" spc="150">
                <a:latin typeface="Arial" panose="020B0604020202020204" pitchFamily="34" charset="0"/>
                <a:ea typeface="微软雅黑" panose="020B0503020204020204" charset="-122"/>
                <a:sym typeface="Arial" panose="020B0604020202020204" pitchFamily="34" charset="0"/>
              </a:rPr>
              <a:t>轻应用小程序</a:t>
            </a:r>
          </a:p>
          <a:p>
            <a:pPr algn="ctr" fontAlgn="auto">
              <a:lnSpc>
                <a:spcPct val="150000"/>
              </a:lnSpc>
            </a:pPr>
            <a:r>
              <a:rPr lang="zh-CN" altLang="en-US" sz="1500" spc="150">
                <a:latin typeface="Arial" panose="020B0604020202020204" pitchFamily="34" charset="0"/>
                <a:ea typeface="微软雅黑" panose="020B0503020204020204" charset="-122"/>
                <a:sym typeface="Arial" panose="020B0604020202020204" pitchFamily="34" charset="0"/>
              </a:rPr>
              <a:t>销售系统</a:t>
            </a:r>
          </a:p>
          <a:p>
            <a:pPr algn="ctr" fontAlgn="auto">
              <a:lnSpc>
                <a:spcPct val="150000"/>
              </a:lnSpc>
            </a:pPr>
            <a:r>
              <a:rPr lang="zh-CN" altLang="en-US" sz="1500" spc="150">
                <a:latin typeface="Arial" panose="020B0604020202020204" pitchFamily="34" charset="0"/>
                <a:ea typeface="微软雅黑" panose="020B0503020204020204" charset="-122"/>
                <a:sym typeface="Arial" panose="020B0604020202020204" pitchFamily="34" charset="0"/>
              </a:rPr>
              <a:t>营销活动</a:t>
            </a:r>
          </a:p>
        </p:txBody>
      </p:sp>
      <p:sp>
        <p:nvSpPr>
          <p:cNvPr id="44" name="文本框 43"/>
          <p:cNvSpPr txBox="1"/>
          <p:nvPr>
            <p:custDataLst>
              <p:tags r:id="rId5"/>
            </p:custDataLst>
          </p:nvPr>
        </p:nvSpPr>
        <p:spPr bwMode="auto">
          <a:xfrm>
            <a:off x="933074" y="4078573"/>
            <a:ext cx="2088971" cy="387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720" rIns="91440" bIns="0" anchor="b" anchorCtr="0">
            <a:normAutofit fontScale="925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30000"/>
              </a:lnSpc>
              <a:spcBef>
                <a:spcPct val="0"/>
              </a:spcBef>
              <a:buFontTx/>
              <a:buNone/>
            </a:pPr>
            <a:r>
              <a:rPr lang="zh-CN" altLang="en-US" sz="2000" b="1" spc="300">
                <a:solidFill>
                  <a:schemeClr val="bg1"/>
                </a:solidFill>
                <a:latin typeface="Arial" panose="020B0604020202020204" pitchFamily="34" charset="0"/>
                <a:ea typeface="微软雅黑" panose="020B0503020204020204" charset="-122"/>
                <a:sym typeface="Arial" panose="020B0604020202020204" pitchFamily="34" charset="0"/>
              </a:rPr>
              <a:t>获客</a:t>
            </a:r>
          </a:p>
        </p:txBody>
      </p:sp>
      <p:sp>
        <p:nvSpPr>
          <p:cNvPr id="4" name="任意多边形 3"/>
          <p:cNvSpPr/>
          <p:nvPr>
            <p:custDataLst>
              <p:tags r:id="rId6"/>
            </p:custDataLst>
          </p:nvPr>
        </p:nvSpPr>
        <p:spPr bwMode="auto">
          <a:xfrm flipH="1">
            <a:off x="3408172" y="3327194"/>
            <a:ext cx="2611246" cy="1224135"/>
          </a:xfrm>
          <a:custGeom>
            <a:avLst/>
            <a:gdLst>
              <a:gd name="connsiteX0" fmla="*/ 0 w 2088232"/>
              <a:gd name="connsiteY0" fmla="*/ 0 h 1224135"/>
              <a:gd name="connsiteX1" fmla="*/ 1476165 w 2088232"/>
              <a:gd name="connsiteY1" fmla="*/ 0 h 1224135"/>
              <a:gd name="connsiteX2" fmla="*/ 2088232 w 2088232"/>
              <a:gd name="connsiteY2" fmla="*/ 612068 h 1224135"/>
              <a:gd name="connsiteX3" fmla="*/ 2088232 w 2088232"/>
              <a:gd name="connsiteY3" fmla="*/ 1224135 h 1224135"/>
              <a:gd name="connsiteX4" fmla="*/ 0 w 2088232"/>
              <a:gd name="connsiteY4" fmla="*/ 1224135 h 1224135"/>
              <a:gd name="connsiteX5" fmla="*/ 0 w 2088232"/>
              <a:gd name="connsiteY5" fmla="*/ 0 h 1224135"/>
              <a:gd name="connsiteX0-1" fmla="*/ 9144 w 2088232"/>
              <a:gd name="connsiteY0-2" fmla="*/ 356616 h 1224135"/>
              <a:gd name="connsiteX1-3" fmla="*/ 1476165 w 2088232"/>
              <a:gd name="connsiteY1-4" fmla="*/ 0 h 1224135"/>
              <a:gd name="connsiteX2-5" fmla="*/ 2088232 w 2088232"/>
              <a:gd name="connsiteY2-6" fmla="*/ 612068 h 1224135"/>
              <a:gd name="connsiteX3-7" fmla="*/ 2088232 w 2088232"/>
              <a:gd name="connsiteY3-8" fmla="*/ 1224135 h 1224135"/>
              <a:gd name="connsiteX4-9" fmla="*/ 0 w 2088232"/>
              <a:gd name="connsiteY4-10" fmla="*/ 1224135 h 1224135"/>
              <a:gd name="connsiteX5-11" fmla="*/ 9144 w 2088232"/>
              <a:gd name="connsiteY5-12" fmla="*/ 356616 h 1224135"/>
              <a:gd name="connsiteX0-13" fmla="*/ 9144 w 2088232"/>
              <a:gd name="connsiteY0-14" fmla="*/ 73152 h 940671"/>
              <a:gd name="connsiteX1-15" fmla="*/ 1531029 w 2088232"/>
              <a:gd name="connsiteY1-16" fmla="*/ 0 h 940671"/>
              <a:gd name="connsiteX2-17" fmla="*/ 2088232 w 2088232"/>
              <a:gd name="connsiteY2-18" fmla="*/ 328604 h 940671"/>
              <a:gd name="connsiteX3-19" fmla="*/ 2088232 w 2088232"/>
              <a:gd name="connsiteY3-20" fmla="*/ 940671 h 940671"/>
              <a:gd name="connsiteX4-21" fmla="*/ 0 w 2088232"/>
              <a:gd name="connsiteY4-22" fmla="*/ 940671 h 940671"/>
              <a:gd name="connsiteX5-23" fmla="*/ 9144 w 2088232"/>
              <a:gd name="connsiteY5-24" fmla="*/ 73152 h 940671"/>
              <a:gd name="connsiteX0-25" fmla="*/ 9144 w 2088232"/>
              <a:gd name="connsiteY0-26" fmla="*/ 0 h 867519"/>
              <a:gd name="connsiteX1-27" fmla="*/ 2088232 w 2088232"/>
              <a:gd name="connsiteY1-28" fmla="*/ 255452 h 867519"/>
              <a:gd name="connsiteX2-29" fmla="*/ 2088232 w 2088232"/>
              <a:gd name="connsiteY2-30" fmla="*/ 867519 h 867519"/>
              <a:gd name="connsiteX3-31" fmla="*/ 0 w 2088232"/>
              <a:gd name="connsiteY3-32" fmla="*/ 867519 h 867519"/>
              <a:gd name="connsiteX4-33" fmla="*/ 9144 w 2088232"/>
              <a:gd name="connsiteY4-34" fmla="*/ 0 h 867519"/>
              <a:gd name="connsiteX0-35" fmla="*/ 9144 w 2088232"/>
              <a:gd name="connsiteY0-36" fmla="*/ 0 h 867519"/>
              <a:gd name="connsiteX1-37" fmla="*/ 2088232 w 2088232"/>
              <a:gd name="connsiteY1-38" fmla="*/ 153763 h 867519"/>
              <a:gd name="connsiteX2-39" fmla="*/ 2088232 w 2088232"/>
              <a:gd name="connsiteY2-40" fmla="*/ 867519 h 867519"/>
              <a:gd name="connsiteX3-41" fmla="*/ 0 w 2088232"/>
              <a:gd name="connsiteY3-42" fmla="*/ 867519 h 867519"/>
              <a:gd name="connsiteX4-43" fmla="*/ 9144 w 2088232"/>
              <a:gd name="connsiteY4-44" fmla="*/ 0 h 8675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8232" h="867519">
                <a:moveTo>
                  <a:pt x="9144" y="0"/>
                </a:moveTo>
                <a:lnTo>
                  <a:pt x="2088232" y="153763"/>
                </a:lnTo>
                <a:lnTo>
                  <a:pt x="2088232" y="867519"/>
                </a:lnTo>
                <a:lnTo>
                  <a:pt x="0" y="867519"/>
                </a:lnTo>
                <a:lnTo>
                  <a:pt x="9144" y="0"/>
                </a:lnTo>
                <a:close/>
              </a:path>
            </a:pathLst>
          </a:custGeom>
          <a:solidFill>
            <a:srgbClr val="3498DB"/>
          </a:solidFill>
          <a:ln w="12700">
            <a:solidFill>
              <a:srgbClr val="3498DB"/>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5" name="矩形 4"/>
          <p:cNvSpPr/>
          <p:nvPr>
            <p:custDataLst>
              <p:tags r:id="rId7"/>
            </p:custDataLst>
          </p:nvPr>
        </p:nvSpPr>
        <p:spPr bwMode="auto">
          <a:xfrm>
            <a:off x="3408045" y="4530725"/>
            <a:ext cx="2611120" cy="1810385"/>
          </a:xfrm>
          <a:prstGeom prst="rect">
            <a:avLst/>
          </a:prstGeom>
          <a:solidFill>
            <a:sysClr val="window" lastClr="FFFFFF"/>
          </a:solidFill>
          <a:ln w="12700">
            <a:solidFill>
              <a:srgbClr val="3498DB"/>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custDataLst>
              <p:tags r:id="rId8"/>
            </p:custDataLst>
          </p:nvPr>
        </p:nvSpPr>
        <p:spPr>
          <a:xfrm>
            <a:off x="4376353" y="3118133"/>
            <a:ext cx="674884" cy="674884"/>
          </a:xfrm>
          <a:prstGeom prst="ellipse">
            <a:avLst/>
          </a:prstGeom>
          <a:solidFill>
            <a:sysClr val="window" lastClr="FFFFFF"/>
          </a:solidFill>
          <a:ln w="28575" cap="flat" cmpd="sng" algn="ctr">
            <a:solidFill>
              <a:srgbClr val="3498DB"/>
            </a:solidFill>
            <a:prstDash val="solid"/>
            <a:miter lim="800000"/>
          </a:ln>
          <a:effectLst/>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45" name="矩形 44"/>
          <p:cNvSpPr/>
          <p:nvPr>
            <p:custDataLst>
              <p:tags r:id="rId9"/>
            </p:custDataLst>
          </p:nvPr>
        </p:nvSpPr>
        <p:spPr bwMode="auto">
          <a:xfrm>
            <a:off x="3668395" y="4772025"/>
            <a:ext cx="2090420" cy="1281430"/>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90000" tIns="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ctr">
              <a:lnSpc>
                <a:spcPct val="15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网站</a:t>
            </a:r>
          </a:p>
          <a:p>
            <a:pPr lvl="0" algn="ctr">
              <a:lnSpc>
                <a:spcPct val="15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轻应用小程序</a:t>
            </a:r>
          </a:p>
          <a:p>
            <a:pPr lvl="0" algn="ctr">
              <a:lnSpc>
                <a:spcPct val="15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营销活动</a:t>
            </a:r>
          </a:p>
          <a:p>
            <a:pPr lvl="0" algn="ctr">
              <a:lnSpc>
                <a:spcPct val="150000"/>
              </a:lnSpc>
              <a:buClrTx/>
              <a:buSzTx/>
              <a:buFontTx/>
            </a:pPr>
            <a:endParaRPr lang="zh-CN" altLang="en-US" sz="1500" spc="150">
              <a:latin typeface="Arial" panose="020B0604020202020204" pitchFamily="34" charset="0"/>
              <a:ea typeface="微软雅黑" panose="020B0503020204020204" charset="-122"/>
              <a:sym typeface="Arial" panose="020B0604020202020204" pitchFamily="34" charset="0"/>
            </a:endParaRPr>
          </a:p>
          <a:p>
            <a:pPr lvl="0" algn="ctr">
              <a:lnSpc>
                <a:spcPct val="150000"/>
              </a:lnSpc>
              <a:buClrTx/>
              <a:buSzTx/>
              <a:buFontTx/>
            </a:pPr>
            <a:endParaRPr lang="zh-CN" altLang="en-US" sz="1500" spc="150">
              <a:latin typeface="Arial" panose="020B0604020202020204" pitchFamily="34" charset="0"/>
              <a:ea typeface="微软雅黑" panose="020B0503020204020204" charset="-122"/>
              <a:sym typeface="Arial" panose="020B0604020202020204" pitchFamily="34" charset="0"/>
            </a:endParaRPr>
          </a:p>
        </p:txBody>
      </p:sp>
      <p:sp>
        <p:nvSpPr>
          <p:cNvPr id="46" name="文本框 45"/>
          <p:cNvSpPr txBox="1"/>
          <p:nvPr>
            <p:custDataLst>
              <p:tags r:id="rId10"/>
            </p:custDataLst>
          </p:nvPr>
        </p:nvSpPr>
        <p:spPr bwMode="auto">
          <a:xfrm>
            <a:off x="3669065" y="3903600"/>
            <a:ext cx="2090731" cy="387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720" rIns="91440" bIns="0" anchor="b" anchorCtr="0">
            <a:normAutofit fontScale="925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30000"/>
              </a:lnSpc>
              <a:spcBef>
                <a:spcPct val="0"/>
              </a:spcBef>
              <a:buFontTx/>
              <a:buNone/>
            </a:pPr>
            <a:r>
              <a:rPr lang="zh-CN" altLang="en-US" sz="2000" b="1" spc="300">
                <a:solidFill>
                  <a:schemeClr val="bg1"/>
                </a:solidFill>
                <a:latin typeface="Arial" panose="020B0604020202020204" pitchFamily="34" charset="0"/>
                <a:ea typeface="微软雅黑" panose="020B0503020204020204" charset="-122"/>
                <a:sym typeface="Arial" panose="020B0604020202020204" pitchFamily="34" charset="0"/>
              </a:rPr>
              <a:t>转化</a:t>
            </a:r>
          </a:p>
        </p:txBody>
      </p:sp>
      <p:sp>
        <p:nvSpPr>
          <p:cNvPr id="6" name="任意多边形 5"/>
          <p:cNvSpPr/>
          <p:nvPr>
            <p:custDataLst>
              <p:tags r:id="rId11"/>
            </p:custDataLst>
          </p:nvPr>
        </p:nvSpPr>
        <p:spPr bwMode="auto">
          <a:xfrm flipH="1">
            <a:off x="6157127" y="2967154"/>
            <a:ext cx="2611246" cy="1584175"/>
          </a:xfrm>
          <a:custGeom>
            <a:avLst/>
            <a:gdLst>
              <a:gd name="connsiteX0" fmla="*/ 0 w 2088232"/>
              <a:gd name="connsiteY0" fmla="*/ 0 h 1224135"/>
              <a:gd name="connsiteX1" fmla="*/ 1476165 w 2088232"/>
              <a:gd name="connsiteY1" fmla="*/ 0 h 1224135"/>
              <a:gd name="connsiteX2" fmla="*/ 2088232 w 2088232"/>
              <a:gd name="connsiteY2" fmla="*/ 612068 h 1224135"/>
              <a:gd name="connsiteX3" fmla="*/ 2088232 w 2088232"/>
              <a:gd name="connsiteY3" fmla="*/ 1224135 h 1224135"/>
              <a:gd name="connsiteX4" fmla="*/ 0 w 2088232"/>
              <a:gd name="connsiteY4" fmla="*/ 1224135 h 1224135"/>
              <a:gd name="connsiteX5" fmla="*/ 0 w 2088232"/>
              <a:gd name="connsiteY5" fmla="*/ 0 h 1224135"/>
              <a:gd name="connsiteX0-1" fmla="*/ 9144 w 2088232"/>
              <a:gd name="connsiteY0-2" fmla="*/ 356616 h 1224135"/>
              <a:gd name="connsiteX1-3" fmla="*/ 1476165 w 2088232"/>
              <a:gd name="connsiteY1-4" fmla="*/ 0 h 1224135"/>
              <a:gd name="connsiteX2-5" fmla="*/ 2088232 w 2088232"/>
              <a:gd name="connsiteY2-6" fmla="*/ 612068 h 1224135"/>
              <a:gd name="connsiteX3-7" fmla="*/ 2088232 w 2088232"/>
              <a:gd name="connsiteY3-8" fmla="*/ 1224135 h 1224135"/>
              <a:gd name="connsiteX4-9" fmla="*/ 0 w 2088232"/>
              <a:gd name="connsiteY4-10" fmla="*/ 1224135 h 1224135"/>
              <a:gd name="connsiteX5-11" fmla="*/ 9144 w 2088232"/>
              <a:gd name="connsiteY5-12" fmla="*/ 356616 h 1224135"/>
              <a:gd name="connsiteX0-13" fmla="*/ 9144 w 2088232"/>
              <a:gd name="connsiteY0-14" fmla="*/ 73152 h 940671"/>
              <a:gd name="connsiteX1-15" fmla="*/ 1531029 w 2088232"/>
              <a:gd name="connsiteY1-16" fmla="*/ 0 h 940671"/>
              <a:gd name="connsiteX2-17" fmla="*/ 2088232 w 2088232"/>
              <a:gd name="connsiteY2-18" fmla="*/ 328604 h 940671"/>
              <a:gd name="connsiteX3-19" fmla="*/ 2088232 w 2088232"/>
              <a:gd name="connsiteY3-20" fmla="*/ 940671 h 940671"/>
              <a:gd name="connsiteX4-21" fmla="*/ 0 w 2088232"/>
              <a:gd name="connsiteY4-22" fmla="*/ 940671 h 940671"/>
              <a:gd name="connsiteX5-23" fmla="*/ 9144 w 2088232"/>
              <a:gd name="connsiteY5-24" fmla="*/ 73152 h 940671"/>
              <a:gd name="connsiteX0-25" fmla="*/ 9144 w 2088232"/>
              <a:gd name="connsiteY0-26" fmla="*/ 0 h 867519"/>
              <a:gd name="connsiteX1-27" fmla="*/ 2088232 w 2088232"/>
              <a:gd name="connsiteY1-28" fmla="*/ 255452 h 867519"/>
              <a:gd name="connsiteX2-29" fmla="*/ 2088232 w 2088232"/>
              <a:gd name="connsiteY2-30" fmla="*/ 867519 h 867519"/>
              <a:gd name="connsiteX3-31" fmla="*/ 0 w 2088232"/>
              <a:gd name="connsiteY3-32" fmla="*/ 867519 h 867519"/>
              <a:gd name="connsiteX4-33" fmla="*/ 9144 w 2088232"/>
              <a:gd name="connsiteY4-34" fmla="*/ 0 h 867519"/>
              <a:gd name="connsiteX0-35" fmla="*/ 9144 w 2088232"/>
              <a:gd name="connsiteY0-36" fmla="*/ 0 h 867519"/>
              <a:gd name="connsiteX1-37" fmla="*/ 2088232 w 2088232"/>
              <a:gd name="connsiteY1-38" fmla="*/ 153763 h 867519"/>
              <a:gd name="connsiteX2-39" fmla="*/ 2088232 w 2088232"/>
              <a:gd name="connsiteY2-40" fmla="*/ 867519 h 867519"/>
              <a:gd name="connsiteX3-41" fmla="*/ 0 w 2088232"/>
              <a:gd name="connsiteY3-42" fmla="*/ 867519 h 867519"/>
              <a:gd name="connsiteX4-43" fmla="*/ 9144 w 2088232"/>
              <a:gd name="connsiteY4-44" fmla="*/ 0 h 8675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8232" h="867519">
                <a:moveTo>
                  <a:pt x="9144" y="0"/>
                </a:moveTo>
                <a:lnTo>
                  <a:pt x="2088232" y="153763"/>
                </a:lnTo>
                <a:lnTo>
                  <a:pt x="2088232" y="867519"/>
                </a:lnTo>
                <a:lnTo>
                  <a:pt x="0" y="867519"/>
                </a:lnTo>
                <a:lnTo>
                  <a:pt x="9144" y="0"/>
                </a:lnTo>
                <a:close/>
              </a:path>
            </a:pathLst>
          </a:custGeom>
          <a:solidFill>
            <a:srgbClr val="1AA3AA"/>
          </a:solidFill>
          <a:ln w="12700">
            <a:solidFill>
              <a:srgbClr val="1AA3AA"/>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3" name="矩形 2"/>
          <p:cNvSpPr/>
          <p:nvPr>
            <p:custDataLst>
              <p:tags r:id="rId12"/>
            </p:custDataLst>
          </p:nvPr>
        </p:nvSpPr>
        <p:spPr bwMode="auto">
          <a:xfrm>
            <a:off x="6156960" y="4530725"/>
            <a:ext cx="2611120" cy="1810385"/>
          </a:xfrm>
          <a:prstGeom prst="rect">
            <a:avLst/>
          </a:prstGeom>
          <a:solidFill>
            <a:sysClr val="window" lastClr="FFFFFF"/>
          </a:solidFill>
          <a:ln w="12700">
            <a:solidFill>
              <a:srgbClr val="1AA3AA"/>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custDataLst>
              <p:tags r:id="rId13"/>
            </p:custDataLst>
          </p:nvPr>
        </p:nvSpPr>
        <p:spPr>
          <a:xfrm>
            <a:off x="7125308" y="2806503"/>
            <a:ext cx="674884" cy="674884"/>
          </a:xfrm>
          <a:prstGeom prst="ellipse">
            <a:avLst/>
          </a:prstGeom>
          <a:solidFill>
            <a:sysClr val="window" lastClr="FFFFFF"/>
          </a:solidFill>
          <a:ln w="28575" cap="flat" cmpd="sng" algn="ctr">
            <a:solidFill>
              <a:srgbClr val="1AA3AA"/>
            </a:solidFill>
            <a:prstDash val="solid"/>
            <a:miter lim="800000"/>
          </a:ln>
          <a:effectLst/>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47" name="矩形 46"/>
          <p:cNvSpPr/>
          <p:nvPr>
            <p:custDataLst>
              <p:tags r:id="rId14"/>
            </p:custDataLst>
          </p:nvPr>
        </p:nvSpPr>
        <p:spPr bwMode="auto">
          <a:xfrm>
            <a:off x="6419215" y="4772025"/>
            <a:ext cx="2089150" cy="1424940"/>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90000" tIns="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ctr">
              <a:lnSpc>
                <a:spcPct val="15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轻应用小程序</a:t>
            </a:r>
          </a:p>
          <a:p>
            <a:pPr lvl="0" algn="ctr">
              <a:lnSpc>
                <a:spcPct val="15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公众号助手</a:t>
            </a:r>
          </a:p>
          <a:p>
            <a:pPr lvl="0" algn="ctr">
              <a:lnSpc>
                <a:spcPct val="150000"/>
              </a:lnSpc>
              <a:buClrTx/>
              <a:buSzTx/>
              <a:buFontTx/>
            </a:pPr>
            <a:endParaRPr lang="zh-CN" altLang="en-US" sz="1500" spc="150">
              <a:latin typeface="Arial" panose="020B0604020202020204" pitchFamily="34" charset="0"/>
              <a:ea typeface="微软雅黑" panose="020B0503020204020204" charset="-122"/>
              <a:sym typeface="Arial" panose="020B0604020202020204" pitchFamily="34" charset="0"/>
            </a:endParaRPr>
          </a:p>
          <a:p>
            <a:pPr lvl="0" algn="ctr">
              <a:lnSpc>
                <a:spcPct val="150000"/>
              </a:lnSpc>
              <a:buClrTx/>
              <a:buSzTx/>
              <a:buFontTx/>
            </a:pPr>
            <a:endParaRPr lang="zh-CN" altLang="en-US" sz="1500" spc="150">
              <a:latin typeface="Arial" panose="020B0604020202020204" pitchFamily="34" charset="0"/>
              <a:ea typeface="微软雅黑" panose="020B0503020204020204" charset="-122"/>
              <a:sym typeface="Arial" panose="020B0604020202020204" pitchFamily="34" charset="0"/>
            </a:endParaRPr>
          </a:p>
        </p:txBody>
      </p:sp>
      <p:sp>
        <p:nvSpPr>
          <p:cNvPr id="48" name="文本框 47"/>
          <p:cNvSpPr txBox="1"/>
          <p:nvPr>
            <p:custDataLst>
              <p:tags r:id="rId15"/>
            </p:custDataLst>
          </p:nvPr>
        </p:nvSpPr>
        <p:spPr bwMode="auto">
          <a:xfrm>
            <a:off x="6418900" y="3707733"/>
            <a:ext cx="2088971" cy="387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720" rIns="91440" bIns="0" anchor="b" anchorCtr="0">
            <a:normAutofit fontScale="925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30000"/>
              </a:lnSpc>
              <a:spcBef>
                <a:spcPct val="0"/>
              </a:spcBef>
              <a:buFontTx/>
              <a:buNone/>
            </a:pPr>
            <a:r>
              <a:rPr lang="zh-CN" altLang="en-US" sz="2000" b="1" spc="300">
                <a:solidFill>
                  <a:schemeClr val="bg1"/>
                </a:solidFill>
                <a:latin typeface="Arial" panose="020B0604020202020204" pitchFamily="34" charset="0"/>
                <a:ea typeface="微软雅黑" panose="020B0503020204020204" charset="-122"/>
                <a:sym typeface="Arial" panose="020B0604020202020204" pitchFamily="34" charset="0"/>
              </a:rPr>
              <a:t>留存</a:t>
            </a:r>
          </a:p>
        </p:txBody>
      </p:sp>
      <p:sp>
        <p:nvSpPr>
          <p:cNvPr id="8" name="任意多边形 7"/>
          <p:cNvSpPr/>
          <p:nvPr>
            <p:custDataLst>
              <p:tags r:id="rId16"/>
            </p:custDataLst>
          </p:nvPr>
        </p:nvSpPr>
        <p:spPr bwMode="auto">
          <a:xfrm flipH="1">
            <a:off x="8906083" y="2535106"/>
            <a:ext cx="2611246" cy="2016223"/>
          </a:xfrm>
          <a:custGeom>
            <a:avLst/>
            <a:gdLst>
              <a:gd name="connsiteX0" fmla="*/ 0 w 2088232"/>
              <a:gd name="connsiteY0" fmla="*/ 0 h 1224135"/>
              <a:gd name="connsiteX1" fmla="*/ 1476165 w 2088232"/>
              <a:gd name="connsiteY1" fmla="*/ 0 h 1224135"/>
              <a:gd name="connsiteX2" fmla="*/ 2088232 w 2088232"/>
              <a:gd name="connsiteY2" fmla="*/ 612068 h 1224135"/>
              <a:gd name="connsiteX3" fmla="*/ 2088232 w 2088232"/>
              <a:gd name="connsiteY3" fmla="*/ 1224135 h 1224135"/>
              <a:gd name="connsiteX4" fmla="*/ 0 w 2088232"/>
              <a:gd name="connsiteY4" fmla="*/ 1224135 h 1224135"/>
              <a:gd name="connsiteX5" fmla="*/ 0 w 2088232"/>
              <a:gd name="connsiteY5" fmla="*/ 0 h 1224135"/>
              <a:gd name="connsiteX0-1" fmla="*/ 9144 w 2088232"/>
              <a:gd name="connsiteY0-2" fmla="*/ 356616 h 1224135"/>
              <a:gd name="connsiteX1-3" fmla="*/ 1476165 w 2088232"/>
              <a:gd name="connsiteY1-4" fmla="*/ 0 h 1224135"/>
              <a:gd name="connsiteX2-5" fmla="*/ 2088232 w 2088232"/>
              <a:gd name="connsiteY2-6" fmla="*/ 612068 h 1224135"/>
              <a:gd name="connsiteX3-7" fmla="*/ 2088232 w 2088232"/>
              <a:gd name="connsiteY3-8" fmla="*/ 1224135 h 1224135"/>
              <a:gd name="connsiteX4-9" fmla="*/ 0 w 2088232"/>
              <a:gd name="connsiteY4-10" fmla="*/ 1224135 h 1224135"/>
              <a:gd name="connsiteX5-11" fmla="*/ 9144 w 2088232"/>
              <a:gd name="connsiteY5-12" fmla="*/ 356616 h 1224135"/>
              <a:gd name="connsiteX0-13" fmla="*/ 9144 w 2088232"/>
              <a:gd name="connsiteY0-14" fmla="*/ 73152 h 940671"/>
              <a:gd name="connsiteX1-15" fmla="*/ 1531029 w 2088232"/>
              <a:gd name="connsiteY1-16" fmla="*/ 0 h 940671"/>
              <a:gd name="connsiteX2-17" fmla="*/ 2088232 w 2088232"/>
              <a:gd name="connsiteY2-18" fmla="*/ 328604 h 940671"/>
              <a:gd name="connsiteX3-19" fmla="*/ 2088232 w 2088232"/>
              <a:gd name="connsiteY3-20" fmla="*/ 940671 h 940671"/>
              <a:gd name="connsiteX4-21" fmla="*/ 0 w 2088232"/>
              <a:gd name="connsiteY4-22" fmla="*/ 940671 h 940671"/>
              <a:gd name="connsiteX5-23" fmla="*/ 9144 w 2088232"/>
              <a:gd name="connsiteY5-24" fmla="*/ 73152 h 940671"/>
              <a:gd name="connsiteX0-25" fmla="*/ 9144 w 2088232"/>
              <a:gd name="connsiteY0-26" fmla="*/ 0 h 867519"/>
              <a:gd name="connsiteX1-27" fmla="*/ 2088232 w 2088232"/>
              <a:gd name="connsiteY1-28" fmla="*/ 255452 h 867519"/>
              <a:gd name="connsiteX2-29" fmla="*/ 2088232 w 2088232"/>
              <a:gd name="connsiteY2-30" fmla="*/ 867519 h 867519"/>
              <a:gd name="connsiteX3-31" fmla="*/ 0 w 2088232"/>
              <a:gd name="connsiteY3-32" fmla="*/ 867519 h 867519"/>
              <a:gd name="connsiteX4-33" fmla="*/ 9144 w 2088232"/>
              <a:gd name="connsiteY4-34" fmla="*/ 0 h 867519"/>
              <a:gd name="connsiteX0-35" fmla="*/ 9144 w 2088232"/>
              <a:gd name="connsiteY0-36" fmla="*/ 0 h 867519"/>
              <a:gd name="connsiteX1-37" fmla="*/ 2088232 w 2088232"/>
              <a:gd name="connsiteY1-38" fmla="*/ 153763 h 867519"/>
              <a:gd name="connsiteX2-39" fmla="*/ 2088232 w 2088232"/>
              <a:gd name="connsiteY2-40" fmla="*/ 867519 h 867519"/>
              <a:gd name="connsiteX3-41" fmla="*/ 0 w 2088232"/>
              <a:gd name="connsiteY3-42" fmla="*/ 867519 h 867519"/>
              <a:gd name="connsiteX4-43" fmla="*/ 9144 w 2088232"/>
              <a:gd name="connsiteY4-44" fmla="*/ 0 h 8675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8232" h="867519">
                <a:moveTo>
                  <a:pt x="9144" y="0"/>
                </a:moveTo>
                <a:lnTo>
                  <a:pt x="2088232" y="153763"/>
                </a:lnTo>
                <a:lnTo>
                  <a:pt x="2088232" y="867519"/>
                </a:lnTo>
                <a:lnTo>
                  <a:pt x="0" y="867519"/>
                </a:lnTo>
                <a:lnTo>
                  <a:pt x="9144" y="0"/>
                </a:lnTo>
                <a:close/>
              </a:path>
            </a:pathLst>
          </a:custGeom>
          <a:solidFill>
            <a:srgbClr val="69A35B"/>
          </a:solidFill>
          <a:ln w="12700">
            <a:solidFill>
              <a:srgbClr val="69A35B"/>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p:custDataLst>
              <p:tags r:id="rId17"/>
            </p:custDataLst>
          </p:nvPr>
        </p:nvSpPr>
        <p:spPr bwMode="auto">
          <a:xfrm>
            <a:off x="8905875" y="4530725"/>
            <a:ext cx="2611120" cy="1810385"/>
          </a:xfrm>
          <a:prstGeom prst="rect">
            <a:avLst/>
          </a:prstGeom>
          <a:solidFill>
            <a:sysClr val="window" lastClr="FFFFFF"/>
          </a:solidFill>
          <a:ln w="12700">
            <a:solidFill>
              <a:srgbClr val="69A35B"/>
            </a:solidFill>
            <a:round/>
          </a:ln>
        </p:spPr>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32" name="椭圆 31"/>
          <p:cNvSpPr/>
          <p:nvPr>
            <p:custDataLst>
              <p:tags r:id="rId18"/>
            </p:custDataLst>
          </p:nvPr>
        </p:nvSpPr>
        <p:spPr>
          <a:xfrm>
            <a:off x="9874264" y="2443249"/>
            <a:ext cx="674884" cy="674884"/>
          </a:xfrm>
          <a:prstGeom prst="ellipse">
            <a:avLst/>
          </a:prstGeom>
          <a:solidFill>
            <a:sysClr val="window" lastClr="FFFFFF"/>
          </a:solidFill>
          <a:ln w="28575" cap="flat" cmpd="sng" algn="ctr">
            <a:solidFill>
              <a:srgbClr val="69A35B"/>
            </a:solidFill>
            <a:prstDash val="solid"/>
            <a:miter lim="800000"/>
          </a:ln>
          <a:effectLst/>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lnSpc>
                <a:spcPct val="12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33" name="任意多边形 32"/>
          <p:cNvSpPr/>
          <p:nvPr>
            <p:custDataLst>
              <p:tags r:id="rId19"/>
            </p:custDataLst>
          </p:nvPr>
        </p:nvSpPr>
        <p:spPr bwMode="auto">
          <a:xfrm>
            <a:off x="7281480" y="2936853"/>
            <a:ext cx="363892" cy="363317"/>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1459" h="580542">
                <a:moveTo>
                  <a:pt x="213875" y="146706"/>
                </a:moveTo>
                <a:cubicBezTo>
                  <a:pt x="227226" y="146706"/>
                  <a:pt x="238084" y="157547"/>
                  <a:pt x="238084" y="171055"/>
                </a:cubicBezTo>
                <a:cubicBezTo>
                  <a:pt x="238084" y="184562"/>
                  <a:pt x="227226" y="195493"/>
                  <a:pt x="213875" y="195493"/>
                </a:cubicBezTo>
                <a:cubicBezTo>
                  <a:pt x="161630" y="195493"/>
                  <a:pt x="118998" y="238236"/>
                  <a:pt x="118998" y="290755"/>
                </a:cubicBezTo>
                <a:cubicBezTo>
                  <a:pt x="118998" y="300086"/>
                  <a:pt x="120422" y="309328"/>
                  <a:pt x="123092" y="318214"/>
                </a:cubicBezTo>
                <a:cubicBezTo>
                  <a:pt x="126741" y="330300"/>
                  <a:pt x="120422" y="343274"/>
                  <a:pt x="108673" y="347895"/>
                </a:cubicBezTo>
                <a:cubicBezTo>
                  <a:pt x="72182" y="362291"/>
                  <a:pt x="48507" y="397126"/>
                  <a:pt x="48507" y="436582"/>
                </a:cubicBezTo>
                <a:cubicBezTo>
                  <a:pt x="48507" y="489101"/>
                  <a:pt x="91050" y="531844"/>
                  <a:pt x="143384" y="531844"/>
                </a:cubicBezTo>
                <a:lnTo>
                  <a:pt x="438164" y="531844"/>
                </a:lnTo>
                <a:cubicBezTo>
                  <a:pt x="490320" y="531844"/>
                  <a:pt x="532952" y="489101"/>
                  <a:pt x="532952" y="436582"/>
                </a:cubicBezTo>
                <a:cubicBezTo>
                  <a:pt x="532952" y="408678"/>
                  <a:pt x="520759" y="382108"/>
                  <a:pt x="499398" y="363979"/>
                </a:cubicBezTo>
                <a:cubicBezTo>
                  <a:pt x="494147" y="359625"/>
                  <a:pt x="491032" y="353049"/>
                  <a:pt x="490854" y="346207"/>
                </a:cubicBezTo>
                <a:cubicBezTo>
                  <a:pt x="489252" y="294399"/>
                  <a:pt x="447598" y="253876"/>
                  <a:pt x="395976" y="253876"/>
                </a:cubicBezTo>
                <a:cubicBezTo>
                  <a:pt x="382625" y="253876"/>
                  <a:pt x="371767" y="243035"/>
                  <a:pt x="371767" y="229528"/>
                </a:cubicBezTo>
                <a:cubicBezTo>
                  <a:pt x="371767" y="216020"/>
                  <a:pt x="382625" y="205090"/>
                  <a:pt x="395976" y="205090"/>
                </a:cubicBezTo>
                <a:cubicBezTo>
                  <a:pt x="433535" y="205090"/>
                  <a:pt x="468959" y="219575"/>
                  <a:pt x="495927" y="245879"/>
                </a:cubicBezTo>
                <a:cubicBezTo>
                  <a:pt x="520225" y="269517"/>
                  <a:pt x="535177" y="300441"/>
                  <a:pt x="538648" y="334032"/>
                </a:cubicBezTo>
                <a:cubicBezTo>
                  <a:pt x="565972" y="361047"/>
                  <a:pt x="581459" y="397748"/>
                  <a:pt x="581459" y="436582"/>
                </a:cubicBezTo>
                <a:cubicBezTo>
                  <a:pt x="581459" y="516026"/>
                  <a:pt x="517199" y="580542"/>
                  <a:pt x="438164" y="580542"/>
                </a:cubicBezTo>
                <a:lnTo>
                  <a:pt x="143384" y="580542"/>
                </a:lnTo>
                <a:cubicBezTo>
                  <a:pt x="64349" y="580542"/>
                  <a:pt x="0" y="516026"/>
                  <a:pt x="0" y="436582"/>
                </a:cubicBezTo>
                <a:cubicBezTo>
                  <a:pt x="0" y="407079"/>
                  <a:pt x="8811" y="378820"/>
                  <a:pt x="25544" y="354471"/>
                </a:cubicBezTo>
                <a:cubicBezTo>
                  <a:pt x="37737" y="336698"/>
                  <a:pt x="53669" y="322124"/>
                  <a:pt x="72004" y="311638"/>
                </a:cubicBezTo>
                <a:cubicBezTo>
                  <a:pt x="70936" y="304618"/>
                  <a:pt x="70491" y="297598"/>
                  <a:pt x="70491" y="290666"/>
                </a:cubicBezTo>
                <a:cubicBezTo>
                  <a:pt x="70491" y="211222"/>
                  <a:pt x="134840" y="146706"/>
                  <a:pt x="213875" y="146706"/>
                </a:cubicBezTo>
                <a:close/>
                <a:moveTo>
                  <a:pt x="301555" y="0"/>
                </a:moveTo>
                <a:cubicBezTo>
                  <a:pt x="314815" y="0"/>
                  <a:pt x="325673" y="10930"/>
                  <a:pt x="325673" y="24259"/>
                </a:cubicBezTo>
                <a:lnTo>
                  <a:pt x="325673" y="369392"/>
                </a:lnTo>
                <a:lnTo>
                  <a:pt x="379960" y="313055"/>
                </a:lnTo>
                <a:cubicBezTo>
                  <a:pt x="389215" y="303458"/>
                  <a:pt x="404433" y="303191"/>
                  <a:pt x="414045" y="312522"/>
                </a:cubicBezTo>
                <a:cubicBezTo>
                  <a:pt x="423567" y="321763"/>
                  <a:pt x="423745" y="337225"/>
                  <a:pt x="414490" y="346822"/>
                </a:cubicBezTo>
                <a:lnTo>
                  <a:pt x="318642" y="446079"/>
                </a:lnTo>
                <a:cubicBezTo>
                  <a:pt x="314103" y="450788"/>
                  <a:pt x="307874" y="453454"/>
                  <a:pt x="301288" y="453454"/>
                </a:cubicBezTo>
                <a:cubicBezTo>
                  <a:pt x="294791" y="453454"/>
                  <a:pt x="288473" y="450788"/>
                  <a:pt x="284023" y="446079"/>
                </a:cubicBezTo>
                <a:lnTo>
                  <a:pt x="188086" y="346822"/>
                </a:lnTo>
                <a:cubicBezTo>
                  <a:pt x="178742" y="337225"/>
                  <a:pt x="179009" y="321941"/>
                  <a:pt x="188620" y="312522"/>
                </a:cubicBezTo>
                <a:cubicBezTo>
                  <a:pt x="198054" y="303191"/>
                  <a:pt x="213361" y="303458"/>
                  <a:pt x="222617" y="313055"/>
                </a:cubicBezTo>
                <a:lnTo>
                  <a:pt x="277437" y="369392"/>
                </a:lnTo>
                <a:lnTo>
                  <a:pt x="277437" y="24259"/>
                </a:lnTo>
                <a:cubicBezTo>
                  <a:pt x="277437" y="10930"/>
                  <a:pt x="288295" y="0"/>
                  <a:pt x="301555" y="0"/>
                </a:cubicBezTo>
                <a:close/>
              </a:path>
            </a:pathLst>
          </a:custGeom>
          <a:solidFill>
            <a:srgbClr val="1AA3AA"/>
          </a:solidFill>
          <a:ln>
            <a:noFill/>
          </a:ln>
        </p:spPr>
        <p:txBody>
          <a:bodyPr wrap="square" lIns="91440" tIns="45720" rIns="91440" bIns="45720" anchor="ctr">
            <a:normAutofit fontScale="80000" lnSpcReduction="20000"/>
          </a:bodyPr>
          <a:lstStyle/>
          <a:p>
            <a:pPr algn="ctr">
              <a:lnSpc>
                <a:spcPct val="140000"/>
              </a:lnSpc>
            </a:pPr>
            <a:endParaRPr dirty="0">
              <a:latin typeface="Arial" panose="020B0604020202020204" pitchFamily="34" charset="0"/>
              <a:ea typeface="微软雅黑" panose="020B0503020204020204" charset="-122"/>
              <a:sym typeface="Arial" panose="020B0604020202020204" pitchFamily="34" charset="0"/>
            </a:endParaRPr>
          </a:p>
        </p:txBody>
      </p:sp>
      <p:sp>
        <p:nvSpPr>
          <p:cNvPr id="49" name="矩形 48"/>
          <p:cNvSpPr/>
          <p:nvPr>
            <p:custDataLst>
              <p:tags r:id="rId20"/>
            </p:custDataLst>
          </p:nvPr>
        </p:nvSpPr>
        <p:spPr bwMode="auto">
          <a:xfrm>
            <a:off x="9168130" y="4771390"/>
            <a:ext cx="2089150" cy="1281430"/>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90000" tIns="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lgn="ctr">
              <a:lnSpc>
                <a:spcPct val="15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轻应用小程序</a:t>
            </a:r>
          </a:p>
          <a:p>
            <a:pPr lvl="0" algn="ctr">
              <a:lnSpc>
                <a:spcPct val="15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云设计</a:t>
            </a:r>
          </a:p>
          <a:p>
            <a:pPr lvl="0" algn="ctr">
              <a:lnSpc>
                <a:spcPct val="150000"/>
              </a:lnSpc>
              <a:buClrTx/>
              <a:buSzTx/>
              <a:buFontTx/>
            </a:pPr>
            <a:r>
              <a:rPr lang="zh-CN" altLang="en-US" sz="1500" spc="150">
                <a:latin typeface="Arial" panose="020B0604020202020204" pitchFamily="34" charset="0"/>
                <a:ea typeface="微软雅黑" panose="020B0503020204020204" charset="-122"/>
                <a:sym typeface="Arial" panose="020B0604020202020204" pitchFamily="34" charset="0"/>
              </a:rPr>
              <a:t>营销活动</a:t>
            </a:r>
          </a:p>
        </p:txBody>
      </p:sp>
      <p:sp>
        <p:nvSpPr>
          <p:cNvPr id="50" name="文本框 49"/>
          <p:cNvSpPr txBox="1"/>
          <p:nvPr>
            <p:custDataLst>
              <p:tags r:id="rId21"/>
            </p:custDataLst>
          </p:nvPr>
        </p:nvSpPr>
        <p:spPr bwMode="auto">
          <a:xfrm>
            <a:off x="9166586" y="3444208"/>
            <a:ext cx="2088971" cy="387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720" rIns="91440" bIns="0" anchor="b" anchorCtr="0">
            <a:normAutofit fontScale="925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30000"/>
              </a:lnSpc>
              <a:spcBef>
                <a:spcPct val="0"/>
              </a:spcBef>
              <a:buFontTx/>
              <a:buNone/>
            </a:pPr>
            <a:r>
              <a:rPr lang="zh-CN" altLang="en-US" sz="2000" b="1" spc="300">
                <a:solidFill>
                  <a:schemeClr val="bg1"/>
                </a:solidFill>
                <a:latin typeface="Arial" panose="020B0604020202020204" pitchFamily="34" charset="0"/>
                <a:ea typeface="微软雅黑" panose="020B0503020204020204" charset="-122"/>
                <a:sym typeface="Arial" panose="020B0604020202020204" pitchFamily="34" charset="0"/>
              </a:rPr>
              <a:t>裂变</a:t>
            </a:r>
          </a:p>
        </p:txBody>
      </p:sp>
      <p:grpSp>
        <p:nvGrpSpPr>
          <p:cNvPr id="24" name="组合 23"/>
          <p:cNvGrpSpPr/>
          <p:nvPr/>
        </p:nvGrpSpPr>
        <p:grpSpPr>
          <a:xfrm>
            <a:off x="0" y="1249045"/>
            <a:ext cx="1886585" cy="426720"/>
            <a:chOff x="1" y="1817"/>
            <a:chExt cx="2971" cy="672"/>
          </a:xfrm>
          <a:solidFill>
            <a:srgbClr val="5A84AF"/>
          </a:solidFill>
        </p:grpSpPr>
        <p:sp>
          <p:nvSpPr>
            <p:cNvPr id="10" name="流程图: 手动输入 9"/>
            <p:cNvSpPr/>
            <p:nvPr/>
          </p:nvSpPr>
          <p:spPr>
            <a:xfrm rot="16200000" flipV="1">
              <a:off x="925" y="893"/>
              <a:ext cx="671" cy="2519"/>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000" b="1">
                  <a:solidFill>
                    <a:schemeClr val="bg1"/>
                  </a:solidFill>
                  <a:latin typeface="微软雅黑" panose="020B0503020204020204" charset="-122"/>
                  <a:ea typeface="微软雅黑" panose="020B0503020204020204" charset="-122"/>
                </a:rPr>
                <a:t>适用群体</a:t>
              </a:r>
            </a:p>
          </p:txBody>
        </p:sp>
        <p:sp>
          <p:nvSpPr>
            <p:cNvPr id="22" name="平行四边形 21"/>
            <p:cNvSpPr/>
            <p:nvPr/>
          </p:nvSpPr>
          <p:spPr>
            <a:xfrm>
              <a:off x="2264" y="1817"/>
              <a:ext cx="709" cy="672"/>
            </a:xfrm>
            <a:prstGeom prst="parallelogram">
              <a:avLst>
                <a:gd name="adj" fmla="val 755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p:cNvSpPr txBox="1"/>
          <p:nvPr/>
        </p:nvSpPr>
        <p:spPr>
          <a:xfrm>
            <a:off x="1964055" y="1143000"/>
            <a:ext cx="9552305" cy="755650"/>
          </a:xfrm>
          <a:prstGeom prst="rect">
            <a:avLst/>
          </a:prstGeom>
          <a:noFill/>
        </p:spPr>
        <p:txBody>
          <a:bodyPr wrap="square" rtlCol="0" anchor="t">
            <a:spAutoFit/>
          </a:bodyPr>
          <a:lstStyle/>
          <a:p>
            <a:pPr algn="just">
              <a:lnSpc>
                <a:spcPct val="120000"/>
              </a:lnSpc>
            </a:pPr>
            <a:r>
              <a:rPr lang="zh-CN" altLang="en-US" b="1">
                <a:ln>
                  <a:noFill/>
                </a:ln>
                <a:solidFill>
                  <a:schemeClr val="tx1">
                    <a:lumMod val="75000"/>
                    <a:lumOff val="25000"/>
                  </a:schemeClr>
                </a:solidFill>
                <a:latin typeface="微软雅黑" panose="020B0503020204020204" charset="-122"/>
                <a:ea typeface="微软雅黑" panose="020B0503020204020204" charset="-122"/>
                <a:sym typeface="+mn-ea"/>
              </a:rPr>
              <a:t>针对</a:t>
            </a:r>
            <a:r>
              <a:rPr lang="en-US" altLang="zh-CN" b="1">
                <a:ln>
                  <a:noFill/>
                </a:ln>
                <a:solidFill>
                  <a:schemeClr val="tx1">
                    <a:lumMod val="75000"/>
                    <a:lumOff val="25000"/>
                  </a:schemeClr>
                </a:solidFill>
                <a:latin typeface="微软雅黑" panose="020B0503020204020204" charset="-122"/>
                <a:ea typeface="微软雅黑" panose="020B0503020204020204" charset="-122"/>
                <a:sym typeface="+mn-ea"/>
              </a:rPr>
              <a:t>C</a:t>
            </a:r>
            <a:r>
              <a:rPr lang="zh-CN" altLang="en-US" b="1">
                <a:ln>
                  <a:noFill/>
                </a:ln>
                <a:solidFill>
                  <a:schemeClr val="tx1">
                    <a:lumMod val="75000"/>
                    <a:lumOff val="25000"/>
                  </a:schemeClr>
                </a:solidFill>
                <a:latin typeface="微软雅黑" panose="020B0503020204020204" charset="-122"/>
                <a:ea typeface="微软雅黑" panose="020B0503020204020204" charset="-122"/>
                <a:sym typeface="+mn-ea"/>
              </a:rPr>
              <a:t>端客户，需要提供更多可直接触达品牌的渠道，加深品牌认知，并包装利益点，激励用户自发传播，形成口碑效应，带来更多流量。</a:t>
            </a:r>
          </a:p>
        </p:txBody>
      </p:sp>
      <p:pic>
        <p:nvPicPr>
          <p:cNvPr id="12" name="图片 11" descr="303b333530343331343bbfcdbba7"/>
          <p:cNvPicPr>
            <a:picLocks noChangeAspect="1"/>
          </p:cNvPicPr>
          <p:nvPr/>
        </p:nvPicPr>
        <p:blipFill>
          <a:blip r:embed="rId23" cstate="print"/>
          <a:stretch>
            <a:fillRect/>
          </a:stretch>
        </p:blipFill>
        <p:spPr>
          <a:xfrm>
            <a:off x="1713865" y="3390900"/>
            <a:ext cx="493395" cy="493395"/>
          </a:xfrm>
          <a:prstGeom prst="rect">
            <a:avLst/>
          </a:prstGeom>
        </p:spPr>
      </p:pic>
      <p:pic>
        <p:nvPicPr>
          <p:cNvPr id="13" name="图片 12" descr="303b343539303339353bb1e4bbafa1a2d7aabbaf"/>
          <p:cNvPicPr>
            <a:picLocks noChangeAspect="1"/>
          </p:cNvPicPr>
          <p:nvPr/>
        </p:nvPicPr>
        <p:blipFill>
          <a:blip r:embed="rId24" cstate="print"/>
          <a:stretch>
            <a:fillRect/>
          </a:stretch>
        </p:blipFill>
        <p:spPr>
          <a:xfrm>
            <a:off x="4469130" y="3181985"/>
            <a:ext cx="488950" cy="488950"/>
          </a:xfrm>
          <a:prstGeom prst="rect">
            <a:avLst/>
          </a:prstGeom>
        </p:spPr>
      </p:pic>
      <p:pic>
        <p:nvPicPr>
          <p:cNvPr id="17" name="图片 16" descr="303b333530343331313bc6b7c5c6"/>
          <p:cNvPicPr>
            <a:picLocks noChangeAspect="1"/>
          </p:cNvPicPr>
          <p:nvPr/>
        </p:nvPicPr>
        <p:blipFill>
          <a:blip r:embed="rId25" cstate="print"/>
          <a:stretch>
            <a:fillRect/>
          </a:stretch>
        </p:blipFill>
        <p:spPr>
          <a:xfrm>
            <a:off x="9946640" y="2515235"/>
            <a:ext cx="531495" cy="531495"/>
          </a:xfrm>
          <a:prstGeom prst="rect">
            <a:avLst/>
          </a:prstGeom>
        </p:spPr>
      </p:pic>
      <p:pic>
        <p:nvPicPr>
          <p:cNvPr id="15" name="图片 14" descr="企业网站"/>
          <p:cNvPicPr>
            <a:picLocks noChangeAspect="1"/>
          </p:cNvPicPr>
          <p:nvPr/>
        </p:nvPicPr>
        <p:blipFill>
          <a:blip r:embed="rId26" cstate="print"/>
          <a:stretch>
            <a:fillRect/>
          </a:stretch>
        </p:blipFill>
        <p:spPr>
          <a:xfrm>
            <a:off x="1437005" y="4857750"/>
            <a:ext cx="272415" cy="229235"/>
          </a:xfrm>
          <a:prstGeom prst="rect">
            <a:avLst/>
          </a:prstGeom>
        </p:spPr>
      </p:pic>
      <p:pic>
        <p:nvPicPr>
          <p:cNvPr id="18" name="图片 17" descr="轻应用小程序"/>
          <p:cNvPicPr>
            <a:picLocks noChangeAspect="1"/>
          </p:cNvPicPr>
          <p:nvPr/>
        </p:nvPicPr>
        <p:blipFill>
          <a:blip r:embed="rId27" cstate="print"/>
          <a:stretch>
            <a:fillRect/>
          </a:stretch>
        </p:blipFill>
        <p:spPr>
          <a:xfrm>
            <a:off x="964565" y="5144770"/>
            <a:ext cx="347345" cy="292100"/>
          </a:xfrm>
          <a:prstGeom prst="rect">
            <a:avLst/>
          </a:prstGeom>
        </p:spPr>
      </p:pic>
      <p:pic>
        <p:nvPicPr>
          <p:cNvPr id="19" name="图片 18" descr="销售系统"/>
          <p:cNvPicPr>
            <a:picLocks noChangeAspect="1"/>
          </p:cNvPicPr>
          <p:nvPr/>
        </p:nvPicPr>
        <p:blipFill>
          <a:blip r:embed="rId28" cstate="print"/>
          <a:stretch>
            <a:fillRect/>
          </a:stretch>
        </p:blipFill>
        <p:spPr>
          <a:xfrm>
            <a:off x="1172210" y="5521325"/>
            <a:ext cx="328295" cy="276225"/>
          </a:xfrm>
          <a:prstGeom prst="rect">
            <a:avLst/>
          </a:prstGeom>
        </p:spPr>
      </p:pic>
      <p:pic>
        <p:nvPicPr>
          <p:cNvPr id="20" name="图片 19" descr="营销活动"/>
          <p:cNvPicPr>
            <a:picLocks noChangeAspect="1"/>
          </p:cNvPicPr>
          <p:nvPr/>
        </p:nvPicPr>
        <p:blipFill>
          <a:blip r:embed="rId29" cstate="print"/>
          <a:stretch>
            <a:fillRect/>
          </a:stretch>
        </p:blipFill>
        <p:spPr>
          <a:xfrm>
            <a:off x="1172210" y="5873750"/>
            <a:ext cx="337185" cy="283845"/>
          </a:xfrm>
          <a:prstGeom prst="rect">
            <a:avLst/>
          </a:prstGeom>
        </p:spPr>
      </p:pic>
      <p:pic>
        <p:nvPicPr>
          <p:cNvPr id="21" name="图片 20" descr="云设计"/>
          <p:cNvPicPr>
            <a:picLocks noChangeAspect="1"/>
          </p:cNvPicPr>
          <p:nvPr/>
        </p:nvPicPr>
        <p:blipFill>
          <a:blip r:embed="rId30" cstate="print"/>
          <a:stretch>
            <a:fillRect/>
          </a:stretch>
        </p:blipFill>
        <p:spPr>
          <a:xfrm>
            <a:off x="9504045" y="5146040"/>
            <a:ext cx="345440" cy="290830"/>
          </a:xfrm>
          <a:prstGeom prst="rect">
            <a:avLst/>
          </a:prstGeom>
        </p:spPr>
      </p:pic>
      <p:pic>
        <p:nvPicPr>
          <p:cNvPr id="14" name="图片 13" descr="企业网站"/>
          <p:cNvPicPr>
            <a:picLocks noChangeAspect="1"/>
          </p:cNvPicPr>
          <p:nvPr/>
        </p:nvPicPr>
        <p:blipFill>
          <a:blip r:embed="rId26" cstate="print"/>
          <a:stretch>
            <a:fillRect/>
          </a:stretch>
        </p:blipFill>
        <p:spPr>
          <a:xfrm>
            <a:off x="4196715" y="4857750"/>
            <a:ext cx="272415" cy="229235"/>
          </a:xfrm>
          <a:prstGeom prst="rect">
            <a:avLst/>
          </a:prstGeom>
        </p:spPr>
      </p:pic>
      <p:pic>
        <p:nvPicPr>
          <p:cNvPr id="25" name="图片 24" descr="轻应用小程序"/>
          <p:cNvPicPr>
            <a:picLocks noChangeAspect="1"/>
          </p:cNvPicPr>
          <p:nvPr/>
        </p:nvPicPr>
        <p:blipFill>
          <a:blip r:embed="rId27" cstate="print"/>
          <a:stretch>
            <a:fillRect/>
          </a:stretch>
        </p:blipFill>
        <p:spPr>
          <a:xfrm>
            <a:off x="3713480" y="5186045"/>
            <a:ext cx="347345" cy="292100"/>
          </a:xfrm>
          <a:prstGeom prst="rect">
            <a:avLst/>
          </a:prstGeom>
        </p:spPr>
      </p:pic>
      <p:pic>
        <p:nvPicPr>
          <p:cNvPr id="26" name="图片 25" descr="营销活动"/>
          <p:cNvPicPr>
            <a:picLocks noChangeAspect="1"/>
          </p:cNvPicPr>
          <p:nvPr/>
        </p:nvPicPr>
        <p:blipFill>
          <a:blip r:embed="rId29" cstate="print"/>
          <a:stretch>
            <a:fillRect/>
          </a:stretch>
        </p:blipFill>
        <p:spPr>
          <a:xfrm>
            <a:off x="3929380" y="5521325"/>
            <a:ext cx="337185" cy="283845"/>
          </a:xfrm>
          <a:prstGeom prst="rect">
            <a:avLst/>
          </a:prstGeom>
        </p:spPr>
      </p:pic>
      <p:pic>
        <p:nvPicPr>
          <p:cNvPr id="27" name="图片 26" descr="营销活动"/>
          <p:cNvPicPr>
            <a:picLocks noChangeAspect="1"/>
          </p:cNvPicPr>
          <p:nvPr/>
        </p:nvPicPr>
        <p:blipFill>
          <a:blip r:embed="rId29" cstate="print"/>
          <a:stretch>
            <a:fillRect/>
          </a:stretch>
        </p:blipFill>
        <p:spPr>
          <a:xfrm>
            <a:off x="9420225" y="5521325"/>
            <a:ext cx="337185" cy="283845"/>
          </a:xfrm>
          <a:prstGeom prst="rect">
            <a:avLst/>
          </a:prstGeom>
        </p:spPr>
      </p:pic>
      <p:pic>
        <p:nvPicPr>
          <p:cNvPr id="28" name="图片 27" descr="轻应用小程序"/>
          <p:cNvPicPr>
            <a:picLocks noChangeAspect="1"/>
          </p:cNvPicPr>
          <p:nvPr/>
        </p:nvPicPr>
        <p:blipFill>
          <a:blip r:embed="rId27" cstate="print"/>
          <a:stretch>
            <a:fillRect/>
          </a:stretch>
        </p:blipFill>
        <p:spPr>
          <a:xfrm>
            <a:off x="9206230" y="4811395"/>
            <a:ext cx="347345" cy="292100"/>
          </a:xfrm>
          <a:prstGeom prst="rect">
            <a:avLst/>
          </a:prstGeom>
        </p:spPr>
      </p:pic>
      <p:pic>
        <p:nvPicPr>
          <p:cNvPr id="29" name="图片 28" descr="公众号"/>
          <p:cNvPicPr>
            <a:picLocks noChangeAspect="1"/>
          </p:cNvPicPr>
          <p:nvPr/>
        </p:nvPicPr>
        <p:blipFill>
          <a:blip r:embed="rId31" cstate="print"/>
          <a:stretch>
            <a:fillRect/>
          </a:stretch>
        </p:blipFill>
        <p:spPr>
          <a:xfrm>
            <a:off x="6506845" y="5191125"/>
            <a:ext cx="341630" cy="287020"/>
          </a:xfrm>
          <a:prstGeom prst="rect">
            <a:avLst/>
          </a:prstGeom>
        </p:spPr>
      </p:pic>
      <p:pic>
        <p:nvPicPr>
          <p:cNvPr id="30" name="图片 29" descr="轻应用小程序"/>
          <p:cNvPicPr>
            <a:picLocks noChangeAspect="1"/>
          </p:cNvPicPr>
          <p:nvPr/>
        </p:nvPicPr>
        <p:blipFill>
          <a:blip r:embed="rId27" cstate="print"/>
          <a:stretch>
            <a:fillRect/>
          </a:stretch>
        </p:blipFill>
        <p:spPr>
          <a:xfrm>
            <a:off x="6452235" y="4826635"/>
            <a:ext cx="347345" cy="292100"/>
          </a:xfrm>
          <a:prstGeom prst="rect">
            <a:avLst/>
          </a:prstGeom>
        </p:spPr>
      </p:pic>
      <p:pic>
        <p:nvPicPr>
          <p:cNvPr id="51" name="Picture 2" descr="D:\公司图片大全\公司LOGO\公司LOGO原图\LOGO\xzyzlogo.png"/>
          <p:cNvPicPr>
            <a:picLocks noChangeAspect="1" noChangeArrowheads="1"/>
          </p:cNvPicPr>
          <p:nvPr/>
        </p:nvPicPr>
        <p:blipFill>
          <a:blip r:embed="rId32" cstate="print"/>
          <a:srcRect/>
          <a:stretch>
            <a:fillRect/>
          </a:stretch>
        </p:blipFill>
        <p:spPr bwMode="auto">
          <a:xfrm>
            <a:off x="9204266" y="257634"/>
            <a:ext cx="2286095" cy="54186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Users\Administrator\Desktop\企业微信截图_16140622269005.png企业微信截图_16140622269005"/>
          <p:cNvPicPr>
            <a:picLocks noChangeAspect="1"/>
          </p:cNvPicPr>
          <p:nvPr>
            <p:custDataLst>
              <p:tags r:id="rId2"/>
            </p:custDataLst>
          </p:nvPr>
        </p:nvPicPr>
        <p:blipFill rotWithShape="1">
          <a:blip r:embed="rId14" cstate="print"/>
          <a:srcRect/>
          <a:stretch>
            <a:fillRect/>
          </a:stretch>
        </p:blipFill>
        <p:spPr>
          <a:xfrm>
            <a:off x="1517011" y="3368483"/>
            <a:ext cx="1172081" cy="1078230"/>
          </a:xfrm>
          <a:prstGeom prst="ellipse">
            <a:avLst/>
          </a:prstGeom>
        </p:spPr>
      </p:pic>
      <p:pic>
        <p:nvPicPr>
          <p:cNvPr id="17" name="图片 16" descr="C:\Users\Administrator\Desktop\企业微信截图_16140622997663.png企业微信截图_16140622997663"/>
          <p:cNvPicPr>
            <a:picLocks noChangeAspect="1"/>
          </p:cNvPicPr>
          <p:nvPr>
            <p:custDataLst>
              <p:tags r:id="rId3"/>
            </p:custDataLst>
          </p:nvPr>
        </p:nvPicPr>
        <p:blipFill rotWithShape="1">
          <a:blip r:embed="rId15" cstate="print"/>
          <a:srcRect/>
          <a:stretch>
            <a:fillRect/>
          </a:stretch>
        </p:blipFill>
        <p:spPr>
          <a:xfrm>
            <a:off x="2886710" y="4947285"/>
            <a:ext cx="1172210" cy="1138555"/>
          </a:xfrm>
          <a:prstGeom prst="ellipse">
            <a:avLst/>
          </a:prstGeom>
        </p:spPr>
      </p:pic>
      <p:pic>
        <p:nvPicPr>
          <p:cNvPr id="19" name="图片 18" descr="C:\Users\Administrator\Desktop\企业微信截图_16140623732536.png企业微信截图_16140623732536"/>
          <p:cNvPicPr>
            <a:picLocks noChangeAspect="1"/>
          </p:cNvPicPr>
          <p:nvPr>
            <p:custDataLst>
              <p:tags r:id="rId4"/>
            </p:custDataLst>
          </p:nvPr>
        </p:nvPicPr>
        <p:blipFill rotWithShape="1">
          <a:blip r:embed="rId16" cstate="print"/>
          <a:srcRect/>
          <a:stretch>
            <a:fillRect/>
          </a:stretch>
        </p:blipFill>
        <p:spPr>
          <a:xfrm>
            <a:off x="2939282" y="1729124"/>
            <a:ext cx="1066800" cy="1172081"/>
          </a:xfrm>
          <a:prstGeom prst="ellipse">
            <a:avLst/>
          </a:prstGeom>
        </p:spPr>
      </p:pic>
      <p:cxnSp>
        <p:nvCxnSpPr>
          <p:cNvPr id="10" name="直接连接符 9"/>
          <p:cNvCxnSpPr/>
          <p:nvPr>
            <p:custDataLst>
              <p:tags r:id="rId5"/>
            </p:custDataLst>
          </p:nvPr>
        </p:nvCxnSpPr>
        <p:spPr>
          <a:xfrm flipH="1">
            <a:off x="2105298" y="2322979"/>
            <a:ext cx="782880" cy="1004740"/>
          </a:xfrm>
          <a:prstGeom prst="line">
            <a:avLst/>
          </a:prstGeom>
        </p:spPr>
        <p:style>
          <a:lnRef idx="1">
            <a:srgbClr val="1F74AD"/>
          </a:lnRef>
          <a:fillRef idx="0">
            <a:srgbClr val="1F74AD"/>
          </a:fillRef>
          <a:effectRef idx="0">
            <a:srgbClr val="1F74AD"/>
          </a:effectRef>
          <a:fontRef idx="minor">
            <a:srgbClr val="000000"/>
          </a:fontRef>
        </p:style>
      </p:cxnSp>
      <p:cxnSp>
        <p:nvCxnSpPr>
          <p:cNvPr id="11" name="直接连接符 10"/>
          <p:cNvCxnSpPr/>
          <p:nvPr>
            <p:custDataLst>
              <p:tags r:id="rId6"/>
            </p:custDataLst>
          </p:nvPr>
        </p:nvCxnSpPr>
        <p:spPr>
          <a:xfrm>
            <a:off x="2105298" y="4495107"/>
            <a:ext cx="782736" cy="897163"/>
          </a:xfrm>
          <a:prstGeom prst="line">
            <a:avLst/>
          </a:prstGeom>
        </p:spPr>
        <p:style>
          <a:lnRef idx="1">
            <a:srgbClr val="1F74AD"/>
          </a:lnRef>
          <a:fillRef idx="0">
            <a:srgbClr val="1F74AD"/>
          </a:fillRef>
          <a:effectRef idx="0">
            <a:srgbClr val="1F74AD"/>
          </a:effectRef>
          <a:fontRef idx="minor">
            <a:srgbClr val="000000"/>
          </a:fontRef>
        </p:style>
      </p:cxnSp>
      <p:sp>
        <p:nvSpPr>
          <p:cNvPr id="2" name="文本框 1"/>
          <p:cNvSpPr txBox="1"/>
          <p:nvPr>
            <p:custDataLst>
              <p:tags r:id="rId7"/>
            </p:custDataLst>
          </p:nvPr>
        </p:nvSpPr>
        <p:spPr>
          <a:xfrm>
            <a:off x="4249271" y="1930737"/>
            <a:ext cx="3307976" cy="460506"/>
          </a:xfrm>
          <a:prstGeom prst="rect">
            <a:avLst/>
          </a:prstGeom>
          <a:noFill/>
        </p:spPr>
        <p:txBody>
          <a:bodyPr wrap="square" bIns="0" rtlCol="0" anchor="b" anchorCtr="0">
            <a:normAutofit/>
          </a:bodyPr>
          <a:lstStyle/>
          <a:p>
            <a:pPr>
              <a:lnSpc>
                <a:spcPct val="120000"/>
              </a:lnSpc>
            </a:pPr>
            <a:r>
              <a:rPr lang="zh-CN" altLang="en-US" sz="2000" b="1" dirty="0">
                <a:solidFill>
                  <a:srgbClr val="1F74AD"/>
                </a:solidFill>
                <a:uFillTx/>
                <a:latin typeface="微软雅黑" panose="020B0503020204020204" charset="-122"/>
                <a:ea typeface="微软雅黑" panose="020B0503020204020204" charset="-122"/>
              </a:rPr>
              <a:t>公司名称</a:t>
            </a:r>
          </a:p>
        </p:txBody>
      </p:sp>
      <p:sp>
        <p:nvSpPr>
          <p:cNvPr id="18" name="文本框 17"/>
          <p:cNvSpPr txBox="1"/>
          <p:nvPr>
            <p:custDataLst>
              <p:tags r:id="rId8"/>
            </p:custDataLst>
          </p:nvPr>
        </p:nvSpPr>
        <p:spPr>
          <a:xfrm>
            <a:off x="4249271" y="2562988"/>
            <a:ext cx="3307976" cy="646262"/>
          </a:xfrm>
          <a:prstGeom prst="rect">
            <a:avLst/>
          </a:prstGeom>
          <a:noFill/>
        </p:spPr>
        <p:txBody>
          <a:bodyPr wrap="square" tIns="0" bIns="46800" rtlCol="0">
            <a:normAutofit/>
          </a:bodyPr>
          <a:lstStyle/>
          <a:p>
            <a:pPr>
              <a:lnSpc>
                <a:spcPct val="120000"/>
              </a:lnSpc>
            </a:pPr>
            <a:r>
              <a:rPr lang="en-US" altLang="zh-CN" sz="1400" b="1" spc="150" dirty="0">
                <a:latin typeface="微软雅黑" panose="020B0503020204020204" charset="-122"/>
                <a:ea typeface="微软雅黑" panose="020B0503020204020204" charset="-122"/>
              </a:rPr>
              <a:t>B</a:t>
            </a:r>
            <a:r>
              <a:rPr lang="zh-CN" altLang="en-US" sz="1400" b="1" spc="150" dirty="0">
                <a:latin typeface="微软雅黑" panose="020B0503020204020204" charset="-122"/>
                <a:ea typeface="微软雅黑" panose="020B0503020204020204" charset="-122"/>
              </a:rPr>
              <a:t>口腔医疗诊所</a:t>
            </a:r>
          </a:p>
        </p:txBody>
      </p:sp>
      <p:sp>
        <p:nvSpPr>
          <p:cNvPr id="23" name="文本框 22"/>
          <p:cNvSpPr txBox="1"/>
          <p:nvPr>
            <p:custDataLst>
              <p:tags r:id="rId9"/>
            </p:custDataLst>
          </p:nvPr>
        </p:nvSpPr>
        <p:spPr>
          <a:xfrm>
            <a:off x="2861140" y="3486170"/>
            <a:ext cx="3307976" cy="460506"/>
          </a:xfrm>
          <a:prstGeom prst="rect">
            <a:avLst/>
          </a:prstGeom>
          <a:noFill/>
        </p:spPr>
        <p:txBody>
          <a:bodyPr wrap="square" bIns="0" rtlCol="0" anchor="b" anchorCtr="0">
            <a:normAutofit/>
          </a:bodyPr>
          <a:lstStyle/>
          <a:p>
            <a:pPr>
              <a:lnSpc>
                <a:spcPct val="120000"/>
              </a:lnSpc>
            </a:pPr>
            <a:r>
              <a:rPr lang="zh-CN" altLang="en-US" sz="2000" b="1" dirty="0">
                <a:solidFill>
                  <a:srgbClr val="3498DB"/>
                </a:solidFill>
                <a:uFillTx/>
                <a:latin typeface="微软雅黑" panose="020B0503020204020204" charset="-122"/>
                <a:ea typeface="微软雅黑" panose="020B0503020204020204" charset="-122"/>
              </a:rPr>
              <a:t>客户群体</a:t>
            </a:r>
          </a:p>
        </p:txBody>
      </p:sp>
      <p:sp>
        <p:nvSpPr>
          <p:cNvPr id="24" name="文本框 23"/>
          <p:cNvSpPr txBox="1"/>
          <p:nvPr>
            <p:custDataLst>
              <p:tags r:id="rId10"/>
            </p:custDataLst>
          </p:nvPr>
        </p:nvSpPr>
        <p:spPr>
          <a:xfrm>
            <a:off x="2861310" y="4105275"/>
            <a:ext cx="3756660" cy="646430"/>
          </a:xfrm>
          <a:prstGeom prst="rect">
            <a:avLst/>
          </a:prstGeom>
          <a:noFill/>
        </p:spPr>
        <p:txBody>
          <a:bodyPr wrap="square" tIns="0" bIns="46800" rtlCol="0">
            <a:normAutofit/>
          </a:bodyPr>
          <a:lstStyle/>
          <a:p>
            <a:pPr lvl="0" algn="l">
              <a:lnSpc>
                <a:spcPct val="120000"/>
              </a:lnSpc>
              <a:buClrTx/>
              <a:buSzTx/>
              <a:buFontTx/>
            </a:pPr>
            <a:r>
              <a:rPr lang="zh-CN" altLang="en-US" sz="1400" b="1" spc="150" dirty="0">
                <a:latin typeface="微软雅黑" panose="020B0503020204020204" charset="-122"/>
                <a:ea typeface="微软雅黑" panose="020B0503020204020204" charset="-122"/>
                <a:sym typeface="+mn-ea"/>
              </a:rPr>
              <a:t>个体消费者</a:t>
            </a:r>
          </a:p>
        </p:txBody>
      </p:sp>
      <p:sp>
        <p:nvSpPr>
          <p:cNvPr id="26" name="文本框 25"/>
          <p:cNvSpPr txBox="1"/>
          <p:nvPr>
            <p:custDataLst>
              <p:tags r:id="rId11"/>
            </p:custDataLst>
          </p:nvPr>
        </p:nvSpPr>
        <p:spPr>
          <a:xfrm>
            <a:off x="4249271" y="5059383"/>
            <a:ext cx="3307976" cy="460506"/>
          </a:xfrm>
          <a:prstGeom prst="rect">
            <a:avLst/>
          </a:prstGeom>
          <a:noFill/>
        </p:spPr>
        <p:txBody>
          <a:bodyPr wrap="square" bIns="0" rtlCol="0" anchor="b" anchorCtr="0">
            <a:normAutofit/>
          </a:bodyPr>
          <a:lstStyle/>
          <a:p>
            <a:pPr>
              <a:lnSpc>
                <a:spcPct val="120000"/>
              </a:lnSpc>
            </a:pPr>
            <a:r>
              <a:rPr lang="zh-CN" altLang="en-US" sz="2000" b="1" dirty="0">
                <a:solidFill>
                  <a:srgbClr val="1AA3AA"/>
                </a:solidFill>
                <a:uFillTx/>
                <a:latin typeface="微软雅黑" panose="020B0503020204020204" charset="-122"/>
                <a:ea typeface="微软雅黑" panose="020B0503020204020204" charset="-122"/>
              </a:rPr>
              <a:t>主营业务</a:t>
            </a:r>
          </a:p>
        </p:txBody>
      </p:sp>
      <p:sp>
        <p:nvSpPr>
          <p:cNvPr id="27" name="文本框 26"/>
          <p:cNvSpPr txBox="1"/>
          <p:nvPr>
            <p:custDataLst>
              <p:tags r:id="rId12"/>
            </p:custDataLst>
          </p:nvPr>
        </p:nvSpPr>
        <p:spPr>
          <a:xfrm>
            <a:off x="4249271" y="5704334"/>
            <a:ext cx="3307976" cy="646262"/>
          </a:xfrm>
          <a:prstGeom prst="rect">
            <a:avLst/>
          </a:prstGeom>
          <a:noFill/>
        </p:spPr>
        <p:txBody>
          <a:bodyPr wrap="square" tIns="0" bIns="46800" rtlCol="0">
            <a:normAutofit/>
          </a:bodyPr>
          <a:lstStyle/>
          <a:p>
            <a:pPr lvl="0" algn="l">
              <a:lnSpc>
                <a:spcPct val="120000"/>
              </a:lnSpc>
              <a:buClrTx/>
              <a:buSzTx/>
              <a:buFontTx/>
            </a:pPr>
            <a:r>
              <a:rPr lang="en-US" altLang="zh-CN" sz="1400" b="1" spc="150" dirty="0">
                <a:latin typeface="微软雅黑" panose="020B0503020204020204" charset="-122"/>
                <a:ea typeface="微软雅黑" panose="020B0503020204020204" charset="-122"/>
                <a:sym typeface="+mn-ea"/>
              </a:rPr>
              <a:t>3D</a:t>
            </a:r>
            <a:r>
              <a:rPr lang="zh-CN" altLang="en-US" sz="1400" b="1" spc="150" dirty="0">
                <a:latin typeface="微软雅黑" panose="020B0503020204020204" charset="-122"/>
                <a:ea typeface="微软雅黑" panose="020B0503020204020204" charset="-122"/>
                <a:sym typeface="+mn-ea"/>
              </a:rPr>
              <a:t>种植牙、矫正、牙周病治疗、美白、修复、根管治疗</a:t>
            </a:r>
          </a:p>
        </p:txBody>
      </p:sp>
      <p:sp>
        <p:nvSpPr>
          <p:cNvPr id="3" name="矩形 2"/>
          <p:cNvSpPr/>
          <p:nvPr/>
        </p:nvSpPr>
        <p:spPr>
          <a:xfrm>
            <a:off x="-10160" y="833120"/>
            <a:ext cx="6978015" cy="76200"/>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03</a:t>
            </a:r>
          </a:p>
        </p:txBody>
      </p:sp>
      <p:sp>
        <p:nvSpPr>
          <p:cNvPr id="4" name="文本框 3"/>
          <p:cNvSpPr txBox="1"/>
          <p:nvPr/>
        </p:nvSpPr>
        <p:spPr>
          <a:xfrm>
            <a:off x="932815" y="311150"/>
            <a:ext cx="6035040"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解决方案</a:t>
            </a:r>
            <a:r>
              <a:rPr lang="en-US" altLang="zh-CN" sz="2800" b="1">
                <a:solidFill>
                  <a:srgbClr val="5B9BD5"/>
                </a:solidFill>
                <a:latin typeface="微软雅黑" panose="020B0503020204020204" charset="-122"/>
                <a:ea typeface="微软雅黑" panose="020B0503020204020204" charset="-122"/>
              </a:rPr>
              <a:t>——</a:t>
            </a:r>
            <a:r>
              <a:rPr lang="zh-CN" altLang="en-US" sz="2800" b="1">
                <a:solidFill>
                  <a:srgbClr val="5B9BD5"/>
                </a:solidFill>
                <a:latin typeface="微软雅黑" panose="020B0503020204020204" charset="-122"/>
                <a:ea typeface="微软雅黑" panose="020B0503020204020204" charset="-122"/>
              </a:rPr>
              <a:t>针对</a:t>
            </a:r>
            <a:r>
              <a:rPr lang="en-US" altLang="zh-CN" sz="2800" b="1">
                <a:solidFill>
                  <a:srgbClr val="5B9BD5"/>
                </a:solidFill>
                <a:latin typeface="微软雅黑" panose="020B0503020204020204" charset="-122"/>
                <a:ea typeface="微软雅黑" panose="020B0503020204020204" charset="-122"/>
              </a:rPr>
              <a:t>C</a:t>
            </a:r>
            <a:r>
              <a:rPr lang="zh-CN" altLang="en-US" sz="2800" b="1">
                <a:solidFill>
                  <a:srgbClr val="5B9BD5"/>
                </a:solidFill>
                <a:latin typeface="微软雅黑" panose="020B0503020204020204" charset="-122"/>
                <a:ea typeface="微软雅黑" panose="020B0503020204020204" charset="-122"/>
              </a:rPr>
              <a:t>端客户案例分享</a:t>
            </a:r>
          </a:p>
        </p:txBody>
      </p:sp>
      <p:pic>
        <p:nvPicPr>
          <p:cNvPr id="6" name="图片 5"/>
          <p:cNvPicPr>
            <a:picLocks noChangeAspect="1"/>
          </p:cNvPicPr>
          <p:nvPr/>
        </p:nvPicPr>
        <p:blipFill>
          <a:blip r:embed="rId17" cstate="print"/>
          <a:stretch>
            <a:fillRect/>
          </a:stretch>
        </p:blipFill>
        <p:spPr>
          <a:xfrm>
            <a:off x="8142605" y="-635"/>
            <a:ext cx="4055110" cy="6859270"/>
          </a:xfrm>
          <a:prstGeom prst="rect">
            <a:avLst/>
          </a:prstGeom>
        </p:spPr>
      </p:pic>
      <p:pic>
        <p:nvPicPr>
          <p:cNvPr id="20" name="Picture 2" descr="D:\公司图片大全\公司LOGO\公司LOGO原图\LOGO\xzyzlogo.png"/>
          <p:cNvPicPr>
            <a:picLocks noChangeAspect="1" noChangeArrowheads="1"/>
          </p:cNvPicPr>
          <p:nvPr/>
        </p:nvPicPr>
        <p:blipFill>
          <a:blip r:embed="rId18" cstate="print"/>
          <a:srcRect/>
          <a:stretch>
            <a:fillRect/>
          </a:stretch>
        </p:blipFill>
        <p:spPr bwMode="auto">
          <a:xfrm>
            <a:off x="9598713" y="0"/>
            <a:ext cx="2286095" cy="541866"/>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838190" y="2105025"/>
            <a:ext cx="5481320" cy="1861185"/>
          </a:xfrm>
          <a:prstGeom prst="rect">
            <a:avLst/>
          </a:prstGeom>
          <a:noFill/>
        </p:spPr>
        <p:txBody>
          <a:bodyPr wrap="square" rtlCol="0">
            <a:spAutoFit/>
          </a:bodyPr>
          <a:lstStyle/>
          <a:p>
            <a:pPr marL="171450" indent="-171450" algn="just" fontAlgn="auto">
              <a:lnSpc>
                <a:spcPct val="150000"/>
              </a:lnSpc>
              <a:spcAft>
                <a:spcPts val="600"/>
              </a:spcAft>
              <a:buFont typeface="Arial" panose="020B0604020202020204" pitchFamily="34" charset="0"/>
              <a:buChar char="•"/>
            </a:pP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B诊所通过</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网站+轻应用小程序</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，打造了多终端、全渠道的企业品牌宣传阵地， 将品牌介绍、服务类目、医师专家等包装展示。同步开启</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百度</a:t>
            </a:r>
            <a:r>
              <a:rPr lang="en-US" altLang="zh-CN"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SEO</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、小程序搜索、附近小程序</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等功能，提高品牌的曝光度、触达用户的几率，获取更多的客户资源。</a:t>
            </a:r>
          </a:p>
          <a:p>
            <a:pPr marL="171450" indent="-171450" algn="just" fontAlgn="auto">
              <a:lnSpc>
                <a:spcPct val="150000"/>
              </a:lnSpc>
              <a:spcAft>
                <a:spcPts val="600"/>
              </a:spcAft>
              <a:buFont typeface="Arial" panose="020B0604020202020204" pitchFamily="34" charset="0"/>
              <a:buChar char="•"/>
            </a:pP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低成本争取更多流量，</a:t>
            </a: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B</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诊所创建</a:t>
            </a:r>
            <a:r>
              <a:rPr lang="en-US" altLang="zh-CN"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H5</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营销活动</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，提供优惠券</a:t>
            </a: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体验券等作为奖品，分发至朋友圈</a:t>
            </a: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社群</a:t>
            </a: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公众号等平台进行拉新，为后期转化做基础。</a:t>
            </a:r>
          </a:p>
          <a:p>
            <a:pPr marL="171450" indent="-171450" algn="just" fontAlgn="auto">
              <a:lnSpc>
                <a:spcPct val="150000"/>
              </a:lnSpc>
              <a:spcAft>
                <a:spcPts val="600"/>
              </a:spcAft>
              <a:buFont typeface="Arial" panose="020B0604020202020204" pitchFamily="34" charset="0"/>
              <a:buChar char="•"/>
            </a:pP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同时，</a:t>
            </a: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B</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诊所使用</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销售系统</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打造员工电子名片、分享获客文章</a:t>
            </a: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海报，随时通过商机雷达掌握更多客户意愿。</a:t>
            </a:r>
          </a:p>
        </p:txBody>
      </p:sp>
      <p:sp>
        <p:nvSpPr>
          <p:cNvPr id="3" name="矩形 2"/>
          <p:cNvSpPr/>
          <p:nvPr/>
        </p:nvSpPr>
        <p:spPr>
          <a:xfrm>
            <a:off x="-10160" y="841375"/>
            <a:ext cx="7920355" cy="76200"/>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03</a:t>
            </a:r>
          </a:p>
        </p:txBody>
      </p:sp>
      <p:sp>
        <p:nvSpPr>
          <p:cNvPr id="24" name="文本框 23"/>
          <p:cNvSpPr txBox="1"/>
          <p:nvPr/>
        </p:nvSpPr>
        <p:spPr>
          <a:xfrm>
            <a:off x="948055" y="309880"/>
            <a:ext cx="7412355"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解决方案</a:t>
            </a:r>
            <a:r>
              <a:rPr lang="en-US" altLang="zh-CN" sz="2800" b="1">
                <a:solidFill>
                  <a:srgbClr val="5B9BD5"/>
                </a:solidFill>
                <a:latin typeface="微软雅黑" panose="020B0503020204020204" charset="-122"/>
                <a:ea typeface="微软雅黑" panose="020B0503020204020204" charset="-122"/>
              </a:rPr>
              <a:t>—</a:t>
            </a:r>
            <a:r>
              <a:rPr lang="zh-CN" altLang="en-US" sz="2800" b="1">
                <a:solidFill>
                  <a:srgbClr val="5B9BD5"/>
                </a:solidFill>
                <a:latin typeface="微软雅黑" panose="020B0503020204020204" charset="-122"/>
                <a:ea typeface="微软雅黑" panose="020B0503020204020204" charset="-122"/>
              </a:rPr>
              <a:t>针对</a:t>
            </a:r>
            <a:r>
              <a:rPr lang="en-US" altLang="zh-CN" sz="2800" b="1">
                <a:solidFill>
                  <a:srgbClr val="5B9BD5"/>
                </a:solidFill>
                <a:latin typeface="微软雅黑" panose="020B0503020204020204" charset="-122"/>
                <a:ea typeface="微软雅黑" panose="020B0503020204020204" charset="-122"/>
              </a:rPr>
              <a:t>C</a:t>
            </a:r>
            <a:r>
              <a:rPr lang="zh-CN" altLang="en-US" sz="2800" b="1">
                <a:solidFill>
                  <a:srgbClr val="5B9BD5"/>
                </a:solidFill>
                <a:latin typeface="微软雅黑" panose="020B0503020204020204" charset="-122"/>
                <a:ea typeface="微软雅黑" panose="020B0503020204020204" charset="-122"/>
              </a:rPr>
              <a:t>端客户：</a:t>
            </a:r>
            <a:r>
              <a:rPr lang="zh-CN" altLang="en-US" sz="2800" b="1">
                <a:solidFill>
                  <a:srgbClr val="5B9BD5"/>
                </a:solidFill>
                <a:latin typeface="微软雅黑" panose="020B0503020204020204" charset="-122"/>
                <a:ea typeface="微软雅黑" panose="020B0503020204020204" charset="-122"/>
                <a:sym typeface="+mn-ea"/>
              </a:rPr>
              <a:t>B口腔医疗诊所</a:t>
            </a:r>
            <a:endParaRPr lang="zh-CN" altLang="en-US" sz="2800" b="1">
              <a:solidFill>
                <a:srgbClr val="5B9BD5"/>
              </a:solidFill>
              <a:latin typeface="微软雅黑" panose="020B0503020204020204" charset="-122"/>
              <a:ea typeface="微软雅黑" panose="020B0503020204020204" charset="-122"/>
            </a:endParaRPr>
          </a:p>
        </p:txBody>
      </p:sp>
      <p:pic>
        <p:nvPicPr>
          <p:cNvPr id="26" name="图片 25"/>
          <p:cNvPicPr>
            <a:picLocks noChangeAspect="1"/>
          </p:cNvPicPr>
          <p:nvPr/>
        </p:nvPicPr>
        <p:blipFill>
          <a:blip r:embed="rId2" cstate="print"/>
          <a:srcRect l="-211" r="1233"/>
          <a:stretch>
            <a:fillRect/>
          </a:stretch>
        </p:blipFill>
        <p:spPr>
          <a:xfrm>
            <a:off x="427355" y="1847850"/>
            <a:ext cx="4646930" cy="1861185"/>
          </a:xfrm>
          <a:prstGeom prst="rect">
            <a:avLst/>
          </a:prstGeom>
        </p:spPr>
      </p:pic>
      <p:sp>
        <p:nvSpPr>
          <p:cNvPr id="36" name="文本框 35"/>
          <p:cNvSpPr txBox="1"/>
          <p:nvPr/>
        </p:nvSpPr>
        <p:spPr>
          <a:xfrm>
            <a:off x="427355" y="5186045"/>
            <a:ext cx="6050280" cy="1091565"/>
          </a:xfrm>
          <a:prstGeom prst="rect">
            <a:avLst/>
          </a:prstGeom>
          <a:noFill/>
        </p:spPr>
        <p:txBody>
          <a:bodyPr wrap="square" rtlCol="0">
            <a:spAutoFit/>
          </a:bodyPr>
          <a:lstStyle/>
          <a:p>
            <a:pPr marL="171450" indent="-171450" algn="just" fontAlgn="auto">
              <a:lnSpc>
                <a:spcPct val="150000"/>
              </a:lnSpc>
              <a:spcAft>
                <a:spcPts val="600"/>
              </a:spcAft>
              <a:buFont typeface="Arial" panose="020B0604020202020204" pitchFamily="34" charset="0"/>
              <a:buChar char="•"/>
            </a:pP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B</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诊所在</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官网、小程序</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提供在线预约</a:t>
            </a: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产品咨询</a:t>
            </a: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报价等服务项目，打破时间、地域等限制，吸引客户咨询，转化成交。同时</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小程序</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设置用户注册即可获取新人礼包，激励用户下单成交。</a:t>
            </a:r>
          </a:p>
          <a:p>
            <a:pPr marL="171450" indent="-171450" algn="just" fontAlgn="auto">
              <a:lnSpc>
                <a:spcPct val="150000"/>
              </a:lnSpc>
              <a:spcAft>
                <a:spcPts val="600"/>
              </a:spcAft>
              <a:buFont typeface="Arial" panose="020B0604020202020204" pitchFamily="34" charset="0"/>
              <a:buChar char="•"/>
            </a:pP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针对</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营销活动</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B</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诊所设置两种兑奖方式：</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线上兑奖</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，引流客户跳转小程序，了解更多服务信息、直接下单购买，完成转化；</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线下门店兑奖</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，提高客户进店率，再通过产品及服务进行客户转化。</a:t>
            </a:r>
          </a:p>
        </p:txBody>
      </p:sp>
      <p:pic>
        <p:nvPicPr>
          <p:cNvPr id="4" name="图片 3" descr="微信图片_20210222120114"/>
          <p:cNvPicPr>
            <a:picLocks noChangeAspect="1"/>
          </p:cNvPicPr>
          <p:nvPr/>
        </p:nvPicPr>
        <p:blipFill>
          <a:blip r:embed="rId3" cstate="print"/>
          <a:srcRect t="2962"/>
          <a:stretch>
            <a:fillRect/>
          </a:stretch>
        </p:blipFill>
        <p:spPr>
          <a:xfrm>
            <a:off x="7143115" y="3938905"/>
            <a:ext cx="1701800" cy="2756535"/>
          </a:xfrm>
          <a:prstGeom prst="rect">
            <a:avLst/>
          </a:prstGeom>
        </p:spPr>
      </p:pic>
      <p:sp>
        <p:nvSpPr>
          <p:cNvPr id="9" name="文本框 8"/>
          <p:cNvSpPr txBox="1"/>
          <p:nvPr/>
        </p:nvSpPr>
        <p:spPr>
          <a:xfrm>
            <a:off x="5289550" y="1174115"/>
            <a:ext cx="6029325" cy="937260"/>
          </a:xfrm>
          <a:prstGeom prst="rect">
            <a:avLst/>
          </a:prstGeom>
          <a:noFill/>
        </p:spPr>
        <p:txBody>
          <a:bodyPr wrap="square" rtlCol="0">
            <a:spAutoFit/>
          </a:bodyPr>
          <a:lstStyle/>
          <a:p>
            <a:pPr algn="r"/>
            <a:r>
              <a:rPr lang="zh-CN" altLang="en-US" sz="3600">
                <a:solidFill>
                  <a:srgbClr val="5A84AF"/>
                </a:solidFill>
                <a:latin typeface="微软雅黑" panose="020B0503020204020204" charset="-122"/>
                <a:ea typeface="微软雅黑" panose="020B0503020204020204" charset="-122"/>
                <a:cs typeface="Noto Sans S Chinese Regular" panose="020B0500000000000000" charset="-122"/>
                <a:sym typeface="+mn-ea"/>
              </a:rPr>
              <a:t>第一步：获客</a:t>
            </a:r>
          </a:p>
          <a:p>
            <a:pPr algn="r" fontAlgn="auto">
              <a:spcBef>
                <a:spcPts val="600"/>
              </a:spcBef>
            </a:pPr>
            <a:r>
              <a:rPr lang="zh-CN" altLang="en-US" sz="1400">
                <a:solidFill>
                  <a:srgbClr val="5A84AF"/>
                </a:solidFill>
                <a:latin typeface="微软雅黑" panose="020B0503020204020204" charset="-122"/>
                <a:ea typeface="微软雅黑" panose="020B0503020204020204" charset="-122"/>
                <a:cs typeface="Noto Sans S Chinese Regular" panose="020B0500000000000000" charset="-122"/>
                <a:sym typeface="+mn-ea"/>
              </a:rPr>
              <a:t>（       网站            轻应用小程序             营销活动          销售系统）</a:t>
            </a:r>
          </a:p>
        </p:txBody>
      </p:sp>
      <p:pic>
        <p:nvPicPr>
          <p:cNvPr id="11" name="图片 10" descr="企业网站"/>
          <p:cNvPicPr>
            <a:picLocks noChangeAspect="1"/>
          </p:cNvPicPr>
          <p:nvPr/>
        </p:nvPicPr>
        <p:blipFill>
          <a:blip r:embed="rId4" cstate="print"/>
          <a:stretch>
            <a:fillRect/>
          </a:stretch>
        </p:blipFill>
        <p:spPr>
          <a:xfrm>
            <a:off x="6006465" y="1885315"/>
            <a:ext cx="254635" cy="215265"/>
          </a:xfrm>
          <a:prstGeom prst="rect">
            <a:avLst/>
          </a:prstGeom>
        </p:spPr>
      </p:pic>
      <p:pic>
        <p:nvPicPr>
          <p:cNvPr id="12" name="图片 11" descr="轻应用小程序"/>
          <p:cNvPicPr>
            <a:picLocks noChangeAspect="1"/>
          </p:cNvPicPr>
          <p:nvPr/>
        </p:nvPicPr>
        <p:blipFill>
          <a:blip r:embed="rId5" cstate="print"/>
          <a:stretch>
            <a:fillRect/>
          </a:stretch>
        </p:blipFill>
        <p:spPr>
          <a:xfrm>
            <a:off x="7033260" y="1875790"/>
            <a:ext cx="265430" cy="223520"/>
          </a:xfrm>
          <a:prstGeom prst="rect">
            <a:avLst/>
          </a:prstGeom>
        </p:spPr>
      </p:pic>
      <p:pic>
        <p:nvPicPr>
          <p:cNvPr id="19" name="图片 18" descr="销售系统"/>
          <p:cNvPicPr>
            <a:picLocks noChangeAspect="1"/>
          </p:cNvPicPr>
          <p:nvPr/>
        </p:nvPicPr>
        <p:blipFill>
          <a:blip r:embed="rId6" cstate="print"/>
          <a:stretch>
            <a:fillRect/>
          </a:stretch>
        </p:blipFill>
        <p:spPr>
          <a:xfrm>
            <a:off x="10024745" y="1885315"/>
            <a:ext cx="263525" cy="221615"/>
          </a:xfrm>
          <a:prstGeom prst="rect">
            <a:avLst/>
          </a:prstGeom>
        </p:spPr>
      </p:pic>
      <p:pic>
        <p:nvPicPr>
          <p:cNvPr id="20" name="图片 19" descr="营销活动"/>
          <p:cNvPicPr>
            <a:picLocks noChangeAspect="1"/>
          </p:cNvPicPr>
          <p:nvPr/>
        </p:nvPicPr>
        <p:blipFill>
          <a:blip r:embed="rId7" cstate="print"/>
          <a:stretch>
            <a:fillRect/>
          </a:stretch>
        </p:blipFill>
        <p:spPr>
          <a:xfrm>
            <a:off x="8766810" y="1863090"/>
            <a:ext cx="280035" cy="236220"/>
          </a:xfrm>
          <a:prstGeom prst="rect">
            <a:avLst/>
          </a:prstGeom>
        </p:spPr>
      </p:pic>
      <p:sp>
        <p:nvSpPr>
          <p:cNvPr id="13" name="文本框 12"/>
          <p:cNvSpPr txBox="1"/>
          <p:nvPr/>
        </p:nvSpPr>
        <p:spPr>
          <a:xfrm>
            <a:off x="427355" y="4112260"/>
            <a:ext cx="6029325" cy="937260"/>
          </a:xfrm>
          <a:prstGeom prst="rect">
            <a:avLst/>
          </a:prstGeom>
          <a:noFill/>
        </p:spPr>
        <p:txBody>
          <a:bodyPr wrap="square" rtlCol="0">
            <a:spAutoFit/>
          </a:bodyPr>
          <a:lstStyle/>
          <a:p>
            <a:pPr algn="l"/>
            <a:r>
              <a:rPr lang="zh-CN" altLang="en-US" sz="3600">
                <a:solidFill>
                  <a:srgbClr val="5A84AF"/>
                </a:solidFill>
                <a:latin typeface="微软雅黑" panose="020B0503020204020204" charset="-122"/>
                <a:ea typeface="微软雅黑" panose="020B0503020204020204" charset="-122"/>
                <a:cs typeface="Noto Sans S Chinese Regular" panose="020B0500000000000000" charset="-122"/>
                <a:sym typeface="+mn-ea"/>
              </a:rPr>
              <a:t>第二步：转化</a:t>
            </a:r>
          </a:p>
          <a:p>
            <a:pPr algn="l" fontAlgn="auto">
              <a:spcBef>
                <a:spcPts val="600"/>
              </a:spcBef>
            </a:pPr>
            <a:r>
              <a:rPr lang="zh-CN" altLang="en-US" sz="1400">
                <a:solidFill>
                  <a:srgbClr val="5A84AF"/>
                </a:solidFill>
                <a:latin typeface="微软雅黑" panose="020B0503020204020204" charset="-122"/>
                <a:ea typeface="微软雅黑" panose="020B0503020204020204" charset="-122"/>
                <a:cs typeface="Noto Sans S Chinese Regular" panose="020B0500000000000000" charset="-122"/>
                <a:sym typeface="+mn-ea"/>
              </a:rPr>
              <a:t>（       网站            轻应用小程序             营销活动）</a:t>
            </a:r>
          </a:p>
        </p:txBody>
      </p:sp>
      <p:pic>
        <p:nvPicPr>
          <p:cNvPr id="17" name="图片 16" descr="企业网站"/>
          <p:cNvPicPr>
            <a:picLocks noChangeAspect="1"/>
          </p:cNvPicPr>
          <p:nvPr/>
        </p:nvPicPr>
        <p:blipFill>
          <a:blip r:embed="rId4" cstate="print"/>
          <a:stretch>
            <a:fillRect/>
          </a:stretch>
        </p:blipFill>
        <p:spPr>
          <a:xfrm>
            <a:off x="693420" y="4765675"/>
            <a:ext cx="254635" cy="215265"/>
          </a:xfrm>
          <a:prstGeom prst="rect">
            <a:avLst/>
          </a:prstGeom>
        </p:spPr>
      </p:pic>
      <p:pic>
        <p:nvPicPr>
          <p:cNvPr id="18" name="图片 17" descr="轻应用小程序"/>
          <p:cNvPicPr>
            <a:picLocks noChangeAspect="1"/>
          </p:cNvPicPr>
          <p:nvPr/>
        </p:nvPicPr>
        <p:blipFill>
          <a:blip r:embed="rId5" cstate="print"/>
          <a:stretch>
            <a:fillRect/>
          </a:stretch>
        </p:blipFill>
        <p:spPr>
          <a:xfrm>
            <a:off x="1720215" y="4756150"/>
            <a:ext cx="265430" cy="223520"/>
          </a:xfrm>
          <a:prstGeom prst="rect">
            <a:avLst/>
          </a:prstGeom>
        </p:spPr>
      </p:pic>
      <p:pic>
        <p:nvPicPr>
          <p:cNvPr id="21" name="图片 20" descr="营销活动"/>
          <p:cNvPicPr>
            <a:picLocks noChangeAspect="1"/>
          </p:cNvPicPr>
          <p:nvPr/>
        </p:nvPicPr>
        <p:blipFill>
          <a:blip r:embed="rId7" cstate="print"/>
          <a:stretch>
            <a:fillRect/>
          </a:stretch>
        </p:blipFill>
        <p:spPr>
          <a:xfrm>
            <a:off x="3453765" y="4743450"/>
            <a:ext cx="280035" cy="236220"/>
          </a:xfrm>
          <a:prstGeom prst="rect">
            <a:avLst/>
          </a:prstGeom>
        </p:spPr>
      </p:pic>
      <p:pic>
        <p:nvPicPr>
          <p:cNvPr id="22" name="图片 21"/>
          <p:cNvPicPr>
            <a:picLocks noChangeAspect="1"/>
          </p:cNvPicPr>
          <p:nvPr/>
        </p:nvPicPr>
        <p:blipFill>
          <a:blip r:embed="rId8" cstate="print"/>
          <a:srcRect b="4350"/>
          <a:stretch>
            <a:fillRect/>
          </a:stretch>
        </p:blipFill>
        <p:spPr>
          <a:xfrm>
            <a:off x="8940800" y="3936365"/>
            <a:ext cx="1624965" cy="2758440"/>
          </a:xfrm>
          <a:prstGeom prst="rect">
            <a:avLst/>
          </a:prstGeom>
        </p:spPr>
      </p:pic>
      <p:pic>
        <p:nvPicPr>
          <p:cNvPr id="23" name="Picture 2" descr="D:\公司图片大全\公司LOGO\公司LOGO原图\LOGO\xzyzlogo.png"/>
          <p:cNvPicPr>
            <a:picLocks noChangeAspect="1" noChangeArrowheads="1"/>
          </p:cNvPicPr>
          <p:nvPr/>
        </p:nvPicPr>
        <p:blipFill>
          <a:blip r:embed="rId9" cstate="print"/>
          <a:srcRect/>
          <a:stretch>
            <a:fillRect/>
          </a:stretch>
        </p:blipFill>
        <p:spPr bwMode="auto">
          <a:xfrm>
            <a:off x="9204266" y="257634"/>
            <a:ext cx="2286095" cy="54186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cstate="print"/>
          <a:srcRect l="3964" r="2527"/>
          <a:stretch>
            <a:fillRect/>
          </a:stretch>
        </p:blipFill>
        <p:spPr>
          <a:xfrm>
            <a:off x="2533015" y="1446530"/>
            <a:ext cx="2052320" cy="2444750"/>
          </a:xfrm>
          <a:prstGeom prst="rect">
            <a:avLst/>
          </a:prstGeom>
        </p:spPr>
      </p:pic>
      <p:sp>
        <p:nvSpPr>
          <p:cNvPr id="44" name="文本框 43"/>
          <p:cNvSpPr txBox="1"/>
          <p:nvPr/>
        </p:nvSpPr>
        <p:spPr>
          <a:xfrm>
            <a:off x="6407150" y="2094865"/>
            <a:ext cx="4914900" cy="1553210"/>
          </a:xfrm>
          <a:prstGeom prst="rect">
            <a:avLst/>
          </a:prstGeom>
          <a:noFill/>
        </p:spPr>
        <p:txBody>
          <a:bodyPr wrap="square" rtlCol="0">
            <a:spAutoFit/>
          </a:bodyPr>
          <a:lstStyle/>
          <a:p>
            <a:pPr marL="171450" indent="-171450" algn="just" fontAlgn="auto">
              <a:lnSpc>
                <a:spcPct val="150000"/>
              </a:lnSpc>
              <a:spcAft>
                <a:spcPts val="600"/>
              </a:spcAft>
              <a:buFont typeface="Arial" panose="020B0604020202020204" pitchFamily="34" charset="0"/>
              <a:buChar char="•"/>
            </a:pP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B</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诊所在</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轻应用小程序</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上提供治牙方面的健康知识等优质内容吸引客户了解，展示自身品牌的实力度，提高客户对诊所的认知与信任；同时提供</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知识付费服务</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，提高变现能力。</a:t>
            </a:r>
          </a:p>
          <a:p>
            <a:pPr marL="171450" indent="-171450" algn="just" fontAlgn="auto">
              <a:lnSpc>
                <a:spcPct val="150000"/>
              </a:lnSpc>
              <a:spcAft>
                <a:spcPts val="600"/>
              </a:spcAft>
              <a:buFont typeface="Arial" panose="020B0604020202020204" pitchFamily="34" charset="0"/>
              <a:buChar char="•"/>
            </a:pP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日常中，</a:t>
            </a: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B</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诊所利用</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公众号助手</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，根据粉丝标签，</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智能推送模板消息</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，进行客户预约</a:t>
            </a: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服务办理</a:t>
            </a: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优惠信息等的提醒与宣传，强化与客户的联系，刺激客户回购服务，促进忠实粉丝的养成。</a:t>
            </a:r>
          </a:p>
        </p:txBody>
      </p:sp>
      <p:sp>
        <p:nvSpPr>
          <p:cNvPr id="48" name="文本框 47"/>
          <p:cNvSpPr txBox="1"/>
          <p:nvPr/>
        </p:nvSpPr>
        <p:spPr>
          <a:xfrm>
            <a:off x="652145" y="5126355"/>
            <a:ext cx="5342890" cy="1553210"/>
          </a:xfrm>
          <a:prstGeom prst="rect">
            <a:avLst/>
          </a:prstGeom>
          <a:noFill/>
        </p:spPr>
        <p:txBody>
          <a:bodyPr wrap="square" rtlCol="0">
            <a:spAutoFit/>
          </a:bodyPr>
          <a:lstStyle/>
          <a:p>
            <a:pPr marL="171450" indent="-171450" algn="just" fontAlgn="auto">
              <a:lnSpc>
                <a:spcPct val="150000"/>
              </a:lnSpc>
              <a:spcAft>
                <a:spcPts val="600"/>
              </a:spcAft>
              <a:buFont typeface="Arial" panose="020B0604020202020204" pitchFamily="34" charset="0"/>
              <a:buChar char="•"/>
            </a:pP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B</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诊所开启</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轻应用小程序的推广员、集</a:t>
            </a:r>
            <a:r>
              <a:rPr lang="en-US" altLang="zh-CN"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CALL</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解锁</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等功能，客户分享好友下单即可获取佣金，激励客户进行分享。一方面好友的口碑传播，更有利于增强新客户对品牌的信任；另一方面扩展裂变渠道、提高裂变效果。</a:t>
            </a:r>
          </a:p>
          <a:p>
            <a:pPr marL="171450" indent="-171450" algn="just" fontAlgn="auto">
              <a:lnSpc>
                <a:spcPct val="150000"/>
              </a:lnSpc>
              <a:spcAft>
                <a:spcPts val="600"/>
              </a:spcAft>
              <a:buFont typeface="Arial" panose="020B0604020202020204" pitchFamily="34" charset="0"/>
              <a:buChar char="•"/>
            </a:pP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同时，</a:t>
            </a:r>
            <a:r>
              <a:rPr lang="en-US" altLang="zh-CN"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B</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诊所通过</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云设计</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，快速制作精美的宣传推广海报，吸引客户转发朋友圈集赞或完成任务获取对应优惠，并搭配</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营销活动</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，如</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好友拼团</a:t>
            </a:r>
            <a:r>
              <a:rPr lang="en-US" altLang="zh-CN"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砍价</a:t>
            </a:r>
            <a:r>
              <a:rPr lang="en-US" altLang="zh-CN"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投票</a:t>
            </a:r>
            <a:r>
              <a:rPr lang="en-US" altLang="zh-CN"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0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涨粉</a:t>
            </a:r>
            <a:r>
              <a:rPr lang="zh-CN" altLang="en-US" sz="1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等活动，激励客户完成相应游戏、任务，获取折扣优惠、低价服务等奖励，实现裂变获客。</a:t>
            </a:r>
          </a:p>
        </p:txBody>
      </p:sp>
      <p:pic>
        <p:nvPicPr>
          <p:cNvPr id="53" name="图片 52"/>
          <p:cNvPicPr>
            <a:picLocks noChangeAspect="1"/>
          </p:cNvPicPr>
          <p:nvPr/>
        </p:nvPicPr>
        <p:blipFill>
          <a:blip r:embed="rId3" cstate="print"/>
          <a:srcRect t="2963"/>
          <a:stretch>
            <a:fillRect/>
          </a:stretch>
        </p:blipFill>
        <p:spPr>
          <a:xfrm>
            <a:off x="9542780" y="3708400"/>
            <a:ext cx="1753235" cy="2997200"/>
          </a:xfrm>
          <a:prstGeom prst="rect">
            <a:avLst/>
          </a:prstGeom>
        </p:spPr>
      </p:pic>
      <p:pic>
        <p:nvPicPr>
          <p:cNvPr id="2" name="图片 1" descr="微信图片_20210222120401"/>
          <p:cNvPicPr>
            <a:picLocks noChangeAspect="1"/>
          </p:cNvPicPr>
          <p:nvPr/>
        </p:nvPicPr>
        <p:blipFill>
          <a:blip r:embed="rId4" cstate="print"/>
          <a:srcRect t="3624" b="11135"/>
          <a:stretch>
            <a:fillRect/>
          </a:stretch>
        </p:blipFill>
        <p:spPr>
          <a:xfrm>
            <a:off x="782320" y="1456055"/>
            <a:ext cx="1527175" cy="2435225"/>
          </a:xfrm>
          <a:prstGeom prst="rect">
            <a:avLst/>
          </a:prstGeom>
        </p:spPr>
      </p:pic>
      <p:sp>
        <p:nvSpPr>
          <p:cNvPr id="8" name="文本框 7"/>
          <p:cNvSpPr txBox="1"/>
          <p:nvPr/>
        </p:nvSpPr>
        <p:spPr>
          <a:xfrm>
            <a:off x="6281420" y="1155065"/>
            <a:ext cx="5039995" cy="937260"/>
          </a:xfrm>
          <a:prstGeom prst="rect">
            <a:avLst/>
          </a:prstGeom>
          <a:noFill/>
        </p:spPr>
        <p:txBody>
          <a:bodyPr wrap="square" rtlCol="0">
            <a:spAutoFit/>
          </a:bodyPr>
          <a:lstStyle/>
          <a:p>
            <a:pPr algn="r"/>
            <a:r>
              <a:rPr lang="zh-CN" altLang="en-US" sz="3600">
                <a:solidFill>
                  <a:srgbClr val="5A84AF"/>
                </a:solidFill>
                <a:latin typeface="微软雅黑" panose="020B0503020204020204" charset="-122"/>
                <a:ea typeface="微软雅黑" panose="020B0503020204020204" charset="-122"/>
                <a:cs typeface="Noto Sans S Chinese Regular" panose="020B0500000000000000" charset="-122"/>
                <a:sym typeface="+mn-ea"/>
              </a:rPr>
              <a:t>第三步：留存</a:t>
            </a:r>
          </a:p>
          <a:p>
            <a:pPr algn="r" fontAlgn="auto">
              <a:spcBef>
                <a:spcPts val="600"/>
              </a:spcBef>
            </a:pPr>
            <a:r>
              <a:rPr lang="zh-CN" altLang="en-US" sz="1400">
                <a:solidFill>
                  <a:srgbClr val="5A84AF"/>
                </a:solidFill>
                <a:latin typeface="微软雅黑" panose="020B0503020204020204" charset="-122"/>
                <a:ea typeface="微软雅黑" panose="020B0503020204020204" charset="-122"/>
                <a:cs typeface="Noto Sans S Chinese Regular" panose="020B0500000000000000" charset="-122"/>
                <a:sym typeface="+mn-ea"/>
              </a:rPr>
              <a:t>（      轻应用小程序          公众号助手）</a:t>
            </a:r>
          </a:p>
        </p:txBody>
      </p:sp>
      <p:sp>
        <p:nvSpPr>
          <p:cNvPr id="4" name="文本框 3"/>
          <p:cNvSpPr txBox="1"/>
          <p:nvPr/>
        </p:nvSpPr>
        <p:spPr>
          <a:xfrm>
            <a:off x="652145" y="4077970"/>
            <a:ext cx="5039995" cy="937260"/>
          </a:xfrm>
          <a:prstGeom prst="rect">
            <a:avLst/>
          </a:prstGeom>
          <a:noFill/>
        </p:spPr>
        <p:txBody>
          <a:bodyPr wrap="square" rtlCol="0">
            <a:spAutoFit/>
          </a:bodyPr>
          <a:lstStyle/>
          <a:p>
            <a:pPr algn="l"/>
            <a:r>
              <a:rPr lang="zh-CN" altLang="en-US" sz="3600">
                <a:solidFill>
                  <a:srgbClr val="5A84AF"/>
                </a:solidFill>
                <a:latin typeface="微软雅黑" panose="020B0503020204020204" charset="-122"/>
                <a:ea typeface="微软雅黑" panose="020B0503020204020204" charset="-122"/>
                <a:cs typeface="Noto Sans S Chinese Regular" panose="020B0500000000000000" charset="-122"/>
                <a:sym typeface="+mn-ea"/>
              </a:rPr>
              <a:t>第四步：裂变</a:t>
            </a:r>
          </a:p>
          <a:p>
            <a:pPr algn="l" fontAlgn="auto">
              <a:spcBef>
                <a:spcPts val="600"/>
              </a:spcBef>
            </a:pPr>
            <a:r>
              <a:rPr lang="zh-CN" altLang="en-US" sz="1400">
                <a:solidFill>
                  <a:srgbClr val="5A84AF"/>
                </a:solidFill>
                <a:latin typeface="微软雅黑" panose="020B0503020204020204" charset="-122"/>
                <a:ea typeface="微软雅黑" panose="020B0503020204020204" charset="-122"/>
                <a:cs typeface="Noto Sans S Chinese Regular" panose="020B0500000000000000" charset="-122"/>
                <a:sym typeface="+mn-ea"/>
              </a:rPr>
              <a:t>（      轻应用小程序        云设计        营销活动）</a:t>
            </a:r>
          </a:p>
        </p:txBody>
      </p:sp>
      <p:pic>
        <p:nvPicPr>
          <p:cNvPr id="5" name="图片 4" descr="公众号"/>
          <p:cNvPicPr>
            <a:picLocks noChangeAspect="1"/>
          </p:cNvPicPr>
          <p:nvPr/>
        </p:nvPicPr>
        <p:blipFill>
          <a:blip r:embed="rId5" cstate="print"/>
          <a:stretch>
            <a:fillRect/>
          </a:stretch>
        </p:blipFill>
        <p:spPr>
          <a:xfrm>
            <a:off x="9832975" y="1873250"/>
            <a:ext cx="275590" cy="233045"/>
          </a:xfrm>
          <a:prstGeom prst="rect">
            <a:avLst/>
          </a:prstGeom>
        </p:spPr>
      </p:pic>
      <p:pic>
        <p:nvPicPr>
          <p:cNvPr id="18" name="图片 17" descr="轻应用小程序"/>
          <p:cNvPicPr>
            <a:picLocks noChangeAspect="1"/>
          </p:cNvPicPr>
          <p:nvPr/>
        </p:nvPicPr>
        <p:blipFill>
          <a:blip r:embed="rId6" cstate="print"/>
          <a:stretch>
            <a:fillRect/>
          </a:stretch>
        </p:blipFill>
        <p:spPr>
          <a:xfrm>
            <a:off x="8251190" y="1873250"/>
            <a:ext cx="265430" cy="223520"/>
          </a:xfrm>
          <a:prstGeom prst="rect">
            <a:avLst/>
          </a:prstGeom>
        </p:spPr>
      </p:pic>
      <p:pic>
        <p:nvPicPr>
          <p:cNvPr id="7" name="图片 6" descr="轻应用小程序"/>
          <p:cNvPicPr>
            <a:picLocks noChangeAspect="1"/>
          </p:cNvPicPr>
          <p:nvPr/>
        </p:nvPicPr>
        <p:blipFill>
          <a:blip r:embed="rId6" cstate="print"/>
          <a:stretch>
            <a:fillRect/>
          </a:stretch>
        </p:blipFill>
        <p:spPr>
          <a:xfrm>
            <a:off x="911860" y="4731385"/>
            <a:ext cx="265430" cy="223520"/>
          </a:xfrm>
          <a:prstGeom prst="rect">
            <a:avLst/>
          </a:prstGeom>
        </p:spPr>
      </p:pic>
      <p:pic>
        <p:nvPicPr>
          <p:cNvPr id="21" name="图片 20" descr="云设计"/>
          <p:cNvPicPr>
            <a:picLocks noChangeAspect="1"/>
          </p:cNvPicPr>
          <p:nvPr/>
        </p:nvPicPr>
        <p:blipFill>
          <a:blip r:embed="rId7" cstate="print"/>
          <a:stretch>
            <a:fillRect/>
          </a:stretch>
        </p:blipFill>
        <p:spPr>
          <a:xfrm>
            <a:off x="2418080" y="4705985"/>
            <a:ext cx="295275" cy="248920"/>
          </a:xfrm>
          <a:prstGeom prst="rect">
            <a:avLst/>
          </a:prstGeom>
        </p:spPr>
      </p:pic>
      <p:pic>
        <p:nvPicPr>
          <p:cNvPr id="20" name="图片 19" descr="营销活动"/>
          <p:cNvPicPr>
            <a:picLocks noChangeAspect="1"/>
          </p:cNvPicPr>
          <p:nvPr/>
        </p:nvPicPr>
        <p:blipFill>
          <a:blip r:embed="rId8" cstate="print"/>
          <a:stretch>
            <a:fillRect/>
          </a:stretch>
        </p:blipFill>
        <p:spPr>
          <a:xfrm>
            <a:off x="3352165" y="4718685"/>
            <a:ext cx="280035" cy="236220"/>
          </a:xfrm>
          <a:prstGeom prst="rect">
            <a:avLst/>
          </a:prstGeom>
        </p:spPr>
      </p:pic>
      <p:pic>
        <p:nvPicPr>
          <p:cNvPr id="9" name="图片 8" descr="清新风牙齿口腔健康护理宣传手机海报"/>
          <p:cNvPicPr>
            <a:picLocks noChangeAspect="1"/>
          </p:cNvPicPr>
          <p:nvPr/>
        </p:nvPicPr>
        <p:blipFill>
          <a:blip r:embed="rId9" cstate="print"/>
          <a:stretch>
            <a:fillRect/>
          </a:stretch>
        </p:blipFill>
        <p:spPr>
          <a:xfrm>
            <a:off x="7700645" y="3708400"/>
            <a:ext cx="1676400" cy="2980690"/>
          </a:xfrm>
          <a:prstGeom prst="rect">
            <a:avLst/>
          </a:prstGeom>
          <a:ln>
            <a:solidFill>
              <a:schemeClr val="bg1"/>
            </a:solidFill>
          </a:ln>
        </p:spPr>
      </p:pic>
      <p:sp>
        <p:nvSpPr>
          <p:cNvPr id="6" name="矩形 5"/>
          <p:cNvSpPr/>
          <p:nvPr/>
        </p:nvSpPr>
        <p:spPr>
          <a:xfrm>
            <a:off x="-10160" y="841375"/>
            <a:ext cx="7920355" cy="76200"/>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03</a:t>
            </a:r>
          </a:p>
        </p:txBody>
      </p:sp>
      <p:sp>
        <p:nvSpPr>
          <p:cNvPr id="11" name="文本框 10"/>
          <p:cNvSpPr txBox="1"/>
          <p:nvPr/>
        </p:nvSpPr>
        <p:spPr>
          <a:xfrm>
            <a:off x="948055" y="309880"/>
            <a:ext cx="7412355"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解决方案</a:t>
            </a:r>
            <a:r>
              <a:rPr lang="en-US" altLang="zh-CN" sz="2800" b="1">
                <a:solidFill>
                  <a:srgbClr val="5B9BD5"/>
                </a:solidFill>
                <a:latin typeface="微软雅黑" panose="020B0503020204020204" charset="-122"/>
                <a:ea typeface="微软雅黑" panose="020B0503020204020204" charset="-122"/>
              </a:rPr>
              <a:t>—</a:t>
            </a:r>
            <a:r>
              <a:rPr lang="zh-CN" altLang="en-US" sz="2800" b="1">
                <a:solidFill>
                  <a:srgbClr val="5B9BD5"/>
                </a:solidFill>
                <a:latin typeface="微软雅黑" panose="020B0503020204020204" charset="-122"/>
                <a:ea typeface="微软雅黑" panose="020B0503020204020204" charset="-122"/>
              </a:rPr>
              <a:t>针对</a:t>
            </a:r>
            <a:r>
              <a:rPr lang="en-US" altLang="zh-CN" sz="2800" b="1">
                <a:solidFill>
                  <a:srgbClr val="5B9BD5"/>
                </a:solidFill>
                <a:latin typeface="微软雅黑" panose="020B0503020204020204" charset="-122"/>
                <a:ea typeface="微软雅黑" panose="020B0503020204020204" charset="-122"/>
              </a:rPr>
              <a:t>C</a:t>
            </a:r>
            <a:r>
              <a:rPr lang="zh-CN" altLang="en-US" sz="2800" b="1">
                <a:solidFill>
                  <a:srgbClr val="5B9BD5"/>
                </a:solidFill>
                <a:latin typeface="微软雅黑" panose="020B0503020204020204" charset="-122"/>
                <a:ea typeface="微软雅黑" panose="020B0503020204020204" charset="-122"/>
              </a:rPr>
              <a:t>端客户：</a:t>
            </a:r>
            <a:r>
              <a:rPr lang="zh-CN" altLang="en-US" sz="2800" b="1">
                <a:solidFill>
                  <a:srgbClr val="5B9BD5"/>
                </a:solidFill>
                <a:latin typeface="微软雅黑" panose="020B0503020204020204" charset="-122"/>
                <a:ea typeface="微软雅黑" panose="020B0503020204020204" charset="-122"/>
                <a:sym typeface="+mn-ea"/>
              </a:rPr>
              <a:t>B口腔医疗诊所</a:t>
            </a:r>
            <a:endParaRPr lang="zh-CN" altLang="en-US" sz="2800" b="1">
              <a:solidFill>
                <a:srgbClr val="5B9BD5"/>
              </a:solidFill>
              <a:latin typeface="微软雅黑" panose="020B0503020204020204" charset="-122"/>
              <a:ea typeface="微软雅黑" panose="020B0503020204020204" charset="-122"/>
            </a:endParaRPr>
          </a:p>
        </p:txBody>
      </p:sp>
      <p:pic>
        <p:nvPicPr>
          <p:cNvPr id="19" name="Picture 2" descr="D:\公司图片大全\公司LOGO\公司LOGO原图\LOGO\xzyzlogo.png"/>
          <p:cNvPicPr>
            <a:picLocks noChangeAspect="1" noChangeArrowheads="1"/>
          </p:cNvPicPr>
          <p:nvPr/>
        </p:nvPicPr>
        <p:blipFill>
          <a:blip r:embed="rId10" cstate="print"/>
          <a:srcRect/>
          <a:stretch>
            <a:fillRect/>
          </a:stretch>
        </p:blipFill>
        <p:spPr bwMode="auto">
          <a:xfrm>
            <a:off x="9204266" y="257634"/>
            <a:ext cx="2286095" cy="5418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p:nvPr>
            <p:custDataLst>
              <p:tags r:id="rId1"/>
            </p:custDataLst>
          </p:nvPr>
        </p:nvGraphicFramePr>
        <p:xfrm>
          <a:off x="766445" y="1901825"/>
          <a:ext cx="10634345" cy="4693285"/>
        </p:xfrm>
        <a:graphic>
          <a:graphicData uri="http://schemas.openxmlformats.org/drawingml/2006/table">
            <a:tbl>
              <a:tblPr firstRow="1" bandRow="1">
                <a:tableStyleId>{5C22544A-7EE6-4342-B048-85BDC9FD1C3A}</a:tableStyleId>
              </a:tblPr>
              <a:tblGrid>
                <a:gridCol w="3606800"/>
                <a:gridCol w="1199515"/>
                <a:gridCol w="1859280"/>
                <a:gridCol w="1553845"/>
                <a:gridCol w="2414905"/>
              </a:tblGrid>
              <a:tr h="614045">
                <a:tc>
                  <a:txBody>
                    <a:bodyPr/>
                    <a:lstStyle/>
                    <a:p>
                      <a:pPr indent="0" algn="ctr">
                        <a:lnSpc>
                          <a:spcPct val="120000"/>
                        </a:lnSpc>
                        <a:spcBef>
                          <a:spcPts val="0"/>
                        </a:spcBef>
                        <a:spcAft>
                          <a:spcPts val="0"/>
                        </a:spcAft>
                        <a:buNone/>
                      </a:pPr>
                      <a:r>
                        <a:rPr lang="zh-CN" altLang="en-US" sz="1900" b="1" spc="130" dirty="0">
                          <a:solidFill>
                            <a:srgbClr val="FFFFFF"/>
                          </a:solidFill>
                          <a:latin typeface="微软雅黑" panose="020B0503020204020204" charset="-122"/>
                          <a:ea typeface="微软雅黑" panose="020B0503020204020204" charset="-122"/>
                        </a:rPr>
                        <a:t>产品</a:t>
                      </a:r>
                    </a:p>
                  </a:txBody>
                  <a:tcPr marL="215900" marR="215900" marT="133350" marB="133350" anchor="ctr">
                    <a:lnL w="12700">
                      <a:solidFill>
                        <a:srgbClr val="BF9000"/>
                      </a:solidFill>
                      <a:prstDash val="solid"/>
                    </a:lnL>
                    <a:lnR w="12700">
                      <a:solidFill>
                        <a:schemeClr val="bg1"/>
                      </a:solidFill>
                      <a:prstDash val="sysDot"/>
                    </a:lnR>
                    <a:lnT w="12700">
                      <a:solidFill>
                        <a:srgbClr val="BF9000"/>
                      </a:solidFill>
                      <a:prstDash val="solid"/>
                    </a:lnT>
                    <a:lnB w="12700">
                      <a:solidFill>
                        <a:srgbClr val="BF9000"/>
                      </a:solidFill>
                      <a:prstDash val="solid"/>
                    </a:lnB>
                    <a:lnTlToBr>
                      <a:noFill/>
                    </a:lnTlToBr>
                    <a:lnBlToTr>
                      <a:noFill/>
                    </a:lnBlToTr>
                    <a:solidFill>
                      <a:schemeClr val="accent1"/>
                    </a:solidFill>
                  </a:tcPr>
                </a:tc>
                <a:tc>
                  <a:txBody>
                    <a:bodyPr/>
                    <a:lstStyle/>
                    <a:p>
                      <a:pPr indent="0" algn="ctr">
                        <a:lnSpc>
                          <a:spcPct val="120000"/>
                        </a:lnSpc>
                        <a:spcBef>
                          <a:spcPts val="0"/>
                        </a:spcBef>
                        <a:spcAft>
                          <a:spcPts val="0"/>
                        </a:spcAft>
                        <a:buNone/>
                      </a:pPr>
                      <a:r>
                        <a:rPr lang="zh-CN" altLang="en-US" sz="1900" b="1" spc="130">
                          <a:solidFill>
                            <a:srgbClr val="FFFFFF"/>
                          </a:solidFill>
                          <a:latin typeface="微软雅黑" panose="020B0503020204020204" charset="-122"/>
                          <a:ea typeface="微软雅黑" panose="020B0503020204020204" charset="-122"/>
                        </a:rPr>
                        <a:t>版本</a:t>
                      </a:r>
                    </a:p>
                  </a:txBody>
                  <a:tcPr marL="215900" marR="215900" marT="133350" marB="133350" anchor="ctr">
                    <a:lnL w="12700">
                      <a:solidFill>
                        <a:schemeClr val="bg1"/>
                      </a:solidFill>
                      <a:prstDash val="sysDot"/>
                    </a:lnL>
                    <a:lnR w="12700">
                      <a:solidFill>
                        <a:schemeClr val="bg1"/>
                      </a:solidFill>
                      <a:prstDash val="sysDot"/>
                    </a:lnR>
                    <a:lnT w="12700">
                      <a:solidFill>
                        <a:srgbClr val="BF9000"/>
                      </a:solidFill>
                      <a:prstDash val="solid"/>
                    </a:lnT>
                    <a:lnB w="12700">
                      <a:solidFill>
                        <a:srgbClr val="BF9000"/>
                      </a:solidFill>
                      <a:prstDash val="solid"/>
                    </a:lnB>
                    <a:lnTlToBr>
                      <a:noFill/>
                    </a:lnTlToBr>
                    <a:lnBlToTr>
                      <a:noFill/>
                    </a:lnBlToTr>
                    <a:solidFill>
                      <a:schemeClr val="accent1"/>
                    </a:solidFill>
                  </a:tcPr>
                </a:tc>
                <a:tc>
                  <a:txBody>
                    <a:bodyPr/>
                    <a:lstStyle/>
                    <a:p>
                      <a:pPr indent="0" algn="ctr">
                        <a:lnSpc>
                          <a:spcPct val="120000"/>
                        </a:lnSpc>
                        <a:spcBef>
                          <a:spcPts val="0"/>
                        </a:spcBef>
                        <a:spcAft>
                          <a:spcPts val="0"/>
                        </a:spcAft>
                        <a:buNone/>
                      </a:pPr>
                      <a:r>
                        <a:rPr lang="zh-CN" altLang="en-US" sz="1900" b="1" spc="130">
                          <a:solidFill>
                            <a:srgbClr val="FFFFFF"/>
                          </a:solidFill>
                          <a:latin typeface="微软雅黑" panose="020B0503020204020204" charset="-122"/>
                          <a:ea typeface="微软雅黑" panose="020B0503020204020204" charset="-122"/>
                        </a:rPr>
                        <a:t>价格</a:t>
                      </a:r>
                    </a:p>
                  </a:txBody>
                  <a:tcPr marL="215900" marR="215900" marT="133350" marB="133350" anchor="ctr">
                    <a:lnL w="12700">
                      <a:solidFill>
                        <a:schemeClr val="bg1"/>
                      </a:solidFill>
                      <a:prstDash val="sysDot"/>
                    </a:lnL>
                    <a:lnR w="12700">
                      <a:solidFill>
                        <a:schemeClr val="bg1"/>
                      </a:solidFill>
                      <a:prstDash val="sysDot"/>
                    </a:lnR>
                    <a:lnT w="12700">
                      <a:solidFill>
                        <a:srgbClr val="BF9000"/>
                      </a:solidFill>
                      <a:prstDash val="solid"/>
                    </a:lnT>
                    <a:lnB w="12700">
                      <a:solidFill>
                        <a:srgbClr val="BF9000"/>
                      </a:solidFill>
                      <a:prstDash val="solid"/>
                    </a:lnB>
                    <a:lnTlToBr>
                      <a:noFill/>
                    </a:lnTlToBr>
                    <a:lnBlToTr>
                      <a:noFill/>
                    </a:lnBlToTr>
                    <a:solidFill>
                      <a:schemeClr val="accent1"/>
                    </a:solidFill>
                  </a:tcPr>
                </a:tc>
                <a:tc>
                  <a:txBody>
                    <a:bodyPr/>
                    <a:lstStyle/>
                    <a:p>
                      <a:pPr indent="0" algn="ctr">
                        <a:lnSpc>
                          <a:spcPct val="120000"/>
                        </a:lnSpc>
                        <a:spcBef>
                          <a:spcPts val="0"/>
                        </a:spcBef>
                        <a:spcAft>
                          <a:spcPts val="0"/>
                        </a:spcAft>
                        <a:buNone/>
                      </a:pPr>
                      <a:r>
                        <a:rPr lang="zh-CN" altLang="en-US" sz="1900" b="1" spc="130">
                          <a:solidFill>
                            <a:srgbClr val="FFFFFF"/>
                          </a:solidFill>
                          <a:latin typeface="微软雅黑" panose="020B0503020204020204" charset="-122"/>
                          <a:ea typeface="微软雅黑" panose="020B0503020204020204" charset="-122"/>
                        </a:rPr>
                        <a:t>组合原价</a:t>
                      </a:r>
                    </a:p>
                  </a:txBody>
                  <a:tcPr marL="215900" marR="215900" marT="133350" marB="133350" anchor="ctr">
                    <a:lnL w="12700">
                      <a:solidFill>
                        <a:schemeClr val="bg1"/>
                      </a:solidFill>
                      <a:prstDash val="sysDot"/>
                    </a:lnL>
                    <a:lnR w="12700">
                      <a:solidFill>
                        <a:schemeClr val="bg1"/>
                      </a:solidFill>
                      <a:prstDash val="sysDot"/>
                    </a:lnR>
                    <a:lnT w="12700">
                      <a:solidFill>
                        <a:srgbClr val="BF9000"/>
                      </a:solidFill>
                      <a:prstDash val="solid"/>
                    </a:lnT>
                    <a:lnB w="12700">
                      <a:solidFill>
                        <a:srgbClr val="BF9000"/>
                      </a:solidFill>
                      <a:prstDash val="solid"/>
                    </a:lnB>
                    <a:lnTlToBr>
                      <a:noFill/>
                    </a:lnTlToBr>
                    <a:lnBlToTr>
                      <a:noFill/>
                    </a:lnBlToTr>
                    <a:solidFill>
                      <a:schemeClr val="accent1"/>
                    </a:solidFill>
                  </a:tcPr>
                </a:tc>
                <a:tc>
                  <a:txBody>
                    <a:bodyPr/>
                    <a:lstStyle/>
                    <a:p>
                      <a:pPr indent="0" algn="ctr">
                        <a:lnSpc>
                          <a:spcPct val="120000"/>
                        </a:lnSpc>
                        <a:spcBef>
                          <a:spcPts val="0"/>
                        </a:spcBef>
                        <a:spcAft>
                          <a:spcPts val="0"/>
                        </a:spcAft>
                        <a:buNone/>
                      </a:pPr>
                      <a:r>
                        <a:rPr lang="zh-CN" altLang="en-US" sz="1900" b="1" spc="130">
                          <a:solidFill>
                            <a:schemeClr val="bg1"/>
                          </a:solidFill>
                          <a:latin typeface="微软雅黑" panose="020B0503020204020204" charset="-122"/>
                          <a:ea typeface="微软雅黑" panose="020B0503020204020204" charset="-122"/>
                        </a:rPr>
                        <a:t>惊喜活动套餐价</a:t>
                      </a:r>
                    </a:p>
                  </a:txBody>
                  <a:tcPr marL="215900" marR="215900" marT="133350" marB="133350" anchor="ctr">
                    <a:lnL w="12700">
                      <a:solidFill>
                        <a:schemeClr val="bg1"/>
                      </a:solidFill>
                      <a:prstDash val="sysDot"/>
                    </a:lnL>
                    <a:lnR w="12700">
                      <a:solidFill>
                        <a:srgbClr val="BF9000"/>
                      </a:solidFill>
                      <a:prstDash val="solid"/>
                    </a:lnR>
                    <a:lnT w="12700">
                      <a:solidFill>
                        <a:srgbClr val="BF9000"/>
                      </a:solidFill>
                      <a:prstDash val="solid"/>
                    </a:lnT>
                    <a:lnB w="12700">
                      <a:solidFill>
                        <a:srgbClr val="BF9000"/>
                      </a:solidFill>
                      <a:prstDash val="solid"/>
                    </a:lnB>
                    <a:lnTlToBr>
                      <a:noFill/>
                    </a:lnTlToBr>
                    <a:lnBlToTr>
                      <a:noFill/>
                    </a:lnBlToTr>
                    <a:solidFill>
                      <a:schemeClr val="accent1"/>
                    </a:solidFill>
                  </a:tcPr>
                </a:tc>
              </a:tr>
              <a:tr h="577215">
                <a:tc>
                  <a:txBody>
                    <a:bodyPr/>
                    <a:lstStyle/>
                    <a:p>
                      <a:pPr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cs typeface="微软雅黑" panose="020B0503020204020204" charset="-122"/>
                        </a:rPr>
                        <a:t>网站</a:t>
                      </a:r>
                    </a:p>
                  </a:txBody>
                  <a:tcPr marL="215900" marR="215900" marT="133350" marB="133350" anchor="ctr">
                    <a:lnL w="12700">
                      <a:solidFill>
                        <a:srgbClr val="BF9000"/>
                      </a:solidFill>
                      <a:prstDash val="solid"/>
                    </a:lnL>
                    <a:lnR w="12700">
                      <a:solidFill>
                        <a:schemeClr val="accent4">
                          <a:lumMod val="50000"/>
                        </a:schemeClr>
                      </a:solidFill>
                      <a:prstDash val="sysDot"/>
                    </a:lnR>
                    <a:lnT w="12700">
                      <a:solidFill>
                        <a:srgbClr val="BF9000"/>
                      </a:solidFill>
                      <a:prstDash val="solid"/>
                    </a:lnT>
                    <a:lnB w="12700">
                      <a:solidFill>
                        <a:schemeClr val="accent4">
                          <a:lumMod val="50000"/>
                        </a:schemeClr>
                      </a:solidFill>
                      <a:prstDash val="sys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rPr>
                        <a:t>至尊版</a:t>
                      </a: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rgbClr val="BF9000"/>
                      </a:solidFill>
                      <a:prstDash val="solid"/>
                    </a:lnT>
                    <a:lnB w="12700">
                      <a:solidFill>
                        <a:schemeClr val="accent4">
                          <a:lumMod val="50000"/>
                        </a:schemeClr>
                      </a:solidFill>
                      <a:prstDash val="sys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altLang="zh-CN" sz="1700" b="0" spc="130" dirty="0" smtClean="0">
                          <a:solidFill>
                            <a:srgbClr val="404040"/>
                          </a:solidFill>
                          <a:latin typeface="微软雅黑" panose="020B0503020204020204" charset="-122"/>
                          <a:ea typeface="微软雅黑" panose="020B0503020204020204" charset="-122"/>
                        </a:rPr>
                        <a:t>6800</a:t>
                      </a:r>
                      <a:r>
                        <a:rPr lang="zh-CN" altLang="en-US" sz="1700" b="0" spc="130" dirty="0" smtClean="0">
                          <a:solidFill>
                            <a:srgbClr val="404040"/>
                          </a:solidFill>
                          <a:latin typeface="微软雅黑" panose="020B0503020204020204" charset="-122"/>
                          <a:ea typeface="微软雅黑" panose="020B0503020204020204" charset="-122"/>
                        </a:rPr>
                        <a:t>元</a:t>
                      </a:r>
                      <a:r>
                        <a:rPr lang="en-US" altLang="zh-CN" sz="1700" b="0" spc="130" dirty="0" smtClean="0">
                          <a:solidFill>
                            <a:srgbClr val="404040"/>
                          </a:solidFill>
                          <a:latin typeface="微软雅黑" panose="020B0503020204020204" charset="-122"/>
                          <a:ea typeface="微软雅黑" panose="020B0503020204020204" charset="-122"/>
                        </a:rPr>
                        <a:t>/</a:t>
                      </a:r>
                      <a:r>
                        <a:rPr lang="zh-CN" altLang="en-US" sz="1700" b="0" spc="130" dirty="0" smtClean="0">
                          <a:solidFill>
                            <a:srgbClr val="404040"/>
                          </a:solidFill>
                          <a:latin typeface="微软雅黑" panose="020B0503020204020204" charset="-122"/>
                          <a:ea typeface="微软雅黑" panose="020B0503020204020204" charset="-122"/>
                        </a:rPr>
                        <a:t>年</a:t>
                      </a:r>
                      <a:endParaRPr lang="en-US" altLang="zh-CN" sz="1700" b="0" spc="130" dirty="0">
                        <a:solidFill>
                          <a:srgbClr val="404040"/>
                        </a:solidFill>
                        <a:latin typeface="微软雅黑" panose="020B0503020204020204" charset="-122"/>
                        <a:ea typeface="微软雅黑" panose="020B0503020204020204" charset="-122"/>
                      </a:endParaRP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rgbClr val="BF9000"/>
                      </a:solidFill>
                      <a:prstDash val="solid"/>
                    </a:lnT>
                    <a:lnB w="12700">
                      <a:solidFill>
                        <a:schemeClr val="accent4">
                          <a:lumMod val="50000"/>
                        </a:schemeClr>
                      </a:solidFill>
                      <a:prstDash val="sysDot"/>
                    </a:lnB>
                    <a:lnTlToBr>
                      <a:noFill/>
                    </a:lnTlToBr>
                    <a:lnBlToTr>
                      <a:noFill/>
                    </a:lnBlToTr>
                    <a:solidFill>
                      <a:srgbClr val="FFFFFF"/>
                    </a:solidFill>
                  </a:tcPr>
                </a:tc>
                <a:tc rowSpan="7">
                  <a:txBody>
                    <a:bodyPr/>
                    <a:lstStyle/>
                    <a:p>
                      <a:pPr indent="0" algn="ctr">
                        <a:lnSpc>
                          <a:spcPct val="120000"/>
                        </a:lnSpc>
                        <a:spcBef>
                          <a:spcPts val="0"/>
                        </a:spcBef>
                        <a:spcAft>
                          <a:spcPts val="0"/>
                        </a:spcAft>
                        <a:buNone/>
                      </a:pPr>
                      <a:r>
                        <a:rPr lang="en-US" altLang="zh-CN" sz="1700" b="1" strike="sngStrike" spc="130" dirty="0" smtClean="0">
                          <a:solidFill>
                            <a:srgbClr val="404040"/>
                          </a:solidFill>
                          <a:effectLst/>
                          <a:latin typeface="微软雅黑" panose="020B0503020204020204" charset="-122"/>
                          <a:ea typeface="微软雅黑" panose="020B0503020204020204" charset="-122"/>
                        </a:rPr>
                        <a:t>23220</a:t>
                      </a:r>
                      <a:r>
                        <a:rPr lang="zh-CN" altLang="en-US" sz="1700" b="1" strike="sngStrike" spc="130" dirty="0" smtClean="0">
                          <a:solidFill>
                            <a:srgbClr val="404040"/>
                          </a:solidFill>
                          <a:effectLst/>
                          <a:latin typeface="微软雅黑" panose="020B0503020204020204" charset="-122"/>
                          <a:ea typeface="微软雅黑" panose="020B0503020204020204" charset="-122"/>
                        </a:rPr>
                        <a:t>元</a:t>
                      </a:r>
                      <a:r>
                        <a:rPr lang="en-US" altLang="zh-CN" sz="1700" b="1" strike="sngStrike" spc="130" dirty="0" smtClean="0">
                          <a:solidFill>
                            <a:srgbClr val="404040"/>
                          </a:solidFill>
                          <a:effectLst/>
                          <a:latin typeface="微软雅黑" panose="020B0503020204020204" charset="-122"/>
                          <a:ea typeface="微软雅黑" panose="020B0503020204020204" charset="-122"/>
                        </a:rPr>
                        <a:t>/</a:t>
                      </a:r>
                      <a:r>
                        <a:rPr lang="zh-CN" altLang="en-US" sz="1700" b="1" strike="sngStrike" spc="130" dirty="0" smtClean="0">
                          <a:solidFill>
                            <a:srgbClr val="404040"/>
                          </a:solidFill>
                          <a:effectLst/>
                          <a:latin typeface="微软雅黑" panose="020B0503020204020204" charset="-122"/>
                          <a:ea typeface="微软雅黑" panose="020B0503020204020204" charset="-122"/>
                        </a:rPr>
                        <a:t>年</a:t>
                      </a:r>
                      <a:endParaRPr lang="zh-CN" altLang="en-US" sz="1700" b="1" strike="sngStrike" spc="130" dirty="0">
                        <a:solidFill>
                          <a:srgbClr val="404040"/>
                        </a:solidFill>
                        <a:effectLst/>
                        <a:latin typeface="微软雅黑" panose="020B0503020204020204" charset="-122"/>
                        <a:ea typeface="微软雅黑" panose="020B0503020204020204" charset="-122"/>
                      </a:endParaRP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rgbClr val="BF9000"/>
                      </a:solidFill>
                      <a:prstDash val="solid"/>
                    </a:lnT>
                    <a:lnB w="12700">
                      <a:solidFill>
                        <a:srgbClr val="BF9000"/>
                      </a:solidFill>
                      <a:prstDash val="solid"/>
                    </a:lnB>
                    <a:lnTlToBr>
                      <a:noFill/>
                    </a:lnTlToBr>
                    <a:lnBlToTr>
                      <a:noFill/>
                    </a:lnBlToTr>
                    <a:solidFill>
                      <a:srgbClr val="FFFFFF"/>
                    </a:solidFill>
                  </a:tcPr>
                </a:tc>
                <a:tc rowSpan="7">
                  <a:txBody>
                    <a:bodyPr/>
                    <a:lstStyle/>
                    <a:p>
                      <a:pPr indent="0" algn="ctr">
                        <a:lnSpc>
                          <a:spcPct val="120000"/>
                        </a:lnSpc>
                        <a:spcBef>
                          <a:spcPts val="0"/>
                        </a:spcBef>
                        <a:spcAft>
                          <a:spcPts val="0"/>
                        </a:spcAft>
                        <a:buNone/>
                      </a:pPr>
                      <a:r>
                        <a:rPr lang="en-US" altLang="zh-CN" sz="2400" b="1" spc="130" dirty="0" smtClean="0">
                          <a:solidFill>
                            <a:srgbClr val="00B0F0"/>
                          </a:solidFill>
                          <a:latin typeface="微软雅黑" panose="020B0503020204020204" charset="-122"/>
                          <a:ea typeface="微软雅黑" panose="020B0503020204020204" charset="-122"/>
                        </a:rPr>
                        <a:t>18800</a:t>
                      </a:r>
                      <a:r>
                        <a:rPr lang="zh-CN" altLang="en-US" sz="2400" b="1" spc="130" dirty="0" smtClean="0">
                          <a:solidFill>
                            <a:srgbClr val="00B0F0"/>
                          </a:solidFill>
                          <a:latin typeface="微软雅黑" panose="020B0503020204020204" charset="-122"/>
                          <a:ea typeface="微软雅黑" panose="020B0503020204020204" charset="-122"/>
                        </a:rPr>
                        <a:t>元</a:t>
                      </a:r>
                      <a:r>
                        <a:rPr lang="en-US" altLang="zh-CN" sz="2400" b="1" spc="130" dirty="0" smtClean="0">
                          <a:solidFill>
                            <a:srgbClr val="00B0F0"/>
                          </a:solidFill>
                          <a:latin typeface="微软雅黑" panose="020B0503020204020204" charset="-122"/>
                          <a:ea typeface="微软雅黑" panose="020B0503020204020204" charset="-122"/>
                        </a:rPr>
                        <a:t>/</a:t>
                      </a:r>
                      <a:r>
                        <a:rPr lang="zh-CN" altLang="en-US" sz="2400" b="1" spc="130" dirty="0" smtClean="0">
                          <a:solidFill>
                            <a:srgbClr val="00B0F0"/>
                          </a:solidFill>
                          <a:latin typeface="微软雅黑" panose="020B0503020204020204" charset="-122"/>
                          <a:ea typeface="微软雅黑" panose="020B0503020204020204" charset="-122"/>
                        </a:rPr>
                        <a:t>年</a:t>
                      </a:r>
                      <a:endParaRPr lang="zh-CN" altLang="en-US" sz="2400" b="1" spc="130" dirty="0">
                        <a:solidFill>
                          <a:srgbClr val="00B0F0"/>
                        </a:solidFill>
                        <a:latin typeface="微软雅黑" panose="020B0503020204020204" charset="-122"/>
                        <a:ea typeface="微软雅黑" panose="020B0503020204020204" charset="-122"/>
                      </a:endParaRPr>
                    </a:p>
                  </a:txBody>
                  <a:tcPr marL="215900" marR="215900" marT="133350" marB="133350" anchor="ctr">
                    <a:lnL w="12700">
                      <a:solidFill>
                        <a:schemeClr val="accent4">
                          <a:lumMod val="50000"/>
                        </a:schemeClr>
                      </a:solidFill>
                      <a:prstDash val="sysDot"/>
                    </a:lnL>
                    <a:lnR w="12700">
                      <a:solidFill>
                        <a:srgbClr val="BF9000"/>
                      </a:solidFill>
                      <a:prstDash val="solid"/>
                    </a:lnR>
                    <a:lnT w="12700">
                      <a:solidFill>
                        <a:srgbClr val="BF9000"/>
                      </a:solidFill>
                      <a:prstDash val="solid"/>
                    </a:lnT>
                    <a:lnB w="12700">
                      <a:solidFill>
                        <a:srgbClr val="BF9000"/>
                      </a:solidFill>
                      <a:prstDash val="solid"/>
                    </a:lnB>
                    <a:lnTlToBr>
                      <a:noFill/>
                    </a:lnTlToBr>
                    <a:lnBlToTr>
                      <a:noFill/>
                    </a:lnBlToTr>
                    <a:solidFill>
                      <a:srgbClr val="FFFFFF"/>
                    </a:solidFill>
                  </a:tcPr>
                </a:tc>
              </a:tr>
              <a:tr h="577215">
                <a:tc>
                  <a:txBody>
                    <a:bodyPr/>
                    <a:lstStyle/>
                    <a:p>
                      <a:pPr indent="0" algn="ctr">
                        <a:lnSpc>
                          <a:spcPct val="120000"/>
                        </a:lnSpc>
                        <a:spcBef>
                          <a:spcPts val="0"/>
                        </a:spcBef>
                        <a:spcAft>
                          <a:spcPts val="0"/>
                        </a:spcAft>
                        <a:buClrTx/>
                        <a:buSzTx/>
                        <a:buFontTx/>
                        <a:buNone/>
                      </a:pPr>
                      <a:r>
                        <a:rPr lang="zh-CN" altLang="en-US" sz="1700" b="0" spc="130">
                          <a:solidFill>
                            <a:srgbClr val="404040"/>
                          </a:solidFill>
                          <a:latin typeface="微软雅黑" panose="020B0503020204020204" charset="-122"/>
                          <a:ea typeface="微软雅黑" panose="020B0503020204020204" charset="-122"/>
                        </a:rPr>
                        <a:t>轻应用小程序</a:t>
                      </a:r>
                    </a:p>
                  </a:txBody>
                  <a:tcPr marL="215900" marR="215900" marT="133350" marB="133350" anchor="ctr">
                    <a:lnL w="12700">
                      <a:solidFill>
                        <a:srgbClr val="BF9000"/>
                      </a:solidFill>
                      <a:prstDash val="solid"/>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rPr>
                        <a:t>至尊版</a:t>
                      </a: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700" b="0" spc="130" dirty="0" smtClean="0">
                          <a:solidFill>
                            <a:srgbClr val="404040"/>
                          </a:solidFill>
                          <a:latin typeface="微软雅黑" panose="020B0503020204020204" charset="-122"/>
                          <a:ea typeface="微软雅黑" panose="020B0503020204020204" charset="-122"/>
                        </a:rPr>
                        <a:t>3800</a:t>
                      </a:r>
                      <a:r>
                        <a:rPr lang="zh-CN" altLang="en-US" sz="1700" b="0" spc="130" dirty="0" smtClean="0">
                          <a:solidFill>
                            <a:srgbClr val="404040"/>
                          </a:solidFill>
                          <a:latin typeface="微软雅黑" panose="020B0503020204020204" charset="-122"/>
                          <a:ea typeface="微软雅黑" panose="020B0503020204020204" charset="-122"/>
                        </a:rPr>
                        <a:t>元</a:t>
                      </a:r>
                      <a:r>
                        <a:rPr lang="en-US" altLang="zh-CN" sz="1700" b="0" spc="130" dirty="0" smtClean="0">
                          <a:solidFill>
                            <a:srgbClr val="404040"/>
                          </a:solidFill>
                          <a:latin typeface="微软雅黑" panose="020B0503020204020204" charset="-122"/>
                          <a:ea typeface="微软雅黑" panose="020B0503020204020204" charset="-122"/>
                        </a:rPr>
                        <a:t>/</a:t>
                      </a:r>
                      <a:r>
                        <a:rPr lang="zh-CN" altLang="en-US" sz="1700" b="0" spc="130" dirty="0" smtClean="0">
                          <a:solidFill>
                            <a:srgbClr val="404040"/>
                          </a:solidFill>
                          <a:latin typeface="微软雅黑" panose="020B0503020204020204" charset="-122"/>
                          <a:ea typeface="微软雅黑" panose="020B0503020204020204" charset="-122"/>
                        </a:rPr>
                        <a:t>年</a:t>
                      </a:r>
                      <a:endParaRPr lang="en-US" sz="1700" b="0" spc="130" dirty="0">
                        <a:solidFill>
                          <a:srgbClr val="404040"/>
                        </a:solidFill>
                        <a:latin typeface="微软雅黑" panose="020B0503020204020204" charset="-122"/>
                        <a:ea typeface="微软雅黑" panose="020B0503020204020204" charset="-122"/>
                      </a:endParaRP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rgbClr val="FFFFFF"/>
                    </a:solidFill>
                  </a:tcPr>
                </a:tc>
                <a:tc vMerge="1">
                  <a:txBody>
                    <a:bodyPr/>
                    <a:lstStyle/>
                    <a:p>
                      <a:endParaRPr lang="zh-CN"/>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3175">
                      <a:solidFill>
                        <a:srgbClr val="144D73"/>
                      </a:solidFill>
                      <a:prstDash val="dot"/>
                    </a:lnT>
                    <a:lnB w="3175">
                      <a:solidFill>
                        <a:srgbClr val="144D73"/>
                      </a:solidFill>
                      <a:prstDash val="dot"/>
                    </a:lnB>
                    <a:solidFill>
                      <a:srgbClr val="F2F2F2"/>
                    </a:solidFill>
                  </a:tcPr>
                </a:tc>
                <a:tc vMerge="1">
                  <a:txBody>
                    <a:bodyPr/>
                    <a:lstStyle/>
                    <a:p>
                      <a:endParaRPr lang="zh-CN"/>
                    </a:p>
                  </a:txBody>
                  <a:tcPr marL="215900" marR="215900" marT="133350" marB="133350" anchor="ctr">
                    <a:lnL w="12700">
                      <a:solidFill>
                        <a:schemeClr val="accent4">
                          <a:lumMod val="50000"/>
                        </a:schemeClr>
                      </a:solidFill>
                      <a:prstDash val="sysDot"/>
                    </a:lnL>
                    <a:lnR w="12700">
                      <a:solidFill>
                        <a:srgbClr val="BF9000"/>
                      </a:solidFill>
                      <a:prstDash val="solid"/>
                    </a:lnR>
                    <a:lnT w="3175">
                      <a:solidFill>
                        <a:srgbClr val="144D73"/>
                      </a:solidFill>
                      <a:prstDash val="dot"/>
                    </a:lnT>
                    <a:lnB w="19050" cap="rnd">
                      <a:solidFill>
                        <a:srgbClr val="144D73"/>
                      </a:solidFill>
                      <a:prstDash val="solid"/>
                    </a:lnB>
                    <a:solidFill>
                      <a:srgbClr val="F2F2F2"/>
                    </a:solidFill>
                  </a:tcPr>
                </a:tc>
              </a:tr>
              <a:tr h="585470">
                <a:tc>
                  <a:txBody>
                    <a:bodyPr/>
                    <a:lstStyle/>
                    <a:p>
                      <a:pPr indent="0" algn="ctr">
                        <a:lnSpc>
                          <a:spcPct val="120000"/>
                        </a:lnSpc>
                        <a:spcBef>
                          <a:spcPts val="0"/>
                        </a:spcBef>
                        <a:spcAft>
                          <a:spcPts val="0"/>
                        </a:spcAft>
                        <a:buClrTx/>
                        <a:buSzTx/>
                        <a:buFontTx/>
                        <a:buNone/>
                      </a:pPr>
                      <a:r>
                        <a:rPr lang="zh-CN" altLang="en-US" sz="1700" b="0" spc="130">
                          <a:solidFill>
                            <a:srgbClr val="404040"/>
                          </a:solidFill>
                          <a:latin typeface="微软雅黑" panose="020B0503020204020204" charset="-122"/>
                          <a:ea typeface="微软雅黑" panose="020B0503020204020204" charset="-122"/>
                        </a:rPr>
                        <a:t>公众号助手</a:t>
                      </a:r>
                    </a:p>
                  </a:txBody>
                  <a:tcPr marL="215900" marR="215900" marT="133350" marB="133350" anchor="ctr">
                    <a:lnL w="12700">
                      <a:solidFill>
                        <a:srgbClr val="BF9000"/>
                      </a:solidFill>
                      <a:prstDash val="solid"/>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rPr>
                        <a:t>至尊版</a:t>
                      </a: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altLang="zh-CN" sz="1700" b="0" spc="130" dirty="0" smtClean="0">
                          <a:solidFill>
                            <a:srgbClr val="404040"/>
                          </a:solidFill>
                          <a:latin typeface="微软雅黑" panose="020B0503020204020204" charset="-122"/>
                          <a:ea typeface="微软雅黑" panose="020B0503020204020204" charset="-122"/>
                        </a:rPr>
                        <a:t>2600</a:t>
                      </a:r>
                      <a:r>
                        <a:rPr lang="zh-CN" altLang="en-US" sz="1700" b="0" spc="130" dirty="0" smtClean="0">
                          <a:solidFill>
                            <a:srgbClr val="404040"/>
                          </a:solidFill>
                          <a:latin typeface="微软雅黑" panose="020B0503020204020204" charset="-122"/>
                          <a:ea typeface="微软雅黑" panose="020B0503020204020204" charset="-122"/>
                        </a:rPr>
                        <a:t>元</a:t>
                      </a:r>
                      <a:r>
                        <a:rPr lang="en-US" altLang="zh-CN" sz="1700" b="0" spc="130" dirty="0" smtClean="0">
                          <a:solidFill>
                            <a:srgbClr val="404040"/>
                          </a:solidFill>
                          <a:latin typeface="微软雅黑" panose="020B0503020204020204" charset="-122"/>
                          <a:ea typeface="微软雅黑" panose="020B0503020204020204" charset="-122"/>
                        </a:rPr>
                        <a:t>/</a:t>
                      </a:r>
                      <a:r>
                        <a:rPr lang="zh-CN" altLang="en-US" sz="1700" b="0" spc="130" dirty="0" smtClean="0">
                          <a:solidFill>
                            <a:srgbClr val="404040"/>
                          </a:solidFill>
                          <a:latin typeface="微软雅黑" panose="020B0503020204020204" charset="-122"/>
                          <a:ea typeface="微软雅黑" panose="020B0503020204020204" charset="-122"/>
                        </a:rPr>
                        <a:t>年</a:t>
                      </a:r>
                      <a:endParaRPr lang="zh-CN" altLang="en-US" sz="1700" b="0" spc="130" dirty="0">
                        <a:solidFill>
                          <a:srgbClr val="404040"/>
                        </a:solidFill>
                        <a:latin typeface="微软雅黑" panose="020B0503020204020204" charset="-122"/>
                        <a:ea typeface="微软雅黑" panose="020B0503020204020204" charset="-122"/>
                      </a:endParaRP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rgbClr val="FFFFFF"/>
                    </a:solidFill>
                  </a:tcPr>
                </a:tc>
                <a:tc vMerge="1">
                  <a:txBody>
                    <a:bodyPr/>
                    <a:lstStyle/>
                    <a:p>
                      <a:endParaRPr lang="zh-CN"/>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3175">
                      <a:solidFill>
                        <a:srgbClr val="144D73"/>
                      </a:solidFill>
                      <a:prstDash val="dot"/>
                    </a:lnT>
                    <a:lnB w="19050" cap="rnd">
                      <a:solidFill>
                        <a:srgbClr val="144D73"/>
                      </a:solidFill>
                      <a:prstDash val="solid"/>
                    </a:lnB>
                    <a:solidFill>
                      <a:srgbClr val="FFFFFF"/>
                    </a:solidFill>
                  </a:tcPr>
                </a:tc>
                <a:tc vMerge="1">
                  <a:txBody>
                    <a:bodyPr/>
                    <a:lstStyle/>
                    <a:p>
                      <a:endParaRPr lang="zh-CN"/>
                    </a:p>
                  </a:txBody>
                  <a:tcPr marL="215900" marR="215900" marT="133350" marB="133350" anchor="ctr">
                    <a:lnL w="12700">
                      <a:solidFill>
                        <a:schemeClr val="accent4">
                          <a:lumMod val="50000"/>
                        </a:schemeClr>
                      </a:solidFill>
                      <a:prstDash val="sysDot"/>
                    </a:lnL>
                    <a:lnR w="12700">
                      <a:solidFill>
                        <a:srgbClr val="BF9000"/>
                      </a:solidFill>
                      <a:prstDash val="solid"/>
                    </a:lnR>
                    <a:lnT w="3175">
                      <a:solidFill>
                        <a:srgbClr val="144D73"/>
                      </a:solidFill>
                      <a:prstDash val="dot"/>
                    </a:lnT>
                    <a:lnB w="19050" cap="rnd">
                      <a:solidFill>
                        <a:srgbClr val="144D73"/>
                      </a:solidFill>
                      <a:prstDash val="solid"/>
                    </a:lnB>
                    <a:solidFill>
                      <a:srgbClr val="F2F2F2"/>
                    </a:solidFill>
                  </a:tcPr>
                </a:tc>
              </a:tr>
              <a:tr h="584835">
                <a:tc>
                  <a:txBody>
                    <a:bodyPr/>
                    <a:lstStyle/>
                    <a:p>
                      <a:pPr indent="0" algn="ctr">
                        <a:lnSpc>
                          <a:spcPct val="120000"/>
                        </a:lnSpc>
                        <a:spcBef>
                          <a:spcPts val="0"/>
                        </a:spcBef>
                        <a:spcAft>
                          <a:spcPts val="0"/>
                        </a:spcAft>
                        <a:buClrTx/>
                        <a:buSzTx/>
                        <a:buFontTx/>
                        <a:buNone/>
                      </a:pPr>
                      <a:r>
                        <a:rPr lang="zh-CN" altLang="en-US" sz="1700" b="0" spc="130">
                          <a:solidFill>
                            <a:srgbClr val="404040"/>
                          </a:solidFill>
                          <a:latin typeface="微软雅黑" panose="020B0503020204020204" charset="-122"/>
                          <a:ea typeface="微软雅黑" panose="020B0503020204020204" charset="-122"/>
                        </a:rPr>
                        <a:t>销售系统</a:t>
                      </a:r>
                    </a:p>
                  </a:txBody>
                  <a:tcPr marL="215900" marR="215900" marT="133350" marB="133350" anchor="ctr">
                    <a:lnL w="12700">
                      <a:solidFill>
                        <a:srgbClr val="BF9000"/>
                      </a:solidFill>
                      <a:prstDash val="solid"/>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altLang="en-US" sz="1700" b="0" spc="130">
                          <a:solidFill>
                            <a:schemeClr val="tx1">
                              <a:lumMod val="75000"/>
                              <a:lumOff val="25000"/>
                            </a:schemeClr>
                          </a:solidFill>
                          <a:latin typeface="微软雅黑" panose="020B0503020204020204" charset="-122"/>
                          <a:ea typeface="微软雅黑" panose="020B0503020204020204" charset="-122"/>
                        </a:rPr>
                        <a:t>高级版</a:t>
                      </a: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altLang="zh-CN" sz="1700" b="0" spc="130" dirty="0" smtClean="0">
                          <a:solidFill>
                            <a:schemeClr val="tx1">
                              <a:lumMod val="75000"/>
                              <a:lumOff val="25000"/>
                            </a:schemeClr>
                          </a:solidFill>
                          <a:latin typeface="微软雅黑" panose="020B0503020204020204" charset="-122"/>
                          <a:ea typeface="微软雅黑" panose="020B0503020204020204" charset="-122"/>
                        </a:rPr>
                        <a:t>2980</a:t>
                      </a:r>
                      <a:r>
                        <a:rPr lang="zh-CN" altLang="en-US" sz="1700" b="0" spc="130" dirty="0" smtClean="0">
                          <a:solidFill>
                            <a:schemeClr val="tx1">
                              <a:lumMod val="75000"/>
                              <a:lumOff val="25000"/>
                            </a:schemeClr>
                          </a:solidFill>
                          <a:latin typeface="微软雅黑" panose="020B0503020204020204" charset="-122"/>
                          <a:ea typeface="微软雅黑" panose="020B0503020204020204" charset="-122"/>
                        </a:rPr>
                        <a:t>元</a:t>
                      </a:r>
                      <a:r>
                        <a:rPr lang="en-US" altLang="zh-CN" sz="1700" b="0" spc="130" dirty="0" smtClean="0">
                          <a:solidFill>
                            <a:schemeClr val="tx1">
                              <a:lumMod val="75000"/>
                              <a:lumOff val="25000"/>
                            </a:schemeClr>
                          </a:solidFill>
                          <a:latin typeface="微软雅黑" panose="020B0503020204020204" charset="-122"/>
                          <a:ea typeface="微软雅黑" panose="020B0503020204020204" charset="-122"/>
                        </a:rPr>
                        <a:t>/</a:t>
                      </a:r>
                      <a:r>
                        <a:rPr lang="zh-CN" altLang="en-US" sz="1700" b="0" spc="130" dirty="0" smtClean="0">
                          <a:solidFill>
                            <a:schemeClr val="tx1">
                              <a:lumMod val="75000"/>
                              <a:lumOff val="25000"/>
                            </a:schemeClr>
                          </a:solidFill>
                          <a:latin typeface="微软雅黑" panose="020B0503020204020204" charset="-122"/>
                          <a:ea typeface="微软雅黑" panose="020B0503020204020204" charset="-122"/>
                        </a:rPr>
                        <a:t>年</a:t>
                      </a:r>
                      <a:endParaRPr lang="en-US" altLang="zh-CN" sz="1700" b="0" spc="130" dirty="0">
                        <a:solidFill>
                          <a:schemeClr val="tx1">
                            <a:lumMod val="75000"/>
                            <a:lumOff val="25000"/>
                          </a:schemeClr>
                        </a:solidFill>
                        <a:latin typeface="微软雅黑" panose="020B0503020204020204" charset="-122"/>
                        <a:ea typeface="微软雅黑" panose="020B0503020204020204" charset="-122"/>
                      </a:endParaRP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rgbClr val="FFFFFF"/>
                    </a:solidFill>
                  </a:tcPr>
                </a:tc>
                <a:tc vMerge="1">
                  <a:txBody>
                    <a:bodyPr/>
                    <a:lstStyle/>
                    <a:p>
                      <a:endParaRPr lang="zh-CN"/>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3175">
                      <a:solidFill>
                        <a:srgbClr val="144D73"/>
                      </a:solidFill>
                      <a:prstDash val="dot"/>
                    </a:lnT>
                    <a:lnB w="12700">
                      <a:solidFill>
                        <a:srgbClr val="BF9000"/>
                      </a:solidFill>
                      <a:prstDash val="sysDot"/>
                    </a:lnB>
                    <a:solidFill>
                      <a:srgbClr val="FFFFFF"/>
                    </a:solidFill>
                  </a:tcPr>
                </a:tc>
                <a:tc vMerge="1">
                  <a:txBody>
                    <a:bodyPr/>
                    <a:lstStyle/>
                    <a:p>
                      <a:endParaRPr lang="zh-CN"/>
                    </a:p>
                  </a:txBody>
                  <a:tcPr marL="215900" marR="215900" marT="133350" marB="133350" anchor="ctr">
                    <a:lnL w="12700">
                      <a:solidFill>
                        <a:schemeClr val="accent4">
                          <a:lumMod val="50000"/>
                        </a:schemeClr>
                      </a:solidFill>
                      <a:prstDash val="sysDot"/>
                    </a:lnL>
                    <a:lnR w="12700">
                      <a:solidFill>
                        <a:srgbClr val="BF9000"/>
                      </a:solidFill>
                      <a:prstDash val="solid"/>
                    </a:lnR>
                    <a:lnT w="3175">
                      <a:solidFill>
                        <a:srgbClr val="144D73"/>
                      </a:solidFill>
                      <a:prstDash val="dot"/>
                    </a:lnT>
                    <a:lnB w="12700">
                      <a:solidFill>
                        <a:srgbClr val="BF9000"/>
                      </a:solidFill>
                      <a:prstDash val="sysDot"/>
                    </a:lnB>
                    <a:solidFill>
                      <a:srgbClr val="F2F2F2"/>
                    </a:solidFill>
                  </a:tcPr>
                </a:tc>
              </a:tr>
              <a:tr h="584835">
                <a:tc>
                  <a:txBody>
                    <a:bodyPr/>
                    <a:lstStyle/>
                    <a:p>
                      <a:pPr indent="0" algn="ctr">
                        <a:lnSpc>
                          <a:spcPct val="120000"/>
                        </a:lnSpc>
                        <a:spcBef>
                          <a:spcPts val="0"/>
                        </a:spcBef>
                        <a:spcAft>
                          <a:spcPts val="0"/>
                        </a:spcAft>
                        <a:buClrTx/>
                        <a:buSzTx/>
                        <a:buFontTx/>
                        <a:buNone/>
                      </a:pPr>
                      <a:r>
                        <a:rPr lang="zh-CN" altLang="en-US" sz="1700" b="0" spc="130">
                          <a:solidFill>
                            <a:srgbClr val="404040"/>
                          </a:solidFill>
                          <a:latin typeface="微软雅黑" panose="020B0503020204020204" charset="-122"/>
                          <a:ea typeface="微软雅黑" panose="020B0503020204020204" charset="-122"/>
                        </a:rPr>
                        <a:t>营销活动</a:t>
                      </a:r>
                    </a:p>
                  </a:txBody>
                  <a:tcPr marL="215900" marR="215900" marT="133350" marB="133350" anchor="ctr">
                    <a:lnL w="12700">
                      <a:solidFill>
                        <a:srgbClr val="BF9000"/>
                      </a:solidFill>
                      <a:prstDash val="solid"/>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chemeClr val="bg1"/>
                    </a:solidFill>
                  </a:tcPr>
                </a:tc>
                <a:tc>
                  <a:txBody>
                    <a:bodyPr/>
                    <a:lstStyle/>
                    <a:p>
                      <a:pPr indent="0" algn="ctr">
                        <a:lnSpc>
                          <a:spcPct val="120000"/>
                        </a:lnSpc>
                        <a:spcBef>
                          <a:spcPts val="0"/>
                        </a:spcBef>
                        <a:spcAft>
                          <a:spcPts val="0"/>
                        </a:spcAft>
                        <a:buNone/>
                      </a:pPr>
                      <a:r>
                        <a:rPr lang="zh-CN" altLang="en-US" sz="1700" b="0" spc="130">
                          <a:solidFill>
                            <a:schemeClr val="tx1">
                              <a:lumMod val="75000"/>
                              <a:lumOff val="25000"/>
                            </a:schemeClr>
                          </a:solidFill>
                          <a:latin typeface="微软雅黑" panose="020B0503020204020204" charset="-122"/>
                          <a:ea typeface="微软雅黑" panose="020B0503020204020204" charset="-122"/>
                        </a:rPr>
                        <a:t>至尊版</a:t>
                      </a: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chemeClr val="bg1"/>
                    </a:solidFill>
                  </a:tcPr>
                </a:tc>
                <a:tc>
                  <a:txBody>
                    <a:bodyPr/>
                    <a:lstStyle/>
                    <a:p>
                      <a:pPr indent="0" algn="ctr">
                        <a:lnSpc>
                          <a:spcPct val="120000"/>
                        </a:lnSpc>
                        <a:spcBef>
                          <a:spcPts val="0"/>
                        </a:spcBef>
                        <a:spcAft>
                          <a:spcPts val="0"/>
                        </a:spcAft>
                        <a:buNone/>
                      </a:pPr>
                      <a:r>
                        <a:rPr lang="en-US" altLang="zh-CN" sz="1700" b="0" spc="130" dirty="0" smtClean="0">
                          <a:solidFill>
                            <a:schemeClr val="tx1">
                              <a:lumMod val="75000"/>
                              <a:lumOff val="25000"/>
                            </a:schemeClr>
                          </a:solidFill>
                          <a:latin typeface="微软雅黑" panose="020B0503020204020204" charset="-122"/>
                          <a:ea typeface="微软雅黑" panose="020B0503020204020204" charset="-122"/>
                        </a:rPr>
                        <a:t>2380</a:t>
                      </a:r>
                      <a:r>
                        <a:rPr lang="zh-CN" altLang="en-US" sz="1700" b="0" spc="130" dirty="0" smtClean="0">
                          <a:solidFill>
                            <a:schemeClr val="tx1">
                              <a:lumMod val="75000"/>
                              <a:lumOff val="25000"/>
                            </a:schemeClr>
                          </a:solidFill>
                          <a:latin typeface="微软雅黑" panose="020B0503020204020204" charset="-122"/>
                          <a:ea typeface="微软雅黑" panose="020B0503020204020204" charset="-122"/>
                        </a:rPr>
                        <a:t>元</a:t>
                      </a:r>
                      <a:r>
                        <a:rPr lang="en-US" altLang="zh-CN" sz="1700" b="0" spc="130" dirty="0" smtClean="0">
                          <a:solidFill>
                            <a:schemeClr val="tx1">
                              <a:lumMod val="75000"/>
                              <a:lumOff val="25000"/>
                            </a:schemeClr>
                          </a:solidFill>
                          <a:latin typeface="微软雅黑" panose="020B0503020204020204" charset="-122"/>
                          <a:ea typeface="微软雅黑" panose="020B0503020204020204" charset="-122"/>
                        </a:rPr>
                        <a:t>/</a:t>
                      </a:r>
                      <a:r>
                        <a:rPr lang="zh-CN" altLang="en-US" sz="1700" b="0" spc="130" dirty="0" smtClean="0">
                          <a:solidFill>
                            <a:schemeClr val="tx1">
                              <a:lumMod val="75000"/>
                              <a:lumOff val="25000"/>
                            </a:schemeClr>
                          </a:solidFill>
                          <a:latin typeface="微软雅黑" panose="020B0503020204020204" charset="-122"/>
                          <a:ea typeface="微软雅黑" panose="020B0503020204020204" charset="-122"/>
                        </a:rPr>
                        <a:t>年</a:t>
                      </a:r>
                      <a:endParaRPr lang="en-US" altLang="zh-CN" sz="1700" b="0" spc="130" dirty="0">
                        <a:solidFill>
                          <a:schemeClr val="tx1">
                            <a:lumMod val="75000"/>
                            <a:lumOff val="25000"/>
                          </a:schemeClr>
                        </a:solidFill>
                        <a:latin typeface="微软雅黑" panose="020B0503020204020204" charset="-122"/>
                        <a:ea typeface="微软雅黑" panose="020B0503020204020204" charset="-122"/>
                      </a:endParaRP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chemeClr val="bg1"/>
                    </a:solidFill>
                  </a:tcPr>
                </a:tc>
                <a:tc vMerge="1">
                  <a:txBody>
                    <a:bodyPr/>
                    <a:lstStyle/>
                    <a:p>
                      <a:endParaRPr lang="zh-CN"/>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rgbClr val="BF9000"/>
                      </a:solidFill>
                      <a:prstDash val="sysDot"/>
                    </a:lnT>
                    <a:lnB w="12700">
                      <a:solidFill>
                        <a:srgbClr val="BF9000"/>
                      </a:solidFill>
                      <a:prstDash val="solid"/>
                    </a:lnB>
                    <a:solidFill>
                      <a:srgbClr val="FFFFFF"/>
                    </a:solidFill>
                  </a:tcPr>
                </a:tc>
                <a:tc vMerge="1">
                  <a:txBody>
                    <a:bodyPr/>
                    <a:lstStyle/>
                    <a:p>
                      <a:endParaRPr lang="zh-CN"/>
                    </a:p>
                  </a:txBody>
                  <a:tcPr marL="215900" marR="215900" marT="133350" marB="133350" anchor="ctr">
                    <a:lnL w="12700">
                      <a:solidFill>
                        <a:schemeClr val="accent4">
                          <a:lumMod val="50000"/>
                        </a:schemeClr>
                      </a:solidFill>
                      <a:prstDash val="sysDot"/>
                    </a:lnL>
                    <a:lnR w="12700">
                      <a:solidFill>
                        <a:srgbClr val="BF9000"/>
                      </a:solidFill>
                      <a:prstDash val="solid"/>
                    </a:lnR>
                    <a:lnT w="12700">
                      <a:solidFill>
                        <a:srgbClr val="BF9000"/>
                      </a:solidFill>
                      <a:prstDash val="sysDot"/>
                    </a:lnT>
                    <a:lnB w="12700">
                      <a:solidFill>
                        <a:srgbClr val="BF9000"/>
                      </a:solidFill>
                      <a:prstDash val="solid"/>
                    </a:lnB>
                    <a:solidFill>
                      <a:srgbClr val="FFFFFF"/>
                    </a:solidFill>
                  </a:tcPr>
                </a:tc>
              </a:tr>
              <a:tr h="584835">
                <a:tc>
                  <a:txBody>
                    <a:bodyPr/>
                    <a:lstStyle/>
                    <a:p>
                      <a:pPr indent="0" algn="ctr">
                        <a:lnSpc>
                          <a:spcPct val="120000"/>
                        </a:lnSpc>
                        <a:spcBef>
                          <a:spcPts val="0"/>
                        </a:spcBef>
                        <a:spcAft>
                          <a:spcPts val="0"/>
                        </a:spcAft>
                        <a:buClrTx/>
                        <a:buSzTx/>
                        <a:buFontTx/>
                        <a:buNone/>
                      </a:pPr>
                      <a:r>
                        <a:rPr lang="zh-CN" altLang="en-US" sz="1700" b="0" spc="130">
                          <a:solidFill>
                            <a:srgbClr val="404040"/>
                          </a:solidFill>
                          <a:latin typeface="微软雅黑" panose="020B0503020204020204" charset="-122"/>
                          <a:ea typeface="微软雅黑" panose="020B0503020204020204" charset="-122"/>
                        </a:rPr>
                        <a:t>云设计</a:t>
                      </a:r>
                    </a:p>
                  </a:txBody>
                  <a:tcPr marL="215900" marR="215900" marT="133350" marB="133350" anchor="ctr">
                    <a:lnL w="12700">
                      <a:solidFill>
                        <a:srgbClr val="BF9000"/>
                      </a:solidFill>
                      <a:prstDash val="solid"/>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chemeClr val="bg1"/>
                    </a:solidFill>
                  </a:tcPr>
                </a:tc>
                <a:tc>
                  <a:txBody>
                    <a:bodyPr/>
                    <a:lstStyle/>
                    <a:p>
                      <a:pPr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rPr>
                        <a:t>高级版</a:t>
                      </a: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chemeClr val="bg1"/>
                    </a:solidFill>
                  </a:tcPr>
                </a:tc>
                <a:tc>
                  <a:txBody>
                    <a:bodyPr/>
                    <a:lstStyle/>
                    <a:p>
                      <a:pPr indent="0" algn="ctr">
                        <a:lnSpc>
                          <a:spcPct val="120000"/>
                        </a:lnSpc>
                        <a:spcBef>
                          <a:spcPts val="0"/>
                        </a:spcBef>
                        <a:spcAft>
                          <a:spcPts val="0"/>
                        </a:spcAft>
                        <a:buNone/>
                      </a:pPr>
                      <a:r>
                        <a:rPr lang="en-US" altLang="zh-CN" sz="1700" b="0" spc="130" dirty="0" smtClean="0">
                          <a:solidFill>
                            <a:srgbClr val="404040"/>
                          </a:solidFill>
                          <a:latin typeface="微软雅黑" panose="020B0503020204020204" charset="-122"/>
                          <a:ea typeface="微软雅黑" panose="020B0503020204020204" charset="-122"/>
                        </a:rPr>
                        <a:t>1980</a:t>
                      </a:r>
                      <a:r>
                        <a:rPr lang="zh-CN" altLang="en-US" sz="1700" b="0" spc="130" dirty="0" smtClean="0">
                          <a:solidFill>
                            <a:srgbClr val="404040"/>
                          </a:solidFill>
                          <a:latin typeface="微软雅黑" panose="020B0503020204020204" charset="-122"/>
                          <a:ea typeface="微软雅黑" panose="020B0503020204020204" charset="-122"/>
                        </a:rPr>
                        <a:t>元</a:t>
                      </a:r>
                      <a:r>
                        <a:rPr lang="en-US" altLang="zh-CN" sz="1700" b="0" spc="130" dirty="0" smtClean="0">
                          <a:solidFill>
                            <a:srgbClr val="404040"/>
                          </a:solidFill>
                          <a:latin typeface="微软雅黑" panose="020B0503020204020204" charset="-122"/>
                          <a:ea typeface="微软雅黑" panose="020B0503020204020204" charset="-122"/>
                        </a:rPr>
                        <a:t>/</a:t>
                      </a:r>
                      <a:r>
                        <a:rPr lang="zh-CN" altLang="en-US" sz="1700" b="0" spc="130" dirty="0" smtClean="0">
                          <a:solidFill>
                            <a:srgbClr val="404040"/>
                          </a:solidFill>
                          <a:latin typeface="微软雅黑" panose="020B0503020204020204" charset="-122"/>
                          <a:ea typeface="微软雅黑" panose="020B0503020204020204" charset="-122"/>
                        </a:rPr>
                        <a:t>年</a:t>
                      </a:r>
                      <a:endParaRPr lang="en-US" altLang="zh-CN" sz="1700" b="0" spc="130" dirty="0">
                        <a:solidFill>
                          <a:srgbClr val="404040"/>
                        </a:solidFill>
                        <a:latin typeface="微软雅黑" panose="020B0503020204020204" charset="-122"/>
                        <a:ea typeface="微软雅黑" panose="020B0503020204020204" charset="-122"/>
                      </a:endParaRP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chemeClr val="accent4">
                          <a:lumMod val="50000"/>
                        </a:schemeClr>
                      </a:solidFill>
                      <a:prstDash val="sysDot"/>
                    </a:lnT>
                    <a:lnB w="12700">
                      <a:solidFill>
                        <a:schemeClr val="accent4">
                          <a:lumMod val="50000"/>
                        </a:schemeClr>
                      </a:solidFill>
                      <a:prstDash val="sysDot"/>
                    </a:lnB>
                    <a:lnTlToBr>
                      <a:noFill/>
                    </a:lnTlToBr>
                    <a:lnBlToTr>
                      <a:noFill/>
                    </a:lnBlToTr>
                    <a:solidFill>
                      <a:schemeClr val="bg1"/>
                    </a:solidFill>
                  </a:tcPr>
                </a:tc>
                <a:tc vMerge="1">
                  <a:txBody>
                    <a:bodyPr/>
                    <a:lstStyle/>
                    <a:p>
                      <a:endParaRPr lang="zh-CN"/>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rgbClr val="BF9000"/>
                      </a:solidFill>
                      <a:prstDash val="sysDot"/>
                    </a:lnT>
                    <a:lnB w="12700">
                      <a:solidFill>
                        <a:srgbClr val="BF9000"/>
                      </a:solidFill>
                      <a:prstDash val="solid"/>
                    </a:lnB>
                    <a:solidFill>
                      <a:srgbClr val="FFFFFF"/>
                    </a:solidFill>
                  </a:tcPr>
                </a:tc>
                <a:tc vMerge="1">
                  <a:txBody>
                    <a:bodyPr/>
                    <a:lstStyle/>
                    <a:p>
                      <a:endParaRPr lang="zh-CN"/>
                    </a:p>
                  </a:txBody>
                  <a:tcPr marL="215900" marR="215900" marT="133350" marB="133350" anchor="ctr">
                    <a:lnL w="12700">
                      <a:solidFill>
                        <a:schemeClr val="accent4">
                          <a:lumMod val="50000"/>
                        </a:schemeClr>
                      </a:solidFill>
                      <a:prstDash val="sysDot"/>
                    </a:lnL>
                    <a:lnR w="12700">
                      <a:solidFill>
                        <a:srgbClr val="BF9000"/>
                      </a:solidFill>
                      <a:prstDash val="solid"/>
                    </a:lnR>
                    <a:lnT w="12700">
                      <a:solidFill>
                        <a:srgbClr val="BF9000"/>
                      </a:solidFill>
                      <a:prstDash val="sysDot"/>
                    </a:lnT>
                    <a:lnB w="12700">
                      <a:solidFill>
                        <a:srgbClr val="BF9000"/>
                      </a:solidFill>
                      <a:prstDash val="solid"/>
                    </a:lnB>
                    <a:solidFill>
                      <a:srgbClr val="FFFFFF"/>
                    </a:solidFill>
                  </a:tcPr>
                </a:tc>
              </a:tr>
              <a:tr h="584835">
                <a:tc>
                  <a:txBody>
                    <a:bodyPr/>
                    <a:lstStyle/>
                    <a:p>
                      <a:pPr indent="0" algn="ctr">
                        <a:lnSpc>
                          <a:spcPct val="120000"/>
                        </a:lnSpc>
                        <a:spcBef>
                          <a:spcPts val="0"/>
                        </a:spcBef>
                        <a:spcAft>
                          <a:spcPts val="0"/>
                        </a:spcAft>
                        <a:buClrTx/>
                        <a:buSzTx/>
                        <a:buFontTx/>
                        <a:buNone/>
                      </a:pPr>
                      <a:r>
                        <a:rPr lang="zh-CN" altLang="en-US" sz="1700" b="0" spc="130">
                          <a:solidFill>
                            <a:srgbClr val="404040"/>
                          </a:solidFill>
                          <a:latin typeface="微软雅黑" panose="020B0503020204020204" charset="-122"/>
                          <a:ea typeface="微软雅黑" panose="020B0503020204020204" charset="-122"/>
                        </a:rPr>
                        <a:t>企业邮箱</a:t>
                      </a:r>
                    </a:p>
                  </a:txBody>
                  <a:tcPr marL="215900" marR="215900" marT="133350" marB="133350" anchor="ctr">
                    <a:lnL w="12700">
                      <a:solidFill>
                        <a:srgbClr val="BF9000"/>
                      </a:solidFill>
                      <a:prstDash val="solid"/>
                    </a:lnL>
                    <a:lnR w="12700">
                      <a:solidFill>
                        <a:schemeClr val="accent4">
                          <a:lumMod val="50000"/>
                        </a:schemeClr>
                      </a:solidFill>
                      <a:prstDash val="sysDot"/>
                    </a:lnR>
                    <a:lnT w="12700">
                      <a:solidFill>
                        <a:schemeClr val="accent4">
                          <a:lumMod val="50000"/>
                        </a:schemeClr>
                      </a:solidFill>
                      <a:prstDash val="sysDot"/>
                    </a:lnT>
                    <a:lnB w="12700">
                      <a:solidFill>
                        <a:srgbClr val="BF9000"/>
                      </a:solidFill>
                      <a:prstDash val="solid"/>
                    </a:lnB>
                    <a:lnTlToBr>
                      <a:noFill/>
                    </a:lnTlToBr>
                    <a:lnBlToTr>
                      <a:noFill/>
                    </a:lnBlToTr>
                    <a:solidFill>
                      <a:schemeClr val="bg1"/>
                    </a:solidFill>
                  </a:tcPr>
                </a:tc>
                <a:tc>
                  <a:txBody>
                    <a:bodyPr/>
                    <a:lstStyle/>
                    <a:p>
                      <a:pPr indent="0" algn="ctr">
                        <a:lnSpc>
                          <a:spcPct val="120000"/>
                        </a:lnSpc>
                        <a:spcBef>
                          <a:spcPts val="0"/>
                        </a:spcBef>
                        <a:spcAft>
                          <a:spcPts val="0"/>
                        </a:spcAft>
                        <a:buNone/>
                      </a:pPr>
                      <a:r>
                        <a:rPr lang="zh-CN" altLang="en-US" sz="1700" b="0" spc="130" dirty="0" smtClean="0">
                          <a:solidFill>
                            <a:srgbClr val="404040"/>
                          </a:solidFill>
                          <a:latin typeface="微软雅黑" panose="020B0503020204020204" charset="-122"/>
                          <a:ea typeface="微软雅黑" panose="020B0503020204020204" charset="-122"/>
                        </a:rPr>
                        <a:t>高级版</a:t>
                      </a:r>
                      <a:endParaRPr lang="zh-CN" altLang="en-US" sz="1700" b="0" spc="130" dirty="0">
                        <a:solidFill>
                          <a:srgbClr val="404040"/>
                        </a:solidFill>
                        <a:latin typeface="微软雅黑" panose="020B0503020204020204" charset="-122"/>
                        <a:ea typeface="微软雅黑" panose="020B0503020204020204" charset="-122"/>
                      </a:endParaRP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chemeClr val="accent4">
                          <a:lumMod val="50000"/>
                        </a:schemeClr>
                      </a:solidFill>
                      <a:prstDash val="sysDot"/>
                    </a:lnT>
                    <a:lnB w="12700">
                      <a:solidFill>
                        <a:srgbClr val="BF9000"/>
                      </a:solidFill>
                      <a:prstDash val="solid"/>
                    </a:lnB>
                    <a:lnTlToBr>
                      <a:noFill/>
                    </a:lnTlToBr>
                    <a:lnBlToTr>
                      <a:noFill/>
                    </a:lnBlToTr>
                    <a:solidFill>
                      <a:schemeClr val="bg1"/>
                    </a:solidFill>
                  </a:tcPr>
                </a:tc>
                <a:tc>
                  <a:txBody>
                    <a:bodyPr/>
                    <a:lstStyle/>
                    <a:p>
                      <a:pPr indent="0" algn="ctr">
                        <a:lnSpc>
                          <a:spcPct val="120000"/>
                        </a:lnSpc>
                        <a:spcBef>
                          <a:spcPts val="0"/>
                        </a:spcBef>
                        <a:spcAft>
                          <a:spcPts val="0"/>
                        </a:spcAft>
                        <a:buNone/>
                      </a:pPr>
                      <a:r>
                        <a:rPr lang="en-US" altLang="zh-CN" sz="1700" b="0" spc="130" dirty="0" smtClean="0">
                          <a:solidFill>
                            <a:srgbClr val="404040"/>
                          </a:solidFill>
                          <a:latin typeface="微软雅黑" panose="020B0503020204020204" charset="-122"/>
                          <a:ea typeface="微软雅黑" panose="020B0503020204020204" charset="-122"/>
                        </a:rPr>
                        <a:t>2680</a:t>
                      </a:r>
                      <a:r>
                        <a:rPr lang="zh-CN" altLang="en-US" sz="1700" b="0" spc="130" dirty="0" smtClean="0">
                          <a:solidFill>
                            <a:srgbClr val="404040"/>
                          </a:solidFill>
                          <a:latin typeface="微软雅黑" panose="020B0503020204020204" charset="-122"/>
                          <a:ea typeface="微软雅黑" panose="020B0503020204020204" charset="-122"/>
                        </a:rPr>
                        <a:t>元</a:t>
                      </a:r>
                      <a:r>
                        <a:rPr lang="en-US" altLang="zh-CN" sz="1700" b="0" spc="130" dirty="0" smtClean="0">
                          <a:solidFill>
                            <a:srgbClr val="404040"/>
                          </a:solidFill>
                          <a:latin typeface="微软雅黑" panose="020B0503020204020204" charset="-122"/>
                          <a:ea typeface="微软雅黑" panose="020B0503020204020204" charset="-122"/>
                        </a:rPr>
                        <a:t>/</a:t>
                      </a:r>
                      <a:r>
                        <a:rPr lang="zh-CN" altLang="en-US" sz="1700" b="0" spc="130" dirty="0" smtClean="0">
                          <a:solidFill>
                            <a:srgbClr val="404040"/>
                          </a:solidFill>
                          <a:latin typeface="微软雅黑" panose="020B0503020204020204" charset="-122"/>
                          <a:ea typeface="微软雅黑" panose="020B0503020204020204" charset="-122"/>
                        </a:rPr>
                        <a:t>年</a:t>
                      </a:r>
                      <a:endParaRPr lang="en-US" altLang="zh-CN" sz="1700" b="0" spc="130" dirty="0">
                        <a:solidFill>
                          <a:srgbClr val="404040"/>
                        </a:solidFill>
                        <a:latin typeface="微软雅黑" panose="020B0503020204020204" charset="-122"/>
                        <a:ea typeface="微软雅黑" panose="020B0503020204020204" charset="-122"/>
                      </a:endParaRPr>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chemeClr val="accent4">
                          <a:lumMod val="50000"/>
                        </a:schemeClr>
                      </a:solidFill>
                      <a:prstDash val="sysDot"/>
                    </a:lnT>
                    <a:lnB w="12700">
                      <a:solidFill>
                        <a:srgbClr val="BF9000"/>
                      </a:solidFill>
                      <a:prstDash val="solid"/>
                    </a:lnB>
                    <a:lnTlToBr>
                      <a:noFill/>
                    </a:lnTlToBr>
                    <a:lnBlToTr>
                      <a:noFill/>
                    </a:lnBlToTr>
                    <a:solidFill>
                      <a:schemeClr val="bg1"/>
                    </a:solidFill>
                  </a:tcPr>
                </a:tc>
                <a:tc vMerge="1">
                  <a:txBody>
                    <a:bodyPr/>
                    <a:lstStyle/>
                    <a:p>
                      <a:endParaRPr lang="zh-CN"/>
                    </a:p>
                  </a:txBody>
                  <a:tcPr marL="215900" marR="215900" marT="133350" marB="133350" anchor="ctr">
                    <a:lnL w="12700">
                      <a:solidFill>
                        <a:schemeClr val="accent4">
                          <a:lumMod val="50000"/>
                        </a:schemeClr>
                      </a:solidFill>
                      <a:prstDash val="sysDot"/>
                    </a:lnL>
                    <a:lnR w="12700">
                      <a:solidFill>
                        <a:schemeClr val="accent4">
                          <a:lumMod val="50000"/>
                        </a:schemeClr>
                      </a:solidFill>
                      <a:prstDash val="sysDot"/>
                    </a:lnR>
                    <a:lnT w="12700">
                      <a:solidFill>
                        <a:srgbClr val="BF9000"/>
                      </a:solidFill>
                      <a:prstDash val="sysDot"/>
                    </a:lnT>
                    <a:lnB w="12700">
                      <a:solidFill>
                        <a:srgbClr val="BF9000"/>
                      </a:solidFill>
                      <a:prstDash val="solid"/>
                    </a:lnB>
                    <a:solidFill>
                      <a:srgbClr val="FFFFFF"/>
                    </a:solidFill>
                  </a:tcPr>
                </a:tc>
                <a:tc vMerge="1">
                  <a:txBody>
                    <a:bodyPr/>
                    <a:lstStyle/>
                    <a:p>
                      <a:endParaRPr lang="zh-CN"/>
                    </a:p>
                  </a:txBody>
                  <a:tcPr marL="215900" marR="215900" marT="133350" marB="133350" anchor="ctr">
                    <a:lnL w="12700">
                      <a:solidFill>
                        <a:schemeClr val="accent4">
                          <a:lumMod val="50000"/>
                        </a:schemeClr>
                      </a:solidFill>
                      <a:prstDash val="sysDot"/>
                    </a:lnL>
                    <a:lnR w="12700">
                      <a:solidFill>
                        <a:srgbClr val="BF9000"/>
                      </a:solidFill>
                      <a:prstDash val="solid"/>
                    </a:lnR>
                    <a:lnT w="12700">
                      <a:solidFill>
                        <a:srgbClr val="BF9000"/>
                      </a:solidFill>
                      <a:prstDash val="sysDot"/>
                    </a:lnT>
                    <a:lnB w="12700">
                      <a:solidFill>
                        <a:srgbClr val="BF9000"/>
                      </a:solidFill>
                      <a:prstDash val="solid"/>
                    </a:lnB>
                    <a:solidFill>
                      <a:srgbClr val="FFFFFF"/>
                    </a:solidFill>
                  </a:tcPr>
                </a:tc>
              </a:tr>
            </a:tbl>
          </a:graphicData>
        </a:graphic>
      </p:graphicFrame>
      <p:sp>
        <p:nvSpPr>
          <p:cNvPr id="4" name="文本框 3"/>
          <p:cNvSpPr txBox="1"/>
          <p:nvPr/>
        </p:nvSpPr>
        <p:spPr>
          <a:xfrm>
            <a:off x="4591050" y="1129665"/>
            <a:ext cx="3456305" cy="645160"/>
          </a:xfrm>
          <a:prstGeom prst="rect">
            <a:avLst/>
          </a:prstGeom>
          <a:noFill/>
        </p:spPr>
        <p:txBody>
          <a:bodyPr wrap="square" rtlCol="0">
            <a:spAutoFit/>
          </a:bodyPr>
          <a:lstStyle/>
          <a:p>
            <a:pPr algn="ctr"/>
            <a:r>
              <a:rPr lang="zh-CN" altLang="en-US" sz="3600" b="1">
                <a:solidFill>
                  <a:schemeClr val="accent1"/>
                </a:solidFill>
                <a:latin typeface="微软雅黑" panose="020B0503020204020204" charset="-122"/>
                <a:ea typeface="微软雅黑" panose="020B0503020204020204" charset="-122"/>
              </a:rPr>
              <a:t>产品组合套餐</a:t>
            </a:r>
          </a:p>
        </p:txBody>
      </p:sp>
      <p:sp>
        <p:nvSpPr>
          <p:cNvPr id="2" name="矩形 1"/>
          <p:cNvSpPr/>
          <p:nvPr/>
        </p:nvSpPr>
        <p:spPr>
          <a:xfrm>
            <a:off x="-10160" y="833120"/>
            <a:ext cx="5291455" cy="84455"/>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03</a:t>
            </a:r>
          </a:p>
        </p:txBody>
      </p:sp>
      <p:sp>
        <p:nvSpPr>
          <p:cNvPr id="11" name="文本框 10"/>
          <p:cNvSpPr txBox="1"/>
          <p:nvPr/>
        </p:nvSpPr>
        <p:spPr>
          <a:xfrm>
            <a:off x="1022350" y="311150"/>
            <a:ext cx="5067935"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解决方案</a:t>
            </a:r>
            <a:r>
              <a:rPr lang="en-US" altLang="zh-CN" sz="2800" b="1">
                <a:solidFill>
                  <a:srgbClr val="5B9BD5"/>
                </a:solidFill>
                <a:latin typeface="微软雅黑" panose="020B0503020204020204" charset="-122"/>
                <a:ea typeface="微软雅黑" panose="020B0503020204020204" charset="-122"/>
              </a:rPr>
              <a:t>——</a:t>
            </a:r>
            <a:r>
              <a:rPr lang="zh-CN" altLang="en-US" sz="2800" b="1">
                <a:solidFill>
                  <a:srgbClr val="5B9BD5"/>
                </a:solidFill>
                <a:latin typeface="微软雅黑" panose="020B0503020204020204" charset="-122"/>
                <a:ea typeface="微软雅黑" panose="020B0503020204020204" charset="-122"/>
              </a:rPr>
              <a:t>价格</a:t>
            </a:r>
          </a:p>
        </p:txBody>
      </p:sp>
      <p:pic>
        <p:nvPicPr>
          <p:cNvPr id="15" name="图片 14" descr="企业网站"/>
          <p:cNvPicPr>
            <a:picLocks noChangeAspect="1"/>
          </p:cNvPicPr>
          <p:nvPr/>
        </p:nvPicPr>
        <p:blipFill>
          <a:blip r:embed="rId3" cstate="print"/>
          <a:stretch>
            <a:fillRect/>
          </a:stretch>
        </p:blipFill>
        <p:spPr>
          <a:xfrm>
            <a:off x="2059305" y="2717800"/>
            <a:ext cx="272415" cy="229235"/>
          </a:xfrm>
          <a:prstGeom prst="rect">
            <a:avLst/>
          </a:prstGeom>
        </p:spPr>
      </p:pic>
      <p:pic>
        <p:nvPicPr>
          <p:cNvPr id="18" name="图片 17" descr="轻应用小程序"/>
          <p:cNvPicPr>
            <a:picLocks noChangeAspect="1"/>
          </p:cNvPicPr>
          <p:nvPr/>
        </p:nvPicPr>
        <p:blipFill>
          <a:blip r:embed="rId4" cstate="print"/>
          <a:stretch>
            <a:fillRect/>
          </a:stretch>
        </p:blipFill>
        <p:spPr>
          <a:xfrm>
            <a:off x="1486535" y="3282950"/>
            <a:ext cx="347345" cy="292100"/>
          </a:xfrm>
          <a:prstGeom prst="rect">
            <a:avLst/>
          </a:prstGeom>
        </p:spPr>
      </p:pic>
      <p:pic>
        <p:nvPicPr>
          <p:cNvPr id="14" name="图片 13" descr="公众号"/>
          <p:cNvPicPr>
            <a:picLocks noChangeAspect="1"/>
          </p:cNvPicPr>
          <p:nvPr/>
        </p:nvPicPr>
        <p:blipFill>
          <a:blip r:embed="rId5" cstate="print"/>
          <a:stretch>
            <a:fillRect/>
          </a:stretch>
        </p:blipFill>
        <p:spPr>
          <a:xfrm>
            <a:off x="1591310" y="3862705"/>
            <a:ext cx="341630" cy="287020"/>
          </a:xfrm>
          <a:prstGeom prst="rect">
            <a:avLst/>
          </a:prstGeom>
        </p:spPr>
      </p:pic>
      <p:pic>
        <p:nvPicPr>
          <p:cNvPr id="19" name="图片 18" descr="销售系统"/>
          <p:cNvPicPr>
            <a:picLocks noChangeAspect="1"/>
          </p:cNvPicPr>
          <p:nvPr/>
        </p:nvPicPr>
        <p:blipFill>
          <a:blip r:embed="rId6" cstate="print"/>
          <a:stretch>
            <a:fillRect/>
          </a:stretch>
        </p:blipFill>
        <p:spPr>
          <a:xfrm>
            <a:off x="1731010" y="4422140"/>
            <a:ext cx="328295" cy="276225"/>
          </a:xfrm>
          <a:prstGeom prst="rect">
            <a:avLst/>
          </a:prstGeom>
        </p:spPr>
      </p:pic>
      <p:pic>
        <p:nvPicPr>
          <p:cNvPr id="20" name="图片 19" descr="营销活动"/>
          <p:cNvPicPr>
            <a:picLocks noChangeAspect="1"/>
          </p:cNvPicPr>
          <p:nvPr/>
        </p:nvPicPr>
        <p:blipFill>
          <a:blip r:embed="rId7" cstate="print"/>
          <a:stretch>
            <a:fillRect/>
          </a:stretch>
        </p:blipFill>
        <p:spPr>
          <a:xfrm>
            <a:off x="1731645" y="5007610"/>
            <a:ext cx="337185" cy="283845"/>
          </a:xfrm>
          <a:prstGeom prst="rect">
            <a:avLst/>
          </a:prstGeom>
        </p:spPr>
      </p:pic>
      <p:pic>
        <p:nvPicPr>
          <p:cNvPr id="21" name="图片 20" descr="云设计"/>
          <p:cNvPicPr>
            <a:picLocks noChangeAspect="1"/>
          </p:cNvPicPr>
          <p:nvPr/>
        </p:nvPicPr>
        <p:blipFill>
          <a:blip r:embed="rId8" cstate="print"/>
          <a:stretch>
            <a:fillRect/>
          </a:stretch>
        </p:blipFill>
        <p:spPr>
          <a:xfrm>
            <a:off x="1833880" y="5613400"/>
            <a:ext cx="345440" cy="290830"/>
          </a:xfrm>
          <a:prstGeom prst="rect">
            <a:avLst/>
          </a:prstGeom>
        </p:spPr>
      </p:pic>
      <p:pic>
        <p:nvPicPr>
          <p:cNvPr id="16" name="图片 15" descr="企业邮箱"/>
          <p:cNvPicPr>
            <a:picLocks noChangeAspect="1"/>
          </p:cNvPicPr>
          <p:nvPr/>
        </p:nvPicPr>
        <p:blipFill>
          <a:blip r:embed="rId9" cstate="print"/>
          <a:stretch>
            <a:fillRect/>
          </a:stretch>
        </p:blipFill>
        <p:spPr>
          <a:xfrm>
            <a:off x="1731645" y="6176010"/>
            <a:ext cx="327660" cy="276860"/>
          </a:xfrm>
          <a:prstGeom prst="rect">
            <a:avLst/>
          </a:prstGeom>
        </p:spPr>
      </p:pic>
      <p:pic>
        <p:nvPicPr>
          <p:cNvPr id="17" name="Picture 2" descr="D:\公司图片大全\公司LOGO\公司LOGO原图\LOGO\xzyzlogo.png"/>
          <p:cNvPicPr>
            <a:picLocks noChangeAspect="1" noChangeArrowheads="1"/>
          </p:cNvPicPr>
          <p:nvPr/>
        </p:nvPicPr>
        <p:blipFill>
          <a:blip r:embed="rId10" cstate="print"/>
          <a:srcRect/>
          <a:stretch>
            <a:fillRect/>
          </a:stretch>
        </p:blipFill>
        <p:spPr bwMode="auto">
          <a:xfrm>
            <a:off x="9204266" y="257634"/>
            <a:ext cx="2286095" cy="54186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b="-23000"/>
          </a:stretch>
        </a:blipFill>
        <a:effectLst/>
      </p:bgPr>
    </p:bg>
    <p:spTree>
      <p:nvGrpSpPr>
        <p:cNvPr id="1" name=""/>
        <p:cNvGrpSpPr/>
        <p:nvPr/>
      </p:nvGrpSpPr>
      <p:grpSpPr>
        <a:xfrm>
          <a:off x="0" y="0"/>
          <a:ext cx="0" cy="0"/>
          <a:chOff x="0" y="0"/>
          <a:chExt cx="0" cy="0"/>
        </a:xfrm>
      </p:grpSpPr>
      <p:pic>
        <p:nvPicPr>
          <p:cNvPr id="2" name="图片 1" descr="9784873da7d5dd939555a422eff551ceed9e77a644dba-7A8xtg"/>
          <p:cNvPicPr>
            <a:picLocks noChangeAspect="1"/>
          </p:cNvPicPr>
          <p:nvPr/>
        </p:nvPicPr>
        <p:blipFill>
          <a:blip r:embed="rId3" cstate="print"/>
          <a:srcRect l="12780" t="2600" r="33949" b="13746"/>
          <a:stretch>
            <a:fillRect/>
          </a:stretch>
        </p:blipFill>
        <p:spPr>
          <a:xfrm>
            <a:off x="-15875" y="19685"/>
            <a:ext cx="3674110" cy="6865620"/>
          </a:xfrm>
          <a:prstGeom prst="rect">
            <a:avLst/>
          </a:prstGeom>
        </p:spPr>
      </p:pic>
      <p:sp>
        <p:nvSpPr>
          <p:cNvPr id="3" name="矩形 2"/>
          <p:cNvSpPr/>
          <p:nvPr/>
        </p:nvSpPr>
        <p:spPr>
          <a:xfrm>
            <a:off x="109855" y="132715"/>
            <a:ext cx="3422650" cy="6640195"/>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84250" y="1511935"/>
            <a:ext cx="1452880" cy="3046095"/>
          </a:xfrm>
          <a:prstGeom prst="rect">
            <a:avLst/>
          </a:prstGeom>
          <a:noFill/>
        </p:spPr>
        <p:txBody>
          <a:bodyPr wrap="square" rtlCol="0">
            <a:spAutoFit/>
          </a:bodyPr>
          <a:lstStyle/>
          <a:p>
            <a:r>
              <a:rPr lang="zh-CN" altLang="en-US" sz="9600">
                <a:solidFill>
                  <a:srgbClr val="5A84AF"/>
                </a:solidFill>
                <a:latin typeface="微软雅黑" panose="020B0503020204020204" charset="-122"/>
                <a:ea typeface="微软雅黑" panose="020B0503020204020204" charset="-122"/>
              </a:rPr>
              <a:t>目</a:t>
            </a:r>
          </a:p>
          <a:p>
            <a:r>
              <a:rPr lang="zh-CN" altLang="en-US" sz="9600">
                <a:solidFill>
                  <a:srgbClr val="5A84AF"/>
                </a:solidFill>
                <a:latin typeface="微软雅黑" panose="020B0503020204020204" charset="-122"/>
                <a:ea typeface="微软雅黑" panose="020B0503020204020204" charset="-122"/>
              </a:rPr>
              <a:t>录</a:t>
            </a:r>
          </a:p>
        </p:txBody>
      </p:sp>
      <p:sp>
        <p:nvSpPr>
          <p:cNvPr id="14" name="文本框 13"/>
          <p:cNvSpPr txBox="1"/>
          <p:nvPr/>
        </p:nvSpPr>
        <p:spPr>
          <a:xfrm>
            <a:off x="6061710" y="1402715"/>
            <a:ext cx="4025265" cy="829945"/>
          </a:xfrm>
          <a:prstGeom prst="rect">
            <a:avLst/>
          </a:prstGeom>
          <a:noFill/>
        </p:spPr>
        <p:txBody>
          <a:bodyPr wrap="square" rtlCol="0">
            <a:spAutoFit/>
          </a:bodyPr>
          <a:lstStyle/>
          <a:p>
            <a:pPr>
              <a:lnSpc>
                <a:spcPct val="150000"/>
              </a:lnSpc>
            </a:pPr>
            <a:r>
              <a:rPr lang="zh-CN" altLang="en-US" sz="3200" kern="2000" spc="1000">
                <a:solidFill>
                  <a:srgbClr val="5A84AF"/>
                </a:solidFill>
                <a:uFillTx/>
                <a:latin typeface="微软雅黑" panose="020B0503020204020204" charset="-122"/>
                <a:ea typeface="微软雅黑" panose="020B0503020204020204" charset="-122"/>
                <a:cs typeface="Noto Sans S Chinese Regular" panose="020B0500000000000000" charset="-122"/>
                <a:sym typeface="+mn-ea"/>
              </a:rPr>
              <a:t>行业概况</a:t>
            </a:r>
          </a:p>
        </p:txBody>
      </p:sp>
      <p:sp>
        <p:nvSpPr>
          <p:cNvPr id="17" name="文本框 16"/>
          <p:cNvSpPr txBox="1"/>
          <p:nvPr/>
        </p:nvSpPr>
        <p:spPr>
          <a:xfrm>
            <a:off x="6061710" y="2508885"/>
            <a:ext cx="4025265" cy="737235"/>
          </a:xfrm>
          <a:prstGeom prst="rect">
            <a:avLst/>
          </a:prstGeom>
          <a:noFill/>
        </p:spPr>
        <p:txBody>
          <a:bodyPr wrap="square" rtlCol="0">
            <a:spAutoFit/>
          </a:bodyPr>
          <a:lstStyle/>
          <a:p>
            <a:pPr lvl="0" algn="l">
              <a:lnSpc>
                <a:spcPct val="150000"/>
              </a:lnSpc>
              <a:buClrTx/>
              <a:buSzTx/>
              <a:buFontTx/>
            </a:pPr>
            <a:r>
              <a:rPr lang="zh-CN" altLang="en-US" sz="3200" kern="2000" spc="1000">
                <a:solidFill>
                  <a:srgbClr val="5A84AF"/>
                </a:solidFill>
                <a:uFillTx/>
                <a:latin typeface="微软雅黑" panose="020B0503020204020204" charset="-122"/>
                <a:ea typeface="微软雅黑" panose="020B0503020204020204" charset="-122"/>
                <a:cs typeface="Noto Sans S Chinese Regular" panose="020B0500000000000000" charset="-122"/>
                <a:sym typeface="+mn-ea"/>
              </a:rPr>
              <a:t>运营痛点</a:t>
            </a:r>
          </a:p>
        </p:txBody>
      </p:sp>
      <p:sp>
        <p:nvSpPr>
          <p:cNvPr id="19" name="文本框 18"/>
          <p:cNvSpPr txBox="1"/>
          <p:nvPr/>
        </p:nvSpPr>
        <p:spPr>
          <a:xfrm>
            <a:off x="6061710" y="3629025"/>
            <a:ext cx="4025265" cy="737235"/>
          </a:xfrm>
          <a:prstGeom prst="rect">
            <a:avLst/>
          </a:prstGeom>
          <a:noFill/>
        </p:spPr>
        <p:txBody>
          <a:bodyPr wrap="square" rtlCol="0">
            <a:spAutoFit/>
          </a:bodyPr>
          <a:lstStyle/>
          <a:p>
            <a:pPr lvl="0" algn="l">
              <a:lnSpc>
                <a:spcPct val="150000"/>
              </a:lnSpc>
              <a:buClrTx/>
              <a:buSzTx/>
              <a:buFontTx/>
            </a:pPr>
            <a:r>
              <a:rPr lang="zh-CN" altLang="en-US" sz="3200" kern="2000" spc="1000">
                <a:solidFill>
                  <a:srgbClr val="5A84AF"/>
                </a:solidFill>
                <a:uFillTx/>
                <a:latin typeface="微软雅黑" panose="020B0503020204020204" charset="-122"/>
                <a:ea typeface="微软雅黑" panose="020B0503020204020204" charset="-122"/>
                <a:cs typeface="Noto Sans S Chinese Regular" panose="020B0500000000000000" charset="-122"/>
                <a:sym typeface="+mn-ea"/>
              </a:rPr>
              <a:t>解决方案</a:t>
            </a:r>
          </a:p>
        </p:txBody>
      </p:sp>
      <p:sp>
        <p:nvSpPr>
          <p:cNvPr id="21" name="文本框 20"/>
          <p:cNvSpPr txBox="1"/>
          <p:nvPr/>
        </p:nvSpPr>
        <p:spPr>
          <a:xfrm>
            <a:off x="6061710" y="4721225"/>
            <a:ext cx="4025265" cy="737235"/>
          </a:xfrm>
          <a:prstGeom prst="rect">
            <a:avLst/>
          </a:prstGeom>
          <a:noFill/>
        </p:spPr>
        <p:txBody>
          <a:bodyPr wrap="square" rtlCol="0">
            <a:spAutoFit/>
          </a:bodyPr>
          <a:lstStyle/>
          <a:p>
            <a:pPr lvl="0" algn="l">
              <a:lnSpc>
                <a:spcPct val="150000"/>
              </a:lnSpc>
              <a:buClrTx/>
              <a:buSzTx/>
              <a:buFontTx/>
            </a:pPr>
            <a:r>
              <a:rPr lang="zh-CN" altLang="en-US" sz="3200" kern="2000" spc="1000" dirty="0">
                <a:solidFill>
                  <a:srgbClr val="5A84AF"/>
                </a:solidFill>
                <a:uFillTx/>
                <a:latin typeface="微软雅黑" panose="020B0503020204020204" charset="-122"/>
                <a:ea typeface="微软雅黑" panose="020B0503020204020204" charset="-122"/>
                <a:cs typeface="Noto Sans S Chinese Regular" panose="020B0500000000000000" charset="-122"/>
                <a:sym typeface="+mn-ea"/>
              </a:rPr>
              <a:t>关</a:t>
            </a:r>
            <a:r>
              <a:rPr lang="zh-CN" altLang="en-US" sz="3200" kern="2000" spc="1000" dirty="0" smtClean="0">
                <a:solidFill>
                  <a:srgbClr val="5A84AF"/>
                </a:solidFill>
                <a:uFillTx/>
                <a:latin typeface="微软雅黑" panose="020B0503020204020204" charset="-122"/>
                <a:ea typeface="微软雅黑" panose="020B0503020204020204" charset="-122"/>
                <a:cs typeface="Noto Sans S Chinese Regular" panose="020B0500000000000000" charset="-122"/>
                <a:sym typeface="+mn-ea"/>
              </a:rPr>
              <a:t>于讯展云站</a:t>
            </a:r>
            <a:endParaRPr lang="zh-CN" altLang="en-US" sz="3200" kern="2000" spc="1000" dirty="0">
              <a:solidFill>
                <a:srgbClr val="5A84AF"/>
              </a:solidFill>
              <a:uFillTx/>
              <a:latin typeface="微软雅黑" panose="020B0503020204020204" charset="-122"/>
              <a:ea typeface="微软雅黑" panose="020B0503020204020204" charset="-122"/>
              <a:cs typeface="Noto Sans S Chinese Regular" panose="020B0500000000000000" charset="-122"/>
              <a:sym typeface="+mn-ea"/>
            </a:endParaRPr>
          </a:p>
        </p:txBody>
      </p:sp>
      <p:pic>
        <p:nvPicPr>
          <p:cNvPr id="22" name="图片 21" descr="b4064338496ee2cb6d081735c8306796"/>
          <p:cNvPicPr>
            <a:picLocks noChangeAspect="1"/>
          </p:cNvPicPr>
          <p:nvPr/>
        </p:nvPicPr>
        <p:blipFill>
          <a:blip r:embed="rId4" cstate="print"/>
          <a:stretch>
            <a:fillRect/>
          </a:stretch>
        </p:blipFill>
        <p:spPr>
          <a:xfrm>
            <a:off x="4752975" y="1402715"/>
            <a:ext cx="890905" cy="890905"/>
          </a:xfrm>
          <a:prstGeom prst="rect">
            <a:avLst/>
          </a:prstGeom>
        </p:spPr>
      </p:pic>
      <p:pic>
        <p:nvPicPr>
          <p:cNvPr id="23" name="图片 22" descr="b4064338496ee2cb6d081735c8306796"/>
          <p:cNvPicPr>
            <a:picLocks noChangeAspect="1"/>
          </p:cNvPicPr>
          <p:nvPr/>
        </p:nvPicPr>
        <p:blipFill>
          <a:blip r:embed="rId4" cstate="print"/>
          <a:stretch>
            <a:fillRect/>
          </a:stretch>
        </p:blipFill>
        <p:spPr>
          <a:xfrm>
            <a:off x="4752975" y="2589530"/>
            <a:ext cx="890905" cy="890905"/>
          </a:xfrm>
          <a:prstGeom prst="rect">
            <a:avLst/>
          </a:prstGeom>
        </p:spPr>
      </p:pic>
      <p:pic>
        <p:nvPicPr>
          <p:cNvPr id="30" name="图片 29" descr="b4064338496ee2cb6d081735c8306796"/>
          <p:cNvPicPr>
            <a:picLocks noChangeAspect="1"/>
          </p:cNvPicPr>
          <p:nvPr/>
        </p:nvPicPr>
        <p:blipFill>
          <a:blip r:embed="rId4" cstate="print"/>
          <a:stretch>
            <a:fillRect/>
          </a:stretch>
        </p:blipFill>
        <p:spPr>
          <a:xfrm>
            <a:off x="4752975" y="3667125"/>
            <a:ext cx="890905" cy="890905"/>
          </a:xfrm>
          <a:prstGeom prst="rect">
            <a:avLst/>
          </a:prstGeom>
        </p:spPr>
      </p:pic>
      <p:pic>
        <p:nvPicPr>
          <p:cNvPr id="31" name="图片 30" descr="b4064338496ee2cb6d081735c8306796"/>
          <p:cNvPicPr>
            <a:picLocks noChangeAspect="1"/>
          </p:cNvPicPr>
          <p:nvPr/>
        </p:nvPicPr>
        <p:blipFill>
          <a:blip r:embed="rId4" cstate="print"/>
          <a:stretch>
            <a:fillRect/>
          </a:stretch>
        </p:blipFill>
        <p:spPr>
          <a:xfrm>
            <a:off x="4752975" y="4721225"/>
            <a:ext cx="890905" cy="890905"/>
          </a:xfrm>
          <a:prstGeom prst="rect">
            <a:avLst/>
          </a:prstGeom>
        </p:spPr>
      </p:pic>
      <p:pic>
        <p:nvPicPr>
          <p:cNvPr id="32" name="图片 31" descr="e589290c7580d2802bf7399b0600dedb"/>
          <p:cNvPicPr>
            <a:picLocks noChangeAspect="1"/>
          </p:cNvPicPr>
          <p:nvPr/>
        </p:nvPicPr>
        <p:blipFill>
          <a:blip r:embed="rId5" cstate="print"/>
          <a:stretch>
            <a:fillRect/>
          </a:stretch>
        </p:blipFill>
        <p:spPr>
          <a:xfrm rot="3720000">
            <a:off x="9218930" y="1725295"/>
            <a:ext cx="3275330" cy="3275330"/>
          </a:xfrm>
          <a:prstGeom prst="rect">
            <a:avLst/>
          </a:prstGeom>
        </p:spPr>
      </p:pic>
      <p:pic>
        <p:nvPicPr>
          <p:cNvPr id="15" name="Picture 2" descr="D:\公司图片大全\公司LOGO\公司LOGO原图\LOGO\xzyzlogo.png"/>
          <p:cNvPicPr>
            <a:picLocks noChangeAspect="1" noChangeArrowheads="1"/>
          </p:cNvPicPr>
          <p:nvPr/>
        </p:nvPicPr>
        <p:blipFill>
          <a:blip r:embed="rId6" cstate="print"/>
          <a:srcRect/>
          <a:stretch>
            <a:fillRect/>
          </a:stretch>
        </p:blipFill>
        <p:spPr bwMode="auto">
          <a:xfrm>
            <a:off x="9204266" y="257634"/>
            <a:ext cx="2286095" cy="54186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b="-23000"/>
          </a:stretch>
        </a:blipFill>
        <a:effectLst/>
      </p:bgPr>
    </p:bg>
    <p:spTree>
      <p:nvGrpSpPr>
        <p:cNvPr id="1" name=""/>
        <p:cNvGrpSpPr/>
        <p:nvPr/>
      </p:nvGrpSpPr>
      <p:grpSpPr>
        <a:xfrm>
          <a:off x="0" y="0"/>
          <a:ext cx="0" cy="0"/>
          <a:chOff x="0" y="0"/>
          <a:chExt cx="0" cy="0"/>
        </a:xfrm>
      </p:grpSpPr>
      <p:sp>
        <p:nvSpPr>
          <p:cNvPr id="12" name="椭圆 11"/>
          <p:cNvSpPr/>
          <p:nvPr/>
        </p:nvSpPr>
        <p:spPr>
          <a:xfrm>
            <a:off x="1792605" y="1875155"/>
            <a:ext cx="3107055" cy="3107055"/>
          </a:xfrm>
          <a:prstGeom prst="ellipse">
            <a:avLst/>
          </a:prstGeom>
          <a:noFill/>
          <a:ln w="25400">
            <a:solidFill>
              <a:srgbClr val="7ACA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10000">
                <a:solidFill>
                  <a:srgbClr val="002060"/>
                </a:solidFill>
                <a:latin typeface="微软雅黑" panose="020B0503020204020204" charset="-122"/>
                <a:ea typeface="微软雅黑" panose="020B0503020204020204" charset="-122"/>
              </a:rPr>
              <a:t>04</a:t>
            </a:r>
          </a:p>
        </p:txBody>
      </p:sp>
      <p:sp>
        <p:nvSpPr>
          <p:cNvPr id="2" name="文本框 1"/>
          <p:cNvSpPr txBox="1"/>
          <p:nvPr/>
        </p:nvSpPr>
        <p:spPr>
          <a:xfrm>
            <a:off x="5526404" y="2522855"/>
            <a:ext cx="5876701" cy="1477328"/>
          </a:xfrm>
          <a:prstGeom prst="rect">
            <a:avLst/>
          </a:prstGeom>
          <a:noFill/>
        </p:spPr>
        <p:txBody>
          <a:bodyPr wrap="square" rtlCol="0">
            <a:spAutoFit/>
          </a:bodyPr>
          <a:lstStyle/>
          <a:p>
            <a:pPr>
              <a:lnSpc>
                <a:spcPct val="150000"/>
              </a:lnSpc>
            </a:pPr>
            <a:r>
              <a:rPr lang="zh-CN" altLang="en-US" sz="6000" b="1" kern="2000" spc="1000" dirty="0">
                <a:solidFill>
                  <a:srgbClr val="5A84AF"/>
                </a:solidFill>
                <a:uFillTx/>
                <a:latin typeface="微软雅黑" panose="020B0503020204020204" charset="-122"/>
                <a:ea typeface="微软雅黑" panose="020B0503020204020204" charset="-122"/>
                <a:cs typeface="Noto Sans S Chinese Regular" panose="020B0500000000000000" charset="-122"/>
                <a:sym typeface="+mn-ea"/>
              </a:rPr>
              <a:t>关</a:t>
            </a:r>
            <a:r>
              <a:rPr lang="zh-CN" altLang="en-US" sz="6000" b="1" kern="2000" spc="1000" dirty="0" smtClean="0">
                <a:solidFill>
                  <a:srgbClr val="5A84AF"/>
                </a:solidFill>
                <a:uFillTx/>
                <a:latin typeface="微软雅黑" panose="020B0503020204020204" charset="-122"/>
                <a:ea typeface="微软雅黑" panose="020B0503020204020204" charset="-122"/>
                <a:cs typeface="Noto Sans S Chinese Regular" panose="020B0500000000000000" charset="-122"/>
                <a:sym typeface="+mn-ea"/>
              </a:rPr>
              <a:t>于讯展云站</a:t>
            </a:r>
            <a:endParaRPr lang="zh-CN" altLang="en-US" sz="6000" b="1" kern="2000" spc="1000" dirty="0">
              <a:solidFill>
                <a:srgbClr val="5A84AF"/>
              </a:solidFill>
              <a:uFillTx/>
              <a:latin typeface="微软雅黑" panose="020B0503020204020204" charset="-122"/>
              <a:ea typeface="微软雅黑" panose="020B0503020204020204" charset="-122"/>
              <a:cs typeface="Noto Sans S Chinese Regular" panose="020B0500000000000000" charset="-122"/>
              <a:sym typeface="+mn-ea"/>
            </a:endParaRPr>
          </a:p>
        </p:txBody>
      </p:sp>
      <p:pic>
        <p:nvPicPr>
          <p:cNvPr id="4" name="Picture 2" descr="D:\公司图片大全\公司LOGO\公司LOGO原图\LOGO\xzyzlogo.png"/>
          <p:cNvPicPr>
            <a:picLocks noChangeAspect="1" noChangeArrowheads="1"/>
          </p:cNvPicPr>
          <p:nvPr/>
        </p:nvPicPr>
        <p:blipFill>
          <a:blip r:embed="rId3" cstate="print"/>
          <a:srcRect/>
          <a:stretch>
            <a:fillRect/>
          </a:stretch>
        </p:blipFill>
        <p:spPr bwMode="auto">
          <a:xfrm>
            <a:off x="9204266" y="257634"/>
            <a:ext cx="2286095" cy="54186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07576"/>
            <a:ext cx="12192000" cy="2612390"/>
          </a:xfrm>
          <a:prstGeom prst="rect">
            <a:avLst/>
          </a:prstGeom>
          <a:solidFill>
            <a:srgbClr val="5A84AF"/>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r>
              <a:rPr lang="en-US" altLang="zh-CN" sz="4800" b="1" dirty="0">
                <a:solidFill>
                  <a:schemeClr val="tx2">
                    <a:lumMod val="75000"/>
                  </a:schemeClr>
                </a:solidFill>
                <a:latin typeface="Arial" panose="020B0604020202020204" pitchFamily="34" charset="0"/>
                <a:ea typeface="微软雅黑" panose="020B0503020204020204" charset="-122"/>
              </a:rPr>
              <a:t>                        </a:t>
            </a:r>
            <a:r>
              <a:rPr lang="zh-CN" altLang="en-US" sz="4800" b="1" dirty="0">
                <a:solidFill>
                  <a:schemeClr val="bg1"/>
                </a:solidFill>
                <a:latin typeface="Arial" panose="020B0604020202020204" pitchFamily="34" charset="0"/>
                <a:ea typeface="微软雅黑" panose="020B0503020204020204" charset="-122"/>
              </a:rPr>
              <a:t>关 于 </a:t>
            </a:r>
            <a:r>
              <a:rPr lang="zh-CN" altLang="en-US" sz="4800" b="1" dirty="0" smtClean="0">
                <a:solidFill>
                  <a:schemeClr val="bg1"/>
                </a:solidFill>
                <a:latin typeface="Arial" panose="020B0604020202020204" pitchFamily="34" charset="0"/>
                <a:ea typeface="微软雅黑" panose="020B0503020204020204" charset="-122"/>
              </a:rPr>
              <a:t>讯展云站</a:t>
            </a:r>
            <a:endParaRPr lang="zh-CN" altLang="en-US" sz="4800" b="1" dirty="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nvPicPr>
        <p:blipFill>
          <a:blip r:embed="rId4" cstate="print"/>
          <a:stretch>
            <a:fillRect/>
          </a:stretch>
        </p:blipFill>
        <p:spPr>
          <a:xfrm>
            <a:off x="6350" y="635"/>
            <a:ext cx="4416425" cy="2611755"/>
          </a:xfrm>
          <a:prstGeom prst="rect">
            <a:avLst/>
          </a:prstGeom>
        </p:spPr>
      </p:pic>
      <p:sp>
        <p:nvSpPr>
          <p:cNvPr id="7" name="矩形 6"/>
          <p:cNvSpPr/>
          <p:nvPr/>
        </p:nvSpPr>
        <p:spPr>
          <a:xfrm>
            <a:off x="-2540" y="7620"/>
            <a:ext cx="4425950" cy="2600325"/>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 descr="D:\公司图片大全\公司LOGO\公司LOGO原图\LOGO\xzyzlogo.png"/>
          <p:cNvPicPr>
            <a:picLocks noChangeAspect="1" noChangeArrowheads="1"/>
          </p:cNvPicPr>
          <p:nvPr/>
        </p:nvPicPr>
        <p:blipFill>
          <a:blip r:embed="rId5" cstate="print"/>
          <a:srcRect/>
          <a:stretch>
            <a:fillRect/>
          </a:stretch>
        </p:blipFill>
        <p:spPr bwMode="auto">
          <a:xfrm>
            <a:off x="9204266" y="257634"/>
            <a:ext cx="2286095" cy="541866"/>
          </a:xfrm>
          <a:prstGeom prst="rect">
            <a:avLst/>
          </a:prstGeom>
          <a:noFill/>
        </p:spPr>
      </p:pic>
      <p:sp>
        <p:nvSpPr>
          <p:cNvPr id="11" name="文本框 20"/>
          <p:cNvSpPr txBox="1"/>
          <p:nvPr>
            <p:custDataLst>
              <p:tags r:id="rId2"/>
            </p:custDataLst>
          </p:nvPr>
        </p:nvSpPr>
        <p:spPr>
          <a:xfrm>
            <a:off x="778567" y="2970543"/>
            <a:ext cx="10852150" cy="3210315"/>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a:lnSpc>
                <a:spcPct val="150000"/>
              </a:lnSpc>
              <a:buSzPct val="100000"/>
            </a:pPr>
            <a:r>
              <a:rPr lang="zh-CN" altLang="en-US" dirty="0" smtClean="0">
                <a:solidFill>
                  <a:schemeClr val="tx1">
                    <a:lumMod val="65000"/>
                    <a:lumOff val="35000"/>
                  </a:schemeClr>
                </a:solidFill>
              </a:rPr>
              <a:t>讯展云站是西安讯展信息科技有限公司旗下的一站式企业建站全网整合营销推广服务平台</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自助建站</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企业建站</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优化推广</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小程序商城</a:t>
            </a:r>
            <a:r>
              <a:rPr lang="en-US" altLang="zh-CN" dirty="0" smtClean="0">
                <a:solidFill>
                  <a:schemeClr val="tx1">
                    <a:lumMod val="65000"/>
                    <a:lumOff val="35000"/>
                  </a:schemeClr>
                </a:solidFill>
              </a:rPr>
              <a:t>, </a:t>
            </a:r>
            <a:r>
              <a:rPr lang="zh-CN" altLang="en-US" dirty="0" smtClean="0">
                <a:solidFill>
                  <a:schemeClr val="tx1">
                    <a:lumMod val="65000"/>
                    <a:lumOff val="35000"/>
                  </a:schemeClr>
                </a:solidFill>
              </a:rPr>
              <a:t>微营销及智能化销售系统一站式服务</a:t>
            </a:r>
            <a:endParaRPr lang="en-US" altLang="zh-CN" dirty="0" smtClean="0">
              <a:solidFill>
                <a:schemeClr val="tx1">
                  <a:lumMod val="65000"/>
                  <a:lumOff val="35000"/>
                </a:schemeClr>
              </a:solidFill>
            </a:endParaRPr>
          </a:p>
          <a:p>
            <a:pPr>
              <a:lnSpc>
                <a:spcPct val="150000"/>
              </a:lnSpc>
              <a:buSzPct val="100000"/>
            </a:pPr>
            <a:r>
              <a:rPr lang="zh-CN" altLang="en-US" dirty="0" smtClean="0">
                <a:solidFill>
                  <a:schemeClr val="tx1">
                    <a:lumMod val="65000"/>
                    <a:lumOff val="35000"/>
                  </a:schemeClr>
                </a:solidFill>
              </a:rPr>
              <a:t>       讯展云站通过平台化产品为不同领域行业的为中小企业提供一站式企业信息化整体解决方案</a:t>
            </a:r>
            <a:r>
              <a:rPr lang="en-US" altLang="zh-CN" dirty="0" smtClean="0">
                <a:solidFill>
                  <a:schemeClr val="tx1">
                    <a:lumMod val="65000"/>
                    <a:lumOff val="35000"/>
                  </a:schemeClr>
                </a:solidFill>
              </a:rPr>
              <a:t>.</a:t>
            </a:r>
            <a:r>
              <a:rPr lang="zh-CN" altLang="en-US" dirty="0" smtClean="0">
                <a:solidFill>
                  <a:schemeClr val="tx1">
                    <a:lumMod val="65000"/>
                    <a:lumOff val="35000"/>
                  </a:schemeClr>
                </a:solidFill>
              </a:rPr>
              <a:t>助力中小企业数字化经营升级，让经营更简单，高质流量能够给企业带来持续不断的优质营销订单。讯展云站建站服务领域包括网站建设、网站制作、网站建设制作、免费建站、建网站、网络推广、</a:t>
            </a:r>
            <a:r>
              <a:rPr lang="en-US" altLang="zh-CN" dirty="0" err="1" smtClean="0">
                <a:solidFill>
                  <a:schemeClr val="tx1">
                    <a:lumMod val="65000"/>
                    <a:lumOff val="35000"/>
                  </a:schemeClr>
                </a:solidFill>
              </a:rPr>
              <a:t>seo</a:t>
            </a:r>
            <a:r>
              <a:rPr lang="zh-CN" altLang="en-US" dirty="0" smtClean="0">
                <a:solidFill>
                  <a:schemeClr val="tx1">
                    <a:lumMod val="65000"/>
                    <a:lumOff val="35000"/>
                  </a:schemeClr>
                </a:solidFill>
              </a:rPr>
              <a:t>整站优化、网站四合一、高端网站建设、高端网站设计、品牌网站定制开发、营销策划推广等网站建设一条龙服务范围，涵盖基础的域名服务、主机服务、网络营销等应用服务，为企业量身打造一个基于搜索引擎的更加全面的搜索营销体系，帮助企业在新的全球化互联网环境中保持优势。</a:t>
            </a:r>
            <a:endParaRPr lang="en-US" altLang="zh-CN" dirty="0" smtClean="0">
              <a:solidFill>
                <a:schemeClr val="tx1">
                  <a:lumMod val="65000"/>
                  <a:lumOff val="3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160" y="841375"/>
            <a:ext cx="2569210" cy="85725"/>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04</a:t>
            </a:r>
          </a:p>
        </p:txBody>
      </p:sp>
      <p:sp>
        <p:nvSpPr>
          <p:cNvPr id="6" name="文本框 5"/>
          <p:cNvSpPr txBox="1"/>
          <p:nvPr/>
        </p:nvSpPr>
        <p:spPr>
          <a:xfrm>
            <a:off x="932815" y="311150"/>
            <a:ext cx="1675765"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产品矩阵</a:t>
            </a:r>
          </a:p>
        </p:txBody>
      </p:sp>
      <p:grpSp>
        <p:nvGrpSpPr>
          <p:cNvPr id="22" name="组合 21"/>
          <p:cNvGrpSpPr/>
          <p:nvPr/>
        </p:nvGrpSpPr>
        <p:grpSpPr>
          <a:xfrm>
            <a:off x="4160520" y="1735330"/>
            <a:ext cx="3996055" cy="3850005"/>
            <a:chOff x="6291" y="3045"/>
            <a:chExt cx="6690" cy="6382"/>
          </a:xfrm>
        </p:grpSpPr>
        <p:sp>
          <p:nvSpPr>
            <p:cNvPr id="3" name="椭圆 2"/>
            <p:cNvSpPr/>
            <p:nvPr/>
          </p:nvSpPr>
          <p:spPr>
            <a:xfrm>
              <a:off x="8358" y="5075"/>
              <a:ext cx="2577" cy="2545"/>
            </a:xfrm>
            <a:prstGeom prst="ellipse">
              <a:avLst/>
            </a:prstGeom>
            <a:noFill/>
            <a:ln>
              <a:solidFill>
                <a:srgbClr val="5DD5FE">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709" y="4495"/>
              <a:ext cx="3846" cy="3675"/>
            </a:xfrm>
            <a:prstGeom prst="ellipse">
              <a:avLst/>
            </a:prstGeom>
            <a:noFill/>
            <a:ln>
              <a:solidFill>
                <a:srgbClr val="5DD5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291" y="3105"/>
              <a:ext cx="6690" cy="6237"/>
            </a:xfrm>
            <a:prstGeom prst="ellipse">
              <a:avLst/>
            </a:prstGeom>
            <a:noFill/>
            <a:ln>
              <a:solidFill>
                <a:srgbClr val="5DD5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608" y="3045"/>
              <a:ext cx="120" cy="130"/>
            </a:xfrm>
            <a:prstGeom prst="ellipse">
              <a:avLst/>
            </a:prstGeom>
            <a:gradFill>
              <a:gsLst>
                <a:gs pos="0">
                  <a:srgbClr val="209CFF"/>
                </a:gs>
                <a:gs pos="100000">
                  <a:srgbClr val="5DD5FE"/>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578" y="9297"/>
              <a:ext cx="120" cy="130"/>
            </a:xfrm>
            <a:prstGeom prst="ellipse">
              <a:avLst/>
            </a:prstGeom>
            <a:gradFill>
              <a:gsLst>
                <a:gs pos="0">
                  <a:srgbClr val="209CFF"/>
                </a:gs>
                <a:gs pos="100000">
                  <a:srgbClr val="5DD5FE"/>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829" y="3511"/>
              <a:ext cx="120" cy="130"/>
            </a:xfrm>
            <a:prstGeom prst="ellipse">
              <a:avLst/>
            </a:prstGeom>
            <a:gradFill>
              <a:gsLst>
                <a:gs pos="0">
                  <a:srgbClr val="209CFF"/>
                </a:gs>
                <a:gs pos="100000">
                  <a:srgbClr val="5DD5FE"/>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3" name="椭圆 12"/>
            <p:cNvSpPr/>
            <p:nvPr/>
          </p:nvSpPr>
          <p:spPr>
            <a:xfrm>
              <a:off x="11555" y="3641"/>
              <a:ext cx="120" cy="130"/>
            </a:xfrm>
            <a:prstGeom prst="ellipse">
              <a:avLst/>
            </a:prstGeom>
            <a:gradFill>
              <a:gsLst>
                <a:gs pos="0">
                  <a:srgbClr val="209CFF"/>
                </a:gs>
                <a:gs pos="100000">
                  <a:srgbClr val="5DD5FE"/>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4" name="椭圆 13"/>
            <p:cNvSpPr/>
            <p:nvPr/>
          </p:nvSpPr>
          <p:spPr>
            <a:xfrm>
              <a:off x="6486" y="4945"/>
              <a:ext cx="120" cy="130"/>
            </a:xfrm>
            <a:prstGeom prst="ellipse">
              <a:avLst/>
            </a:prstGeom>
            <a:gradFill>
              <a:gsLst>
                <a:gs pos="0">
                  <a:srgbClr val="209CFF"/>
                </a:gs>
                <a:gs pos="100000">
                  <a:srgbClr val="5DD5FE"/>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5" name="椭圆 14"/>
            <p:cNvSpPr/>
            <p:nvPr/>
          </p:nvSpPr>
          <p:spPr>
            <a:xfrm>
              <a:off x="12701" y="5080"/>
              <a:ext cx="120" cy="130"/>
            </a:xfrm>
            <a:prstGeom prst="ellipse">
              <a:avLst/>
            </a:prstGeom>
            <a:gradFill>
              <a:gsLst>
                <a:gs pos="0">
                  <a:srgbClr val="209CFF"/>
                </a:gs>
                <a:gs pos="100000">
                  <a:srgbClr val="5DD5FE"/>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6" name="椭圆 15"/>
            <p:cNvSpPr/>
            <p:nvPr/>
          </p:nvSpPr>
          <p:spPr>
            <a:xfrm>
              <a:off x="6366" y="7138"/>
              <a:ext cx="120" cy="130"/>
            </a:xfrm>
            <a:prstGeom prst="ellipse">
              <a:avLst/>
            </a:prstGeom>
            <a:gradFill>
              <a:gsLst>
                <a:gs pos="0">
                  <a:srgbClr val="209CFF"/>
                </a:gs>
                <a:gs pos="100000">
                  <a:srgbClr val="5DD5FE"/>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7" name="椭圆 16"/>
            <p:cNvSpPr/>
            <p:nvPr/>
          </p:nvSpPr>
          <p:spPr>
            <a:xfrm>
              <a:off x="12756" y="7149"/>
              <a:ext cx="120" cy="130"/>
            </a:xfrm>
            <a:prstGeom prst="ellipse">
              <a:avLst/>
            </a:prstGeom>
            <a:gradFill>
              <a:gsLst>
                <a:gs pos="0">
                  <a:srgbClr val="209CFF"/>
                </a:gs>
                <a:gs pos="100000">
                  <a:srgbClr val="5DD5FE"/>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8" name="椭圆 17"/>
            <p:cNvSpPr/>
            <p:nvPr/>
          </p:nvSpPr>
          <p:spPr>
            <a:xfrm>
              <a:off x="7709" y="8723"/>
              <a:ext cx="120" cy="130"/>
            </a:xfrm>
            <a:prstGeom prst="ellipse">
              <a:avLst/>
            </a:prstGeom>
            <a:gradFill>
              <a:gsLst>
                <a:gs pos="0">
                  <a:srgbClr val="209CFF"/>
                </a:gs>
                <a:gs pos="100000">
                  <a:srgbClr val="5DD5FE"/>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9" name="椭圆 18"/>
            <p:cNvSpPr/>
            <p:nvPr/>
          </p:nvSpPr>
          <p:spPr>
            <a:xfrm>
              <a:off x="11478" y="8723"/>
              <a:ext cx="120" cy="130"/>
            </a:xfrm>
            <a:prstGeom prst="ellipse">
              <a:avLst/>
            </a:prstGeom>
            <a:gradFill>
              <a:gsLst>
                <a:gs pos="0">
                  <a:srgbClr val="209CFF"/>
                </a:gs>
                <a:gs pos="100000">
                  <a:srgbClr val="5DD5FE"/>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pic>
        <p:nvPicPr>
          <p:cNvPr id="24" name="图片 23" descr="企业中心_凡科互动"/>
          <p:cNvPicPr>
            <a:picLocks noChangeAspect="1"/>
          </p:cNvPicPr>
          <p:nvPr/>
        </p:nvPicPr>
        <p:blipFill>
          <a:blip r:embed="rId3" cstate="print"/>
          <a:stretch>
            <a:fillRect/>
          </a:stretch>
        </p:blipFill>
        <p:spPr>
          <a:xfrm>
            <a:off x="7678420" y="1658495"/>
            <a:ext cx="335280" cy="335280"/>
          </a:xfrm>
          <a:prstGeom prst="rect">
            <a:avLst/>
          </a:prstGeom>
        </p:spPr>
      </p:pic>
      <p:pic>
        <p:nvPicPr>
          <p:cNvPr id="25" name="图片 24" descr="企业中心_凡科建站"/>
          <p:cNvPicPr>
            <a:picLocks noChangeAspect="1"/>
          </p:cNvPicPr>
          <p:nvPr/>
        </p:nvPicPr>
        <p:blipFill>
          <a:blip r:embed="rId4" cstate="print"/>
          <a:stretch>
            <a:fillRect/>
          </a:stretch>
        </p:blipFill>
        <p:spPr>
          <a:xfrm>
            <a:off x="5283835" y="923165"/>
            <a:ext cx="370205" cy="370205"/>
          </a:xfrm>
          <a:prstGeom prst="rect">
            <a:avLst/>
          </a:prstGeom>
        </p:spPr>
      </p:pic>
      <p:pic>
        <p:nvPicPr>
          <p:cNvPr id="26" name="图片 25" descr="企业中心_凡科教育"/>
          <p:cNvPicPr>
            <a:picLocks noChangeAspect="1"/>
          </p:cNvPicPr>
          <p:nvPr/>
        </p:nvPicPr>
        <p:blipFill>
          <a:blip r:embed="rId5" cstate="print"/>
          <a:stretch>
            <a:fillRect/>
          </a:stretch>
        </p:blipFill>
        <p:spPr>
          <a:xfrm>
            <a:off x="5353685" y="5792345"/>
            <a:ext cx="309880" cy="309880"/>
          </a:xfrm>
          <a:prstGeom prst="rect">
            <a:avLst/>
          </a:prstGeom>
        </p:spPr>
      </p:pic>
      <p:pic>
        <p:nvPicPr>
          <p:cNvPr id="27" name="图片 26" descr="企业中心_凡科快图"/>
          <p:cNvPicPr>
            <a:picLocks noChangeAspect="1"/>
          </p:cNvPicPr>
          <p:nvPr/>
        </p:nvPicPr>
        <p:blipFill>
          <a:blip r:embed="rId6" cstate="print"/>
          <a:stretch>
            <a:fillRect/>
          </a:stretch>
        </p:blipFill>
        <p:spPr>
          <a:xfrm>
            <a:off x="3728085" y="4025775"/>
            <a:ext cx="309880" cy="309880"/>
          </a:xfrm>
          <a:prstGeom prst="rect">
            <a:avLst/>
          </a:prstGeom>
        </p:spPr>
      </p:pic>
      <p:pic>
        <p:nvPicPr>
          <p:cNvPr id="28" name="图片 27" descr="企业中心_凡科轻站小程序"/>
          <p:cNvPicPr>
            <a:picLocks noChangeAspect="1"/>
          </p:cNvPicPr>
          <p:nvPr/>
        </p:nvPicPr>
        <p:blipFill>
          <a:blip r:embed="rId7" cstate="print"/>
          <a:stretch>
            <a:fillRect/>
          </a:stretch>
        </p:blipFill>
        <p:spPr>
          <a:xfrm>
            <a:off x="8233410" y="2868805"/>
            <a:ext cx="350520" cy="350520"/>
          </a:xfrm>
          <a:prstGeom prst="rect">
            <a:avLst/>
          </a:prstGeom>
        </p:spPr>
      </p:pic>
      <p:pic>
        <p:nvPicPr>
          <p:cNvPr id="29" name="图片 28" descr="企业中心_凡科商城"/>
          <p:cNvPicPr>
            <a:picLocks noChangeAspect="1"/>
          </p:cNvPicPr>
          <p:nvPr/>
        </p:nvPicPr>
        <p:blipFill>
          <a:blip r:embed="rId8" cstate="print"/>
          <a:stretch>
            <a:fillRect/>
          </a:stretch>
        </p:blipFill>
        <p:spPr>
          <a:xfrm>
            <a:off x="4618990" y="1579755"/>
            <a:ext cx="323215" cy="323215"/>
          </a:xfrm>
          <a:prstGeom prst="rect">
            <a:avLst/>
          </a:prstGeom>
        </p:spPr>
      </p:pic>
      <p:pic>
        <p:nvPicPr>
          <p:cNvPr id="30" name="图片 29" descr="企业中心_凡科微传单"/>
          <p:cNvPicPr>
            <a:picLocks noChangeAspect="1"/>
          </p:cNvPicPr>
          <p:nvPr/>
        </p:nvPicPr>
        <p:blipFill>
          <a:blip r:embed="rId9" cstate="print"/>
          <a:stretch>
            <a:fillRect/>
          </a:stretch>
        </p:blipFill>
        <p:spPr>
          <a:xfrm>
            <a:off x="3850640" y="2847215"/>
            <a:ext cx="309880" cy="309880"/>
          </a:xfrm>
          <a:prstGeom prst="rect">
            <a:avLst/>
          </a:prstGeom>
        </p:spPr>
      </p:pic>
      <p:pic>
        <p:nvPicPr>
          <p:cNvPr id="31" name="图片 30" descr="企业中心_凡科易销"/>
          <p:cNvPicPr>
            <a:picLocks noChangeAspect="1"/>
          </p:cNvPicPr>
          <p:nvPr/>
        </p:nvPicPr>
        <p:blipFill>
          <a:blip r:embed="rId10" cstate="print"/>
          <a:stretch>
            <a:fillRect/>
          </a:stretch>
        </p:blipFill>
        <p:spPr>
          <a:xfrm>
            <a:off x="7462520" y="5204970"/>
            <a:ext cx="339725" cy="339725"/>
          </a:xfrm>
          <a:prstGeom prst="rect">
            <a:avLst/>
          </a:prstGeom>
        </p:spPr>
      </p:pic>
      <p:pic>
        <p:nvPicPr>
          <p:cNvPr id="33" name="图片 32" descr="企业中心_凡科悦客"/>
          <p:cNvPicPr>
            <a:picLocks noChangeAspect="1"/>
          </p:cNvPicPr>
          <p:nvPr/>
        </p:nvPicPr>
        <p:blipFill>
          <a:blip r:embed="rId11" cstate="print"/>
          <a:stretch>
            <a:fillRect/>
          </a:stretch>
        </p:blipFill>
        <p:spPr>
          <a:xfrm>
            <a:off x="4432300" y="5239260"/>
            <a:ext cx="328930" cy="328930"/>
          </a:xfrm>
          <a:prstGeom prst="rect">
            <a:avLst/>
          </a:prstGeom>
        </p:spPr>
      </p:pic>
      <p:pic>
        <p:nvPicPr>
          <p:cNvPr id="34" name="图片 33" descr="企业中心_公众号助手"/>
          <p:cNvPicPr>
            <a:picLocks noChangeAspect="1"/>
          </p:cNvPicPr>
          <p:nvPr/>
        </p:nvPicPr>
        <p:blipFill>
          <a:blip r:embed="rId12" cstate="print"/>
          <a:stretch>
            <a:fillRect/>
          </a:stretch>
        </p:blipFill>
        <p:spPr>
          <a:xfrm>
            <a:off x="8223250" y="4134995"/>
            <a:ext cx="360680" cy="360680"/>
          </a:xfrm>
          <a:prstGeom prst="rect">
            <a:avLst/>
          </a:prstGeom>
        </p:spPr>
      </p:pic>
      <p:sp>
        <p:nvSpPr>
          <p:cNvPr id="36" name="文本框 35"/>
          <p:cNvSpPr txBox="1"/>
          <p:nvPr/>
        </p:nvSpPr>
        <p:spPr>
          <a:xfrm>
            <a:off x="5629275" y="894590"/>
            <a:ext cx="1132840" cy="369332"/>
          </a:xfrm>
          <a:prstGeom prst="rect">
            <a:avLst/>
          </a:prstGeom>
          <a:noFill/>
        </p:spPr>
        <p:txBody>
          <a:bodyPr wrap="square" rtlCol="0">
            <a:spAutoFit/>
          </a:bodyPr>
          <a:lstStyle/>
          <a:p>
            <a:r>
              <a:rPr lang="zh-CN" altLang="en-US" b="1" dirty="0" smtClean="0">
                <a:solidFill>
                  <a:schemeClr val="accent5">
                    <a:lumMod val="50000"/>
                  </a:schemeClr>
                </a:solidFill>
                <a:latin typeface="微软雅黑" panose="020B0503020204020204" charset="-122"/>
                <a:ea typeface="微软雅黑" panose="020B0503020204020204" charset="-122"/>
              </a:rPr>
              <a:t>企业</a:t>
            </a:r>
            <a:r>
              <a:rPr lang="zh-CN" altLang="en-US" b="1" dirty="0" smtClean="0">
                <a:solidFill>
                  <a:schemeClr val="accent5">
                    <a:lumMod val="50000"/>
                  </a:schemeClr>
                </a:solidFill>
                <a:latin typeface="微软雅黑" panose="020B0503020204020204" charset="-122"/>
                <a:ea typeface="微软雅黑" panose="020B0503020204020204" charset="-122"/>
              </a:rPr>
              <a:t>建</a:t>
            </a:r>
            <a:r>
              <a:rPr lang="zh-CN" altLang="en-US" b="1" dirty="0">
                <a:solidFill>
                  <a:schemeClr val="accent5">
                    <a:lumMod val="50000"/>
                  </a:schemeClr>
                </a:solidFill>
                <a:latin typeface="微软雅黑" panose="020B0503020204020204" charset="-122"/>
                <a:ea typeface="微软雅黑" panose="020B0503020204020204" charset="-122"/>
              </a:rPr>
              <a:t>站</a:t>
            </a:r>
          </a:p>
        </p:txBody>
      </p:sp>
      <p:sp>
        <p:nvSpPr>
          <p:cNvPr id="37" name="文本框 36"/>
          <p:cNvSpPr txBox="1"/>
          <p:nvPr/>
        </p:nvSpPr>
        <p:spPr>
          <a:xfrm>
            <a:off x="7945120" y="1625475"/>
            <a:ext cx="1098550" cy="368300"/>
          </a:xfrm>
          <a:prstGeom prst="rect">
            <a:avLst/>
          </a:prstGeom>
          <a:noFill/>
        </p:spPr>
        <p:txBody>
          <a:bodyPr wrap="square" rtlCol="0">
            <a:spAutoFit/>
          </a:bodyPr>
          <a:lstStyle/>
          <a:p>
            <a:pPr lvl="0" algn="l">
              <a:buClrTx/>
              <a:buSzTx/>
              <a:buFontTx/>
            </a:pPr>
            <a:r>
              <a:rPr lang="zh-CN" altLang="en-US" b="1" dirty="0" smtClean="0">
                <a:solidFill>
                  <a:schemeClr val="accent5">
                    <a:lumMod val="50000"/>
                  </a:schemeClr>
                </a:solidFill>
                <a:latin typeface="微软雅黑" panose="020B0503020204020204" charset="-122"/>
                <a:ea typeface="微软雅黑" panose="020B0503020204020204" charset="-122"/>
                <a:sym typeface="+mn-ea"/>
              </a:rPr>
              <a:t>互动营销</a:t>
            </a:r>
            <a:endParaRPr lang="zh-CN" altLang="en-US" b="1" dirty="0">
              <a:solidFill>
                <a:schemeClr val="accent5">
                  <a:lumMod val="50000"/>
                </a:schemeClr>
              </a:solidFill>
              <a:latin typeface="微软雅黑" panose="020B0503020204020204" charset="-122"/>
              <a:ea typeface="微软雅黑" panose="020B0503020204020204" charset="-122"/>
              <a:sym typeface="+mn-ea"/>
            </a:endParaRPr>
          </a:p>
        </p:txBody>
      </p:sp>
      <p:sp>
        <p:nvSpPr>
          <p:cNvPr id="38" name="文本框 37"/>
          <p:cNvSpPr txBox="1"/>
          <p:nvPr/>
        </p:nvSpPr>
        <p:spPr>
          <a:xfrm>
            <a:off x="8540750" y="2835150"/>
            <a:ext cx="1866900" cy="368300"/>
          </a:xfrm>
          <a:prstGeom prst="rect">
            <a:avLst/>
          </a:prstGeom>
          <a:noFill/>
        </p:spPr>
        <p:txBody>
          <a:bodyPr wrap="square" rtlCol="0">
            <a:spAutoFit/>
          </a:bodyPr>
          <a:lstStyle/>
          <a:p>
            <a:pPr lvl="0" algn="l">
              <a:buClrTx/>
              <a:buSzTx/>
              <a:buFontTx/>
            </a:pPr>
            <a:r>
              <a:rPr lang="zh-CN" altLang="en-US" b="1" dirty="0" smtClean="0">
                <a:solidFill>
                  <a:schemeClr val="accent5">
                    <a:lumMod val="50000"/>
                  </a:schemeClr>
                </a:solidFill>
                <a:latin typeface="微软雅黑" panose="020B0503020204020204" charset="-122"/>
                <a:ea typeface="微软雅黑" panose="020B0503020204020204" charset="-122"/>
                <a:sym typeface="+mn-ea"/>
              </a:rPr>
              <a:t>企业小</a:t>
            </a:r>
            <a:r>
              <a:rPr lang="zh-CN" altLang="en-US" b="1" dirty="0">
                <a:solidFill>
                  <a:schemeClr val="accent5">
                    <a:lumMod val="50000"/>
                  </a:schemeClr>
                </a:solidFill>
                <a:latin typeface="微软雅黑" panose="020B0503020204020204" charset="-122"/>
                <a:ea typeface="微软雅黑" panose="020B0503020204020204" charset="-122"/>
                <a:sym typeface="+mn-ea"/>
              </a:rPr>
              <a:t>程序</a:t>
            </a:r>
          </a:p>
        </p:txBody>
      </p:sp>
      <p:sp>
        <p:nvSpPr>
          <p:cNvPr id="39" name="文本框 38"/>
          <p:cNvSpPr txBox="1"/>
          <p:nvPr/>
        </p:nvSpPr>
        <p:spPr>
          <a:xfrm>
            <a:off x="8628380" y="4071495"/>
            <a:ext cx="1786255" cy="368300"/>
          </a:xfrm>
          <a:prstGeom prst="rect">
            <a:avLst/>
          </a:prstGeom>
          <a:noFill/>
        </p:spPr>
        <p:txBody>
          <a:bodyPr wrap="square" rtlCol="0">
            <a:spAutoFit/>
          </a:bodyPr>
          <a:lstStyle/>
          <a:p>
            <a:pPr lvl="0" algn="l">
              <a:buClrTx/>
              <a:buSzTx/>
              <a:buFontTx/>
            </a:pPr>
            <a:r>
              <a:rPr lang="zh-CN" altLang="en-US" b="1" dirty="0" smtClean="0">
                <a:solidFill>
                  <a:schemeClr val="accent5">
                    <a:lumMod val="50000"/>
                  </a:schemeClr>
                </a:solidFill>
                <a:latin typeface="微软雅黑" panose="020B0503020204020204" charset="-122"/>
                <a:ea typeface="微软雅黑" panose="020B0503020204020204" charset="-122"/>
                <a:sym typeface="+mn-ea"/>
              </a:rPr>
              <a:t>公</a:t>
            </a:r>
            <a:r>
              <a:rPr lang="zh-CN" altLang="en-US" b="1" dirty="0">
                <a:solidFill>
                  <a:schemeClr val="accent5">
                    <a:lumMod val="50000"/>
                  </a:schemeClr>
                </a:solidFill>
                <a:latin typeface="微软雅黑" panose="020B0503020204020204" charset="-122"/>
                <a:ea typeface="微软雅黑" panose="020B0503020204020204" charset="-122"/>
                <a:sym typeface="+mn-ea"/>
              </a:rPr>
              <a:t>众号助手</a:t>
            </a:r>
          </a:p>
        </p:txBody>
      </p:sp>
      <p:sp>
        <p:nvSpPr>
          <p:cNvPr id="40" name="文本框 39"/>
          <p:cNvSpPr txBox="1"/>
          <p:nvPr/>
        </p:nvSpPr>
        <p:spPr>
          <a:xfrm>
            <a:off x="7802245" y="5176395"/>
            <a:ext cx="1098550" cy="368300"/>
          </a:xfrm>
          <a:prstGeom prst="rect">
            <a:avLst/>
          </a:prstGeom>
          <a:noFill/>
        </p:spPr>
        <p:txBody>
          <a:bodyPr wrap="square" rtlCol="0">
            <a:spAutoFit/>
          </a:bodyPr>
          <a:lstStyle/>
          <a:p>
            <a:pPr lvl="0" algn="l">
              <a:buClrTx/>
              <a:buSzTx/>
              <a:buFontTx/>
            </a:pPr>
            <a:r>
              <a:rPr lang="zh-CN" altLang="en-US" b="1" dirty="0" smtClean="0">
                <a:solidFill>
                  <a:schemeClr val="accent5">
                    <a:lumMod val="50000"/>
                  </a:schemeClr>
                </a:solidFill>
                <a:latin typeface="微软雅黑" panose="020B0503020204020204" charset="-122"/>
                <a:ea typeface="微软雅黑" panose="020B0503020204020204" charset="-122"/>
                <a:sym typeface="+mn-ea"/>
              </a:rPr>
              <a:t>销售系统</a:t>
            </a:r>
            <a:endParaRPr lang="zh-CN" altLang="en-US" b="1" dirty="0">
              <a:solidFill>
                <a:schemeClr val="accent5">
                  <a:lumMod val="50000"/>
                </a:schemeClr>
              </a:solidFill>
              <a:latin typeface="微软雅黑" panose="020B0503020204020204" charset="-122"/>
              <a:ea typeface="微软雅黑" panose="020B0503020204020204" charset="-122"/>
              <a:sym typeface="+mn-ea"/>
            </a:endParaRPr>
          </a:p>
        </p:txBody>
      </p:sp>
      <p:sp>
        <p:nvSpPr>
          <p:cNvPr id="42" name="文本框 41"/>
          <p:cNvSpPr txBox="1"/>
          <p:nvPr/>
        </p:nvSpPr>
        <p:spPr>
          <a:xfrm>
            <a:off x="5663565" y="5733925"/>
            <a:ext cx="1098550" cy="368300"/>
          </a:xfrm>
          <a:prstGeom prst="rect">
            <a:avLst/>
          </a:prstGeom>
          <a:noFill/>
        </p:spPr>
        <p:txBody>
          <a:bodyPr wrap="square" rtlCol="0">
            <a:spAutoFit/>
          </a:bodyPr>
          <a:lstStyle/>
          <a:p>
            <a:pPr lvl="0" algn="l">
              <a:buClrTx/>
              <a:buSzTx/>
              <a:buFontTx/>
            </a:pPr>
            <a:r>
              <a:rPr lang="zh-CN" altLang="en-US" b="1" dirty="0" smtClean="0">
                <a:solidFill>
                  <a:schemeClr val="accent5">
                    <a:lumMod val="50000"/>
                  </a:schemeClr>
                </a:solidFill>
                <a:latin typeface="微软雅黑" panose="020B0503020204020204" charset="-122"/>
                <a:ea typeface="微软雅黑" panose="020B0503020204020204" charset="-122"/>
                <a:sym typeface="+mn-ea"/>
              </a:rPr>
              <a:t>教育系统</a:t>
            </a:r>
            <a:endParaRPr lang="zh-CN" altLang="en-US" b="1" dirty="0">
              <a:solidFill>
                <a:schemeClr val="accent5">
                  <a:lumMod val="50000"/>
                </a:schemeClr>
              </a:solidFill>
              <a:latin typeface="微软雅黑" panose="020B0503020204020204" charset="-122"/>
              <a:ea typeface="微软雅黑" panose="020B0503020204020204" charset="-122"/>
              <a:sym typeface="+mn-ea"/>
            </a:endParaRPr>
          </a:p>
        </p:txBody>
      </p:sp>
      <p:sp>
        <p:nvSpPr>
          <p:cNvPr id="43" name="文本框 42"/>
          <p:cNvSpPr txBox="1"/>
          <p:nvPr/>
        </p:nvSpPr>
        <p:spPr>
          <a:xfrm>
            <a:off x="3333750" y="5176395"/>
            <a:ext cx="1098550" cy="368300"/>
          </a:xfrm>
          <a:prstGeom prst="rect">
            <a:avLst/>
          </a:prstGeom>
          <a:noFill/>
        </p:spPr>
        <p:txBody>
          <a:bodyPr wrap="square" rtlCol="0">
            <a:spAutoFit/>
          </a:bodyPr>
          <a:lstStyle/>
          <a:p>
            <a:pPr lvl="0" algn="l">
              <a:buClrTx/>
              <a:buSzTx/>
              <a:buFontTx/>
            </a:pPr>
            <a:r>
              <a:rPr lang="zh-CN" altLang="en-US" b="1" dirty="0" smtClean="0">
                <a:solidFill>
                  <a:schemeClr val="accent5">
                    <a:lumMod val="50000"/>
                  </a:schemeClr>
                </a:solidFill>
                <a:latin typeface="微软雅黑" panose="020B0503020204020204" charset="-122"/>
                <a:ea typeface="微软雅黑" panose="020B0503020204020204" charset="-122"/>
                <a:sym typeface="+mn-ea"/>
              </a:rPr>
              <a:t>门店系统</a:t>
            </a:r>
            <a:endParaRPr lang="zh-CN" altLang="en-US" b="1" dirty="0">
              <a:solidFill>
                <a:schemeClr val="accent5">
                  <a:lumMod val="50000"/>
                </a:schemeClr>
              </a:solidFill>
              <a:latin typeface="微软雅黑" panose="020B0503020204020204" charset="-122"/>
              <a:ea typeface="微软雅黑" panose="020B0503020204020204" charset="-122"/>
              <a:sym typeface="+mn-ea"/>
            </a:endParaRPr>
          </a:p>
        </p:txBody>
      </p:sp>
      <p:sp>
        <p:nvSpPr>
          <p:cNvPr id="45" name="文本框 44"/>
          <p:cNvSpPr txBox="1"/>
          <p:nvPr/>
        </p:nvSpPr>
        <p:spPr>
          <a:xfrm>
            <a:off x="2608580" y="3996565"/>
            <a:ext cx="1098550" cy="368300"/>
          </a:xfrm>
          <a:prstGeom prst="rect">
            <a:avLst/>
          </a:prstGeom>
          <a:noFill/>
        </p:spPr>
        <p:txBody>
          <a:bodyPr wrap="square" rtlCol="0">
            <a:spAutoFit/>
          </a:bodyPr>
          <a:lstStyle/>
          <a:p>
            <a:pPr lvl="0" algn="l">
              <a:buClrTx/>
              <a:buSzTx/>
              <a:buFontTx/>
            </a:pPr>
            <a:r>
              <a:rPr lang="zh-CN" altLang="en-US" b="1" dirty="0" smtClean="0">
                <a:solidFill>
                  <a:schemeClr val="accent5">
                    <a:lumMod val="50000"/>
                  </a:schemeClr>
                </a:solidFill>
                <a:latin typeface="微软雅黑" panose="020B0503020204020204" charset="-122"/>
                <a:ea typeface="微软雅黑" panose="020B0503020204020204" charset="-122"/>
                <a:sym typeface="+mn-ea"/>
              </a:rPr>
              <a:t>云设计</a:t>
            </a:r>
            <a:endParaRPr lang="zh-CN" altLang="en-US" b="1" dirty="0">
              <a:solidFill>
                <a:schemeClr val="accent5">
                  <a:lumMod val="50000"/>
                </a:schemeClr>
              </a:solidFill>
              <a:latin typeface="微软雅黑" panose="020B0503020204020204" charset="-122"/>
              <a:ea typeface="微软雅黑" panose="020B0503020204020204" charset="-122"/>
              <a:sym typeface="+mn-ea"/>
            </a:endParaRPr>
          </a:p>
        </p:txBody>
      </p:sp>
      <p:sp>
        <p:nvSpPr>
          <p:cNvPr id="46" name="文本框 45"/>
          <p:cNvSpPr txBox="1"/>
          <p:nvPr/>
        </p:nvSpPr>
        <p:spPr>
          <a:xfrm>
            <a:off x="2579370" y="2707515"/>
            <a:ext cx="1386840" cy="368300"/>
          </a:xfrm>
          <a:prstGeom prst="rect">
            <a:avLst/>
          </a:prstGeom>
          <a:noFill/>
        </p:spPr>
        <p:txBody>
          <a:bodyPr wrap="square" rtlCol="0">
            <a:spAutoFit/>
          </a:bodyPr>
          <a:lstStyle/>
          <a:p>
            <a:pPr lvl="0" algn="l">
              <a:buClrTx/>
              <a:buSzTx/>
              <a:buFontTx/>
            </a:pPr>
            <a:r>
              <a:rPr lang="en-US" altLang="zh-CN" b="1" dirty="0" smtClean="0">
                <a:solidFill>
                  <a:schemeClr val="accent5">
                    <a:lumMod val="50000"/>
                  </a:schemeClr>
                </a:solidFill>
                <a:latin typeface="微软雅黑" panose="020B0503020204020204" charset="-122"/>
                <a:ea typeface="微软雅黑" panose="020B0503020204020204" charset="-122"/>
                <a:sym typeface="+mn-ea"/>
              </a:rPr>
              <a:t>H5</a:t>
            </a:r>
            <a:r>
              <a:rPr lang="zh-CN" altLang="en-US" b="1" dirty="0" smtClean="0">
                <a:solidFill>
                  <a:schemeClr val="accent5">
                    <a:lumMod val="50000"/>
                  </a:schemeClr>
                </a:solidFill>
                <a:latin typeface="微软雅黑" panose="020B0503020204020204" charset="-122"/>
                <a:ea typeface="微软雅黑" panose="020B0503020204020204" charset="-122"/>
                <a:sym typeface="+mn-ea"/>
              </a:rPr>
              <a:t>微</a:t>
            </a:r>
            <a:r>
              <a:rPr lang="zh-CN" altLang="en-US" b="1" dirty="0">
                <a:solidFill>
                  <a:schemeClr val="accent5">
                    <a:lumMod val="50000"/>
                  </a:schemeClr>
                </a:solidFill>
                <a:latin typeface="微软雅黑" panose="020B0503020204020204" charset="-122"/>
                <a:ea typeface="微软雅黑" panose="020B0503020204020204" charset="-122"/>
                <a:sym typeface="+mn-ea"/>
              </a:rPr>
              <a:t>传单</a:t>
            </a:r>
          </a:p>
        </p:txBody>
      </p:sp>
      <p:sp>
        <p:nvSpPr>
          <p:cNvPr id="47" name="文本框 46"/>
          <p:cNvSpPr txBox="1"/>
          <p:nvPr/>
        </p:nvSpPr>
        <p:spPr>
          <a:xfrm>
            <a:off x="3520440" y="1534670"/>
            <a:ext cx="1098550" cy="368300"/>
          </a:xfrm>
          <a:prstGeom prst="rect">
            <a:avLst/>
          </a:prstGeom>
          <a:noFill/>
        </p:spPr>
        <p:txBody>
          <a:bodyPr wrap="square" rtlCol="0">
            <a:spAutoFit/>
          </a:bodyPr>
          <a:lstStyle/>
          <a:p>
            <a:pPr lvl="0" algn="l">
              <a:buClrTx/>
              <a:buSzTx/>
              <a:buFontTx/>
            </a:pPr>
            <a:r>
              <a:rPr lang="zh-CN" altLang="en-US" b="1" dirty="0" smtClean="0">
                <a:solidFill>
                  <a:schemeClr val="accent5">
                    <a:lumMod val="50000"/>
                  </a:schemeClr>
                </a:solidFill>
                <a:latin typeface="微软雅黑" panose="020B0503020204020204" charset="-122"/>
                <a:ea typeface="微软雅黑" panose="020B0503020204020204" charset="-122"/>
                <a:sym typeface="+mn-ea"/>
              </a:rPr>
              <a:t>商城建设</a:t>
            </a:r>
            <a:endParaRPr lang="zh-CN" altLang="en-US" b="1" dirty="0">
              <a:solidFill>
                <a:schemeClr val="accent5">
                  <a:lumMod val="50000"/>
                </a:schemeClr>
              </a:solidFill>
              <a:latin typeface="微软雅黑" panose="020B0503020204020204" charset="-122"/>
              <a:ea typeface="微软雅黑" panose="020B0503020204020204" charset="-122"/>
              <a:sym typeface="+mn-ea"/>
            </a:endParaRPr>
          </a:p>
        </p:txBody>
      </p:sp>
      <p:sp>
        <p:nvSpPr>
          <p:cNvPr id="48" name="文本框 47"/>
          <p:cNvSpPr txBox="1"/>
          <p:nvPr/>
        </p:nvSpPr>
        <p:spPr>
          <a:xfrm>
            <a:off x="5629275" y="1262890"/>
            <a:ext cx="2731770" cy="306705"/>
          </a:xfrm>
          <a:prstGeom prst="rect">
            <a:avLst/>
          </a:prstGeom>
          <a:noFill/>
        </p:spPr>
        <p:txBody>
          <a:bodyPr wrap="square" rtlCol="0">
            <a:spAutoFit/>
          </a:bodyPr>
          <a:lstStyle/>
          <a:p>
            <a:r>
              <a:rPr lang="zh-CN" altLang="en-US" sz="1400" dirty="0">
                <a:solidFill>
                  <a:schemeClr val="bg2">
                    <a:lumMod val="50000"/>
                  </a:schemeClr>
                </a:solidFill>
                <a:latin typeface="微软雅黑" panose="020B0503020204020204" charset="-122"/>
                <a:ea typeface="微软雅黑" panose="020B0503020204020204" charset="-122"/>
              </a:rPr>
              <a:t>海量模板，便捷搭建网站</a:t>
            </a:r>
          </a:p>
        </p:txBody>
      </p:sp>
      <p:sp>
        <p:nvSpPr>
          <p:cNvPr id="49" name="文本框 48"/>
          <p:cNvSpPr txBox="1"/>
          <p:nvPr/>
        </p:nvSpPr>
        <p:spPr>
          <a:xfrm>
            <a:off x="7945120" y="1993775"/>
            <a:ext cx="2731770" cy="306705"/>
          </a:xfrm>
          <a:prstGeom prst="rect">
            <a:avLst/>
          </a:prstGeom>
          <a:noFill/>
        </p:spPr>
        <p:txBody>
          <a:bodyPr wrap="square" rtlCol="0">
            <a:spAutoFit/>
          </a:bodyPr>
          <a:lstStyle/>
          <a:p>
            <a:r>
              <a:rPr lang="zh-CN" altLang="en-US" sz="1400">
                <a:solidFill>
                  <a:schemeClr val="bg2">
                    <a:lumMod val="50000"/>
                  </a:schemeClr>
                </a:solidFill>
                <a:latin typeface="微软雅黑" panose="020B0503020204020204" charset="-122"/>
                <a:ea typeface="微软雅黑" panose="020B0503020204020204" charset="-122"/>
              </a:rPr>
              <a:t>一键创建</a:t>
            </a:r>
            <a:r>
              <a:rPr lang="en-US" altLang="zh-CN" sz="1400">
                <a:solidFill>
                  <a:schemeClr val="bg2">
                    <a:lumMod val="50000"/>
                  </a:schemeClr>
                </a:solidFill>
                <a:latin typeface="微软雅黑" panose="020B0503020204020204" charset="-122"/>
                <a:ea typeface="微软雅黑" panose="020B0503020204020204" charset="-122"/>
              </a:rPr>
              <a:t>H5</a:t>
            </a:r>
            <a:r>
              <a:rPr lang="zh-CN" altLang="en-US" sz="1400">
                <a:solidFill>
                  <a:schemeClr val="bg2">
                    <a:lumMod val="50000"/>
                  </a:schemeClr>
                </a:solidFill>
                <a:latin typeface="微软雅黑" panose="020B0503020204020204" charset="-122"/>
                <a:ea typeface="微软雅黑" panose="020B0503020204020204" charset="-122"/>
              </a:rPr>
              <a:t>营销活动</a:t>
            </a:r>
          </a:p>
        </p:txBody>
      </p:sp>
      <p:sp>
        <p:nvSpPr>
          <p:cNvPr id="50" name="文本框 49"/>
          <p:cNvSpPr txBox="1"/>
          <p:nvPr/>
        </p:nvSpPr>
        <p:spPr>
          <a:xfrm>
            <a:off x="8559165" y="3174875"/>
            <a:ext cx="2043430" cy="306705"/>
          </a:xfrm>
          <a:prstGeom prst="rect">
            <a:avLst/>
          </a:prstGeom>
          <a:noFill/>
        </p:spPr>
        <p:txBody>
          <a:bodyPr wrap="square" rtlCol="0">
            <a:spAutoFit/>
          </a:bodyPr>
          <a:lstStyle/>
          <a:p>
            <a:r>
              <a:rPr lang="zh-CN" altLang="en-US" sz="1400">
                <a:solidFill>
                  <a:schemeClr val="bg2">
                    <a:lumMod val="50000"/>
                  </a:schemeClr>
                </a:solidFill>
                <a:latin typeface="微软雅黑" panose="020B0503020204020204" charset="-122"/>
                <a:ea typeface="微软雅黑" panose="020B0503020204020204" charset="-122"/>
              </a:rPr>
              <a:t>三分钟制作专属小程序</a:t>
            </a:r>
          </a:p>
        </p:txBody>
      </p:sp>
      <p:sp>
        <p:nvSpPr>
          <p:cNvPr id="51" name="文本框 50"/>
          <p:cNvSpPr txBox="1"/>
          <p:nvPr/>
        </p:nvSpPr>
        <p:spPr>
          <a:xfrm>
            <a:off x="8654415" y="4427730"/>
            <a:ext cx="1760220" cy="306705"/>
          </a:xfrm>
          <a:prstGeom prst="rect">
            <a:avLst/>
          </a:prstGeom>
          <a:noFill/>
        </p:spPr>
        <p:txBody>
          <a:bodyPr wrap="square" rtlCol="0">
            <a:spAutoFit/>
          </a:bodyPr>
          <a:lstStyle/>
          <a:p>
            <a:r>
              <a:rPr lang="zh-CN" altLang="en-US" sz="1400">
                <a:solidFill>
                  <a:schemeClr val="bg2">
                    <a:lumMod val="50000"/>
                  </a:schemeClr>
                </a:solidFill>
                <a:latin typeface="微软雅黑" panose="020B0503020204020204" charset="-122"/>
                <a:ea typeface="微软雅黑" panose="020B0503020204020204" charset="-122"/>
              </a:rPr>
              <a:t>公众号管理工具</a:t>
            </a:r>
          </a:p>
        </p:txBody>
      </p:sp>
      <p:sp>
        <p:nvSpPr>
          <p:cNvPr id="52" name="文本框 51"/>
          <p:cNvSpPr txBox="1"/>
          <p:nvPr/>
        </p:nvSpPr>
        <p:spPr>
          <a:xfrm>
            <a:off x="7802245" y="5537710"/>
            <a:ext cx="2731770" cy="306705"/>
          </a:xfrm>
          <a:prstGeom prst="rect">
            <a:avLst/>
          </a:prstGeom>
          <a:noFill/>
        </p:spPr>
        <p:txBody>
          <a:bodyPr wrap="square" rtlCol="0">
            <a:spAutoFit/>
          </a:bodyPr>
          <a:lstStyle/>
          <a:p>
            <a:r>
              <a:rPr lang="zh-CN" altLang="en-US" sz="1400">
                <a:solidFill>
                  <a:schemeClr val="bg2">
                    <a:lumMod val="50000"/>
                  </a:schemeClr>
                </a:solidFill>
                <a:latin typeface="微软雅黑" panose="020B0503020204020204" charset="-122"/>
                <a:ea typeface="微软雅黑" panose="020B0503020204020204" charset="-122"/>
              </a:rPr>
              <a:t>销售获客与转化利器</a:t>
            </a:r>
          </a:p>
        </p:txBody>
      </p:sp>
      <p:sp>
        <p:nvSpPr>
          <p:cNvPr id="53" name="文本框 52"/>
          <p:cNvSpPr txBox="1"/>
          <p:nvPr/>
        </p:nvSpPr>
        <p:spPr>
          <a:xfrm>
            <a:off x="5713095" y="6086350"/>
            <a:ext cx="2731770" cy="306705"/>
          </a:xfrm>
          <a:prstGeom prst="rect">
            <a:avLst/>
          </a:prstGeom>
          <a:noFill/>
        </p:spPr>
        <p:txBody>
          <a:bodyPr wrap="square" rtlCol="0">
            <a:spAutoFit/>
          </a:bodyPr>
          <a:lstStyle/>
          <a:p>
            <a:r>
              <a:rPr lang="zh-CN" altLang="en-US" sz="1400">
                <a:solidFill>
                  <a:schemeClr val="bg2">
                    <a:lumMod val="50000"/>
                  </a:schemeClr>
                </a:solidFill>
                <a:latin typeface="微软雅黑" panose="020B0503020204020204" charset="-122"/>
                <a:ea typeface="微软雅黑" panose="020B0503020204020204" charset="-122"/>
              </a:rPr>
              <a:t>一站式招生、运营、管理</a:t>
            </a:r>
          </a:p>
        </p:txBody>
      </p:sp>
      <p:sp>
        <p:nvSpPr>
          <p:cNvPr id="54" name="文本框 53"/>
          <p:cNvSpPr txBox="1"/>
          <p:nvPr/>
        </p:nvSpPr>
        <p:spPr>
          <a:xfrm>
            <a:off x="1891665" y="1902970"/>
            <a:ext cx="2731770" cy="306705"/>
          </a:xfrm>
          <a:prstGeom prst="rect">
            <a:avLst/>
          </a:prstGeom>
          <a:noFill/>
        </p:spPr>
        <p:txBody>
          <a:bodyPr wrap="square" rtlCol="0">
            <a:spAutoFit/>
          </a:bodyPr>
          <a:lstStyle/>
          <a:p>
            <a:pPr algn="r"/>
            <a:r>
              <a:rPr lang="zh-CN" altLang="en-US" sz="1400">
                <a:solidFill>
                  <a:schemeClr val="bg2">
                    <a:lumMod val="50000"/>
                  </a:schemeClr>
                </a:solidFill>
                <a:latin typeface="微软雅黑" panose="020B0503020204020204" charset="-122"/>
                <a:ea typeface="微软雅黑" panose="020B0503020204020204" charset="-122"/>
              </a:rPr>
              <a:t>轻松打造在线商城</a:t>
            </a:r>
          </a:p>
        </p:txBody>
      </p:sp>
      <p:sp>
        <p:nvSpPr>
          <p:cNvPr id="55" name="文本框 54"/>
          <p:cNvSpPr txBox="1"/>
          <p:nvPr/>
        </p:nvSpPr>
        <p:spPr>
          <a:xfrm>
            <a:off x="1169035" y="3075815"/>
            <a:ext cx="2731770" cy="306705"/>
          </a:xfrm>
          <a:prstGeom prst="rect">
            <a:avLst/>
          </a:prstGeom>
          <a:noFill/>
        </p:spPr>
        <p:txBody>
          <a:bodyPr wrap="square" rtlCol="0">
            <a:spAutoFit/>
          </a:bodyPr>
          <a:lstStyle/>
          <a:p>
            <a:pPr algn="r"/>
            <a:r>
              <a:rPr lang="zh-CN" altLang="en-US" sz="1400">
                <a:solidFill>
                  <a:schemeClr val="bg2">
                    <a:lumMod val="50000"/>
                  </a:schemeClr>
                </a:solidFill>
                <a:latin typeface="微软雅黑" panose="020B0503020204020204" charset="-122"/>
                <a:ea typeface="微软雅黑" panose="020B0503020204020204" charset="-122"/>
              </a:rPr>
              <a:t>全方位覆盖企业宣传场景</a:t>
            </a:r>
          </a:p>
        </p:txBody>
      </p:sp>
      <p:sp>
        <p:nvSpPr>
          <p:cNvPr id="56" name="文本框 55"/>
          <p:cNvSpPr txBox="1"/>
          <p:nvPr/>
        </p:nvSpPr>
        <p:spPr>
          <a:xfrm>
            <a:off x="994410" y="4759325"/>
            <a:ext cx="2731770" cy="306705"/>
          </a:xfrm>
          <a:prstGeom prst="rect">
            <a:avLst/>
          </a:prstGeom>
          <a:noFill/>
        </p:spPr>
        <p:txBody>
          <a:bodyPr wrap="square" rtlCol="0">
            <a:spAutoFit/>
          </a:bodyPr>
          <a:lstStyle/>
          <a:p>
            <a:pPr algn="r"/>
            <a:r>
              <a:rPr lang="zh-CN" altLang="en-US" sz="1400">
                <a:solidFill>
                  <a:schemeClr val="bg2">
                    <a:lumMod val="50000"/>
                  </a:schemeClr>
                </a:solidFill>
                <a:latin typeface="微软雅黑" panose="020B0503020204020204" charset="-122"/>
                <a:ea typeface="微软雅黑" panose="020B0503020204020204" charset="-122"/>
              </a:rPr>
              <a:t>简单好用的在线作图工具</a:t>
            </a:r>
          </a:p>
        </p:txBody>
      </p:sp>
      <p:sp>
        <p:nvSpPr>
          <p:cNvPr id="57" name="文本框 56"/>
          <p:cNvSpPr txBox="1"/>
          <p:nvPr/>
        </p:nvSpPr>
        <p:spPr>
          <a:xfrm>
            <a:off x="1700530" y="5544695"/>
            <a:ext cx="2731770" cy="306705"/>
          </a:xfrm>
          <a:prstGeom prst="rect">
            <a:avLst/>
          </a:prstGeom>
          <a:noFill/>
        </p:spPr>
        <p:txBody>
          <a:bodyPr wrap="square" rtlCol="0">
            <a:spAutoFit/>
          </a:bodyPr>
          <a:lstStyle/>
          <a:p>
            <a:pPr algn="r"/>
            <a:r>
              <a:rPr lang="zh-CN" altLang="en-US" sz="1400">
                <a:solidFill>
                  <a:schemeClr val="bg2">
                    <a:lumMod val="50000"/>
                  </a:schemeClr>
                </a:solidFill>
                <a:latin typeface="微软雅黑" panose="020B0503020204020204" charset="-122"/>
                <a:ea typeface="微软雅黑" panose="020B0503020204020204" charset="-122"/>
              </a:rPr>
              <a:t>打造智慧门店</a:t>
            </a:r>
          </a:p>
        </p:txBody>
      </p:sp>
      <p:pic>
        <p:nvPicPr>
          <p:cNvPr id="58" name="Picture 2" descr="D:\公司图片大全\公司LOGO\公司LOGO原图\LOGO\xzyzlogo.png"/>
          <p:cNvPicPr>
            <a:picLocks noChangeAspect="1" noChangeArrowheads="1"/>
          </p:cNvPicPr>
          <p:nvPr/>
        </p:nvPicPr>
        <p:blipFill>
          <a:blip r:embed="rId13" cstate="print"/>
          <a:srcRect/>
          <a:stretch>
            <a:fillRect/>
          </a:stretch>
        </p:blipFill>
        <p:spPr bwMode="auto">
          <a:xfrm>
            <a:off x="9204266" y="257634"/>
            <a:ext cx="2286095" cy="541866"/>
          </a:xfrm>
          <a:prstGeom prst="rect">
            <a:avLst/>
          </a:prstGeom>
          <a:noFill/>
        </p:spPr>
      </p:pic>
      <p:pic>
        <p:nvPicPr>
          <p:cNvPr id="59" name="Picture 2" descr="D:\公司图片大全\公司LOGO\公司LOGO原图\LOGO\xzyzlogo.png"/>
          <p:cNvPicPr>
            <a:picLocks noChangeAspect="1" noChangeArrowheads="1"/>
          </p:cNvPicPr>
          <p:nvPr/>
        </p:nvPicPr>
        <p:blipFill>
          <a:blip r:embed="rId13" cstate="print"/>
          <a:srcRect/>
          <a:stretch>
            <a:fillRect/>
          </a:stretch>
        </p:blipFill>
        <p:spPr bwMode="auto">
          <a:xfrm>
            <a:off x="4981889" y="3422163"/>
            <a:ext cx="2286095" cy="54186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b="-23000"/>
          </a:stretch>
        </a:blipFill>
        <a:effectLst/>
      </p:bgPr>
    </p:bg>
    <p:spTree>
      <p:nvGrpSpPr>
        <p:cNvPr id="1" name=""/>
        <p:cNvGrpSpPr/>
        <p:nvPr/>
      </p:nvGrpSpPr>
      <p:grpSpPr>
        <a:xfrm>
          <a:off x="0" y="0"/>
          <a:ext cx="0" cy="0"/>
          <a:chOff x="0" y="0"/>
          <a:chExt cx="0" cy="0"/>
        </a:xfrm>
      </p:grpSpPr>
      <p:sp>
        <p:nvSpPr>
          <p:cNvPr id="9" name="文本框 8"/>
          <p:cNvSpPr txBox="1"/>
          <p:nvPr/>
        </p:nvSpPr>
        <p:spPr>
          <a:xfrm>
            <a:off x="2173605" y="2430145"/>
            <a:ext cx="6278880" cy="1420495"/>
          </a:xfrm>
          <a:prstGeom prst="rect">
            <a:avLst/>
          </a:prstGeom>
          <a:noFill/>
        </p:spPr>
        <p:txBody>
          <a:bodyPr wrap="square" rtlCol="0">
            <a:spAutoFit/>
          </a:bodyPr>
          <a:lstStyle/>
          <a:p>
            <a:pPr algn="ctr">
              <a:lnSpc>
                <a:spcPct val="120000"/>
              </a:lnSpc>
            </a:pPr>
            <a:r>
              <a:rPr lang="zh-CN" altLang="en-US" sz="7200" kern="2000" spc="1000">
                <a:solidFill>
                  <a:schemeClr val="bg1"/>
                </a:solidFill>
                <a:effectLst>
                  <a:outerShdw blurRad="50800" dist="38100" dir="5400000" algn="t" rotWithShape="0">
                    <a:prstClr val="black">
                      <a:alpha val="40000"/>
                    </a:prstClr>
                  </a:outerShdw>
                </a:effectLst>
                <a:uFillTx/>
                <a:latin typeface="微软雅黑" panose="020B0503020204020204" charset="-122"/>
                <a:ea typeface="微软雅黑" panose="020B0503020204020204" charset="-122"/>
              </a:rPr>
              <a:t>谢谢观看</a:t>
            </a:r>
          </a:p>
        </p:txBody>
      </p:sp>
      <p:sp>
        <p:nvSpPr>
          <p:cNvPr id="3" name="圆角矩形 2"/>
          <p:cNvSpPr/>
          <p:nvPr/>
        </p:nvSpPr>
        <p:spPr>
          <a:xfrm>
            <a:off x="1633220" y="2091690"/>
            <a:ext cx="8816340" cy="33216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4"/>
          <p:cNvSpPr txBox="1"/>
          <p:nvPr/>
        </p:nvSpPr>
        <p:spPr>
          <a:xfrm>
            <a:off x="2917190" y="2439670"/>
            <a:ext cx="3735070" cy="1568450"/>
          </a:xfrm>
          <a:prstGeom prst="rect">
            <a:avLst/>
          </a:prstGeom>
          <a:noFill/>
        </p:spPr>
        <p:txBody>
          <a:bodyPr wrap="square" rtlCol="0">
            <a:spAutoFit/>
          </a:bodyPr>
          <a:lstStyle/>
          <a:p>
            <a:pPr algn="just"/>
            <a:r>
              <a:rPr lang="zh-CN" altLang="en-US" sz="6000" b="1" spc="500" dirty="0" smtClean="0">
                <a:solidFill>
                  <a:srgbClr val="FE915C"/>
                </a:solidFill>
                <a:uFillTx/>
                <a:latin typeface="微软雅黑" panose="020B0503020204020204" pitchFamily="34" charset="-122"/>
                <a:ea typeface="微软雅黑" panose="020B0503020204020204" pitchFamily="34" charset="-122"/>
              </a:rPr>
              <a:t>感谢观看</a:t>
            </a:r>
          </a:p>
          <a:p>
            <a:pPr algn="l"/>
            <a:r>
              <a:rPr lang="en-US" altLang="zh-CN" sz="3600" b="1" dirty="0" smtClean="0">
                <a:solidFill>
                  <a:srgbClr val="C4A7DB"/>
                </a:solidFill>
                <a:latin typeface="微软雅黑" panose="020B0503020204020204" pitchFamily="34" charset="-122"/>
                <a:ea typeface="微软雅黑" panose="020B0503020204020204" pitchFamily="34" charset="-122"/>
              </a:rPr>
              <a:t>期待与您的合作</a:t>
            </a:r>
          </a:p>
        </p:txBody>
      </p:sp>
      <p:sp>
        <p:nvSpPr>
          <p:cNvPr id="5" name="文本框 3"/>
          <p:cNvSpPr txBox="1"/>
          <p:nvPr/>
        </p:nvSpPr>
        <p:spPr>
          <a:xfrm>
            <a:off x="2917190" y="4008120"/>
            <a:ext cx="3249295" cy="1338828"/>
          </a:xfrm>
          <a:prstGeom prst="rect">
            <a:avLst/>
          </a:prstGeom>
          <a:noFill/>
        </p:spPr>
        <p:txBody>
          <a:bodyPr wrap="square" rtlCol="0">
            <a:spAutoFit/>
          </a:bodyPr>
          <a:lstStyle/>
          <a:p>
            <a:pPr algn="l">
              <a:lnSpc>
                <a:spcPct val="150000"/>
              </a:lnSpc>
            </a:pPr>
            <a:r>
              <a:rPr lang="en-US" altLang="zh-CN" dirty="0" smtClean="0">
                <a:solidFill>
                  <a:srgbClr val="C4A7DB"/>
                </a:solidFill>
                <a:latin typeface="微软雅黑" panose="020B0503020204020204" pitchFamily="34" charset="-122"/>
                <a:ea typeface="微软雅黑" panose="020B0503020204020204" pitchFamily="34" charset="-122"/>
                <a:sym typeface="+mn-ea"/>
              </a:rPr>
              <a:t>官网</a:t>
            </a:r>
            <a:r>
              <a:rPr lang="zh-CN" altLang="en-US" dirty="0" smtClean="0">
                <a:solidFill>
                  <a:srgbClr val="C4A7DB"/>
                </a:solidFill>
                <a:latin typeface="微软雅黑" panose="020B0503020204020204" pitchFamily="34" charset="-122"/>
                <a:ea typeface="微软雅黑" panose="020B0503020204020204" pitchFamily="34" charset="-122"/>
                <a:sym typeface="+mn-ea"/>
              </a:rPr>
              <a:t>地址</a:t>
            </a:r>
            <a:r>
              <a:rPr lang="en-US" altLang="zh-CN" dirty="0" smtClean="0">
                <a:solidFill>
                  <a:srgbClr val="C4A7DB"/>
                </a:solidFill>
                <a:latin typeface="微软雅黑" panose="020B0503020204020204" pitchFamily="34" charset="-122"/>
                <a:ea typeface="微软雅黑" panose="020B0503020204020204" pitchFamily="34" charset="-122"/>
                <a:sym typeface="+mn-ea"/>
              </a:rPr>
              <a:t>：</a:t>
            </a:r>
            <a:r>
              <a:rPr lang="en-US" altLang="zh-CN" dirty="0" err="1" smtClean="0">
                <a:solidFill>
                  <a:srgbClr val="C4A7DB"/>
                </a:solidFill>
                <a:latin typeface="微软雅黑" panose="020B0503020204020204" pitchFamily="34" charset="-122"/>
                <a:ea typeface="微软雅黑" panose="020B0503020204020204" pitchFamily="34" charset="-122"/>
                <a:sym typeface="+mn-ea"/>
              </a:rPr>
              <a:t>www.xunzhanyun.com</a:t>
            </a:r>
            <a:endParaRPr lang="en-US" altLang="zh-CN" dirty="0" smtClean="0">
              <a:solidFill>
                <a:srgbClr val="C4A7DB"/>
              </a:solidFill>
              <a:latin typeface="微软雅黑" panose="020B0503020204020204" pitchFamily="34" charset="-122"/>
              <a:ea typeface="微软雅黑" panose="020B0503020204020204" pitchFamily="34" charset="-122"/>
            </a:endParaRPr>
          </a:p>
          <a:p>
            <a:pPr algn="l">
              <a:lnSpc>
                <a:spcPct val="150000"/>
              </a:lnSpc>
            </a:pPr>
            <a:r>
              <a:rPr lang="zh-CN" altLang="en-US" dirty="0" smtClean="0">
                <a:solidFill>
                  <a:srgbClr val="C4A7DB"/>
                </a:solidFill>
                <a:latin typeface="微软雅黑" panose="020B0503020204020204" pitchFamily="34" charset="-122"/>
                <a:ea typeface="微软雅黑" panose="020B0503020204020204" pitchFamily="34" charset="-122"/>
                <a:sym typeface="+mn-ea"/>
              </a:rPr>
              <a:t>联系电</a:t>
            </a:r>
            <a:r>
              <a:rPr lang="en-US" altLang="zh-CN" dirty="0" smtClean="0">
                <a:solidFill>
                  <a:srgbClr val="C4A7DB"/>
                </a:solidFill>
                <a:latin typeface="微软雅黑" panose="020B0503020204020204" pitchFamily="34" charset="-122"/>
                <a:ea typeface="微软雅黑" panose="020B0503020204020204" pitchFamily="34" charset="-122"/>
                <a:sym typeface="+mn-ea"/>
              </a:rPr>
              <a:t>话：029-86696770</a:t>
            </a:r>
          </a:p>
        </p:txBody>
      </p:sp>
      <p:sp>
        <p:nvSpPr>
          <p:cNvPr id="6" name="文本框 9"/>
          <p:cNvSpPr txBox="1"/>
          <p:nvPr/>
        </p:nvSpPr>
        <p:spPr>
          <a:xfrm>
            <a:off x="3375660" y="2071370"/>
            <a:ext cx="184731" cy="369332"/>
          </a:xfrm>
          <a:prstGeom prst="rect">
            <a:avLst/>
          </a:prstGeom>
          <a:noFill/>
        </p:spPr>
        <p:txBody>
          <a:bodyPr wrap="none" rtlCol="0">
            <a:spAutoFit/>
          </a:bodyPr>
          <a:lstStyle/>
          <a:p>
            <a:pPr algn="l"/>
            <a:endParaRPr lang="zh-CN" altLang="en-US" b="1" dirty="0">
              <a:solidFill>
                <a:srgbClr val="FF0000"/>
              </a:solidFill>
            </a:endParaRPr>
          </a:p>
        </p:txBody>
      </p:sp>
      <p:pic>
        <p:nvPicPr>
          <p:cNvPr id="7" name="Picture 2" descr="D:\公司图片大全\公司LOGO\讯展科技公众号.jpg"/>
          <p:cNvPicPr>
            <a:picLocks noChangeAspect="1" noChangeArrowheads="1"/>
          </p:cNvPicPr>
          <p:nvPr/>
        </p:nvPicPr>
        <p:blipFill>
          <a:blip r:embed="rId3" cstate="print"/>
          <a:srcRect/>
          <a:stretch>
            <a:fillRect/>
          </a:stretch>
        </p:blipFill>
        <p:spPr bwMode="auto">
          <a:xfrm>
            <a:off x="6476487" y="2790063"/>
            <a:ext cx="1573984" cy="1573984"/>
          </a:xfrm>
          <a:prstGeom prst="rect">
            <a:avLst/>
          </a:prstGeom>
          <a:noFill/>
        </p:spPr>
      </p:pic>
      <p:pic>
        <p:nvPicPr>
          <p:cNvPr id="8" name="Picture 4" descr="D:\公司图片大全\公司LOGO\于跃微信2.jpg"/>
          <p:cNvPicPr>
            <a:picLocks noChangeAspect="1" noChangeArrowheads="1"/>
          </p:cNvPicPr>
          <p:nvPr/>
        </p:nvPicPr>
        <p:blipFill>
          <a:blip r:embed="rId4" cstate="print"/>
          <a:srcRect/>
          <a:stretch>
            <a:fillRect/>
          </a:stretch>
        </p:blipFill>
        <p:spPr bwMode="auto">
          <a:xfrm>
            <a:off x="8315162" y="2766382"/>
            <a:ext cx="1522163" cy="1579244"/>
          </a:xfrm>
          <a:prstGeom prst="rect">
            <a:avLst/>
          </a:prstGeom>
          <a:noFill/>
        </p:spPr>
      </p:pic>
      <p:sp>
        <p:nvSpPr>
          <p:cNvPr id="10" name="TextBox 9"/>
          <p:cNvSpPr txBox="1"/>
          <p:nvPr/>
        </p:nvSpPr>
        <p:spPr>
          <a:xfrm>
            <a:off x="6406228" y="4480793"/>
            <a:ext cx="1635853" cy="338554"/>
          </a:xfrm>
          <a:prstGeom prst="rect">
            <a:avLst/>
          </a:prstGeom>
          <a:noFill/>
        </p:spPr>
        <p:txBody>
          <a:bodyPr wrap="square" rtlCol="0">
            <a:spAutoFit/>
          </a:bodyPr>
          <a:lstStyle/>
          <a:p>
            <a:r>
              <a:rPr lang="zh-CN" altLang="en-US" sz="1600" dirty="0" smtClean="0">
                <a:solidFill>
                  <a:srgbClr val="FF0000"/>
                </a:solidFill>
              </a:rPr>
              <a:t>关注官方公众号</a:t>
            </a:r>
            <a:endParaRPr lang="zh-CN" altLang="en-US" sz="1600" dirty="0">
              <a:solidFill>
                <a:srgbClr val="FF0000"/>
              </a:solidFill>
            </a:endParaRPr>
          </a:p>
        </p:txBody>
      </p:sp>
      <p:sp>
        <p:nvSpPr>
          <p:cNvPr id="11" name="TextBox 10"/>
          <p:cNvSpPr txBox="1"/>
          <p:nvPr/>
        </p:nvSpPr>
        <p:spPr>
          <a:xfrm>
            <a:off x="8244815" y="4457024"/>
            <a:ext cx="1635853" cy="338554"/>
          </a:xfrm>
          <a:prstGeom prst="rect">
            <a:avLst/>
          </a:prstGeom>
          <a:noFill/>
        </p:spPr>
        <p:txBody>
          <a:bodyPr wrap="square" rtlCol="0">
            <a:spAutoFit/>
          </a:bodyPr>
          <a:lstStyle/>
          <a:p>
            <a:pPr algn="ctr"/>
            <a:r>
              <a:rPr lang="zh-CN" altLang="en-US" sz="1600" dirty="0" smtClean="0">
                <a:solidFill>
                  <a:srgbClr val="FF0000"/>
                </a:solidFill>
              </a:rPr>
              <a:t>微信咨询</a:t>
            </a:r>
            <a:endParaRPr lang="zh-CN" altLang="en-US" sz="1600" dirty="0">
              <a:solidFill>
                <a:srgbClr val="FF0000"/>
              </a:solidFill>
            </a:endParaRPr>
          </a:p>
        </p:txBody>
      </p:sp>
      <p:pic>
        <p:nvPicPr>
          <p:cNvPr id="12" name="Picture 2" descr="D:\公司图片大全\公司LOGO\公司LOGO原图\LOGO\xzyzlogo.png"/>
          <p:cNvPicPr>
            <a:picLocks noChangeAspect="1" noChangeArrowheads="1"/>
          </p:cNvPicPr>
          <p:nvPr/>
        </p:nvPicPr>
        <p:blipFill>
          <a:blip r:embed="rId5" cstate="print"/>
          <a:srcRect/>
          <a:stretch>
            <a:fillRect/>
          </a:stretch>
        </p:blipFill>
        <p:spPr bwMode="auto">
          <a:xfrm>
            <a:off x="9204266" y="257634"/>
            <a:ext cx="2286095" cy="54186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b="-23000"/>
          </a:stretch>
        </a:blipFill>
        <a:effectLst/>
      </p:bgPr>
    </p:bg>
    <p:spTree>
      <p:nvGrpSpPr>
        <p:cNvPr id="1" name=""/>
        <p:cNvGrpSpPr/>
        <p:nvPr/>
      </p:nvGrpSpPr>
      <p:grpSpPr>
        <a:xfrm>
          <a:off x="0" y="0"/>
          <a:ext cx="0" cy="0"/>
          <a:chOff x="0" y="0"/>
          <a:chExt cx="0" cy="0"/>
        </a:xfrm>
      </p:grpSpPr>
      <p:sp>
        <p:nvSpPr>
          <p:cNvPr id="12" name="椭圆 11"/>
          <p:cNvSpPr/>
          <p:nvPr/>
        </p:nvSpPr>
        <p:spPr>
          <a:xfrm>
            <a:off x="1792605" y="1875155"/>
            <a:ext cx="3107055" cy="3107055"/>
          </a:xfrm>
          <a:prstGeom prst="ellipse">
            <a:avLst/>
          </a:prstGeom>
          <a:noFill/>
          <a:ln w="25400">
            <a:solidFill>
              <a:srgbClr val="7ACA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10000">
                <a:solidFill>
                  <a:srgbClr val="002060"/>
                </a:solidFill>
                <a:latin typeface="微软雅黑" panose="020B0503020204020204" charset="-122"/>
                <a:ea typeface="微软雅黑" panose="020B0503020204020204" charset="-122"/>
              </a:rPr>
              <a:t>01</a:t>
            </a:r>
          </a:p>
        </p:txBody>
      </p:sp>
      <p:sp>
        <p:nvSpPr>
          <p:cNvPr id="2" name="文本框 1"/>
          <p:cNvSpPr txBox="1"/>
          <p:nvPr/>
        </p:nvSpPr>
        <p:spPr>
          <a:xfrm>
            <a:off x="5526405" y="2522855"/>
            <a:ext cx="4471035" cy="1476375"/>
          </a:xfrm>
          <a:prstGeom prst="rect">
            <a:avLst/>
          </a:prstGeom>
          <a:noFill/>
        </p:spPr>
        <p:txBody>
          <a:bodyPr wrap="square" rtlCol="0">
            <a:spAutoFit/>
          </a:bodyPr>
          <a:lstStyle/>
          <a:p>
            <a:pPr>
              <a:lnSpc>
                <a:spcPct val="150000"/>
              </a:lnSpc>
            </a:pPr>
            <a:r>
              <a:rPr lang="zh-CN" altLang="en-US" sz="6000" b="1" kern="2000" spc="1000">
                <a:solidFill>
                  <a:srgbClr val="5A84AF"/>
                </a:solidFill>
                <a:uFillTx/>
                <a:latin typeface="微软雅黑" panose="020B0503020204020204" charset="-122"/>
                <a:ea typeface="微软雅黑" panose="020B0503020204020204" charset="-122"/>
                <a:cs typeface="Noto Sans S Chinese Regular" panose="020B0500000000000000" charset="-122"/>
                <a:sym typeface="+mn-ea"/>
              </a:rPr>
              <a:t>行业概况</a:t>
            </a:r>
          </a:p>
        </p:txBody>
      </p:sp>
      <p:pic>
        <p:nvPicPr>
          <p:cNvPr id="4" name="Picture 2" descr="D:\公司图片大全\公司LOGO\公司LOGO原图\LOGO\xzyzlogo.png"/>
          <p:cNvPicPr>
            <a:picLocks noChangeAspect="1" noChangeArrowheads="1"/>
          </p:cNvPicPr>
          <p:nvPr/>
        </p:nvPicPr>
        <p:blipFill>
          <a:blip r:embed="rId3" cstate="print"/>
          <a:srcRect/>
          <a:stretch>
            <a:fillRect/>
          </a:stretch>
        </p:blipFill>
        <p:spPr bwMode="auto">
          <a:xfrm>
            <a:off x="9204266" y="257634"/>
            <a:ext cx="2286095" cy="54186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60" y="841375"/>
            <a:ext cx="2569210" cy="85725"/>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01</a:t>
            </a:r>
          </a:p>
        </p:txBody>
      </p:sp>
      <p:sp>
        <p:nvSpPr>
          <p:cNvPr id="4" name="文本框 3"/>
          <p:cNvSpPr txBox="1"/>
          <p:nvPr/>
        </p:nvSpPr>
        <p:spPr>
          <a:xfrm>
            <a:off x="932815" y="311150"/>
            <a:ext cx="1675765"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行业类目</a:t>
            </a:r>
          </a:p>
        </p:txBody>
      </p:sp>
      <p:grpSp>
        <p:nvGrpSpPr>
          <p:cNvPr id="51" name="组合 50"/>
          <p:cNvGrpSpPr/>
          <p:nvPr/>
        </p:nvGrpSpPr>
        <p:grpSpPr>
          <a:xfrm>
            <a:off x="3958590" y="971550"/>
            <a:ext cx="1502410" cy="1320800"/>
            <a:chOff x="4239" y="2706"/>
            <a:chExt cx="2366" cy="2080"/>
          </a:xfrm>
        </p:grpSpPr>
        <p:grpSp>
          <p:nvGrpSpPr>
            <p:cNvPr id="10" name="组合 9"/>
            <p:cNvGrpSpPr/>
            <p:nvPr/>
          </p:nvGrpSpPr>
          <p:grpSpPr>
            <a:xfrm>
              <a:off x="4239" y="2706"/>
              <a:ext cx="2366" cy="2081"/>
              <a:chOff x="4239" y="2706"/>
              <a:chExt cx="2366" cy="2081"/>
            </a:xfrm>
          </p:grpSpPr>
          <p:sp>
            <p:nvSpPr>
              <p:cNvPr id="5" name="六边形 4"/>
              <p:cNvSpPr/>
              <p:nvPr/>
            </p:nvSpPr>
            <p:spPr>
              <a:xfrm>
                <a:off x="4239" y="2706"/>
                <a:ext cx="2366" cy="2081"/>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760" y="4079"/>
                <a:ext cx="1515" cy="483"/>
              </a:xfrm>
              <a:prstGeom prst="rect">
                <a:avLst/>
              </a:prstGeom>
              <a:noFill/>
            </p:spPr>
            <p:txBody>
              <a:bodyPr wrap="square" rtlCol="0">
                <a:spAutoFit/>
              </a:bodyPr>
              <a:lstStyle/>
              <a:p>
                <a:r>
                  <a:rPr lang="zh-CN" altLang="en-US" sz="1400" b="1">
                    <a:solidFill>
                      <a:schemeClr val="bg1"/>
                    </a:solidFill>
                    <a:latin typeface="微软雅黑" panose="020B0503020204020204" charset="-122"/>
                    <a:ea typeface="微软雅黑" panose="020B0503020204020204" charset="-122"/>
                  </a:rPr>
                  <a:t>预约挂号</a:t>
                </a:r>
              </a:p>
            </p:txBody>
          </p:sp>
        </p:grpSp>
        <p:pic>
          <p:nvPicPr>
            <p:cNvPr id="15" name="图片 14" descr="303b333530343630323bbda1bfb5"/>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4916" y="2903"/>
              <a:ext cx="1012" cy="1012"/>
            </a:xfrm>
            <a:prstGeom prst="rect">
              <a:avLst/>
            </a:prstGeom>
          </p:spPr>
        </p:pic>
      </p:grpSp>
      <p:grpSp>
        <p:nvGrpSpPr>
          <p:cNvPr id="25" name="组合 24"/>
          <p:cNvGrpSpPr/>
          <p:nvPr/>
        </p:nvGrpSpPr>
        <p:grpSpPr>
          <a:xfrm>
            <a:off x="6433820" y="971550"/>
            <a:ext cx="1502410" cy="1328420"/>
            <a:chOff x="7605" y="2694"/>
            <a:chExt cx="2366" cy="2092"/>
          </a:xfrm>
        </p:grpSpPr>
        <p:grpSp>
          <p:nvGrpSpPr>
            <p:cNvPr id="11" name="组合 10"/>
            <p:cNvGrpSpPr/>
            <p:nvPr/>
          </p:nvGrpSpPr>
          <p:grpSpPr>
            <a:xfrm>
              <a:off x="7605" y="2706"/>
              <a:ext cx="2366" cy="2081"/>
              <a:chOff x="4239" y="2706"/>
              <a:chExt cx="2366" cy="2081"/>
            </a:xfrm>
          </p:grpSpPr>
          <p:sp>
            <p:nvSpPr>
              <p:cNvPr id="12" name="六边形 11"/>
              <p:cNvSpPr/>
              <p:nvPr/>
            </p:nvSpPr>
            <p:spPr>
              <a:xfrm>
                <a:off x="4239" y="2706"/>
                <a:ext cx="2366" cy="2081"/>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747" y="3931"/>
                <a:ext cx="1515" cy="822"/>
              </a:xfrm>
              <a:prstGeom prst="rect">
                <a:avLst/>
              </a:prstGeom>
              <a:noFill/>
            </p:spPr>
            <p:txBody>
              <a:bodyPr wrap="square" rtlCol="0">
                <a:spAutoFit/>
              </a:bodyPr>
              <a:lstStyle/>
              <a:p>
                <a:r>
                  <a:rPr lang="zh-CN" altLang="en-US" sz="1400" b="1">
                    <a:solidFill>
                      <a:schemeClr val="bg1"/>
                    </a:solidFill>
                    <a:latin typeface="微软雅黑" panose="020B0503020204020204" charset="-122"/>
                    <a:ea typeface="微软雅黑" panose="020B0503020204020204" charset="-122"/>
                  </a:rPr>
                  <a:t>医疗教育</a:t>
                </a:r>
              </a:p>
              <a:p>
                <a:r>
                  <a:rPr lang="zh-CN" altLang="en-US" sz="1400" b="1">
                    <a:solidFill>
                      <a:schemeClr val="bg1"/>
                    </a:solidFill>
                    <a:latin typeface="微软雅黑" panose="020B0503020204020204" charset="-122"/>
                    <a:ea typeface="微软雅黑" panose="020B0503020204020204" charset="-122"/>
                  </a:rPr>
                  <a:t>健康管理</a:t>
                </a:r>
              </a:p>
            </p:txBody>
          </p:sp>
        </p:grpSp>
        <p:pic>
          <p:nvPicPr>
            <p:cNvPr id="16" name="图片 15" descr="303b333437303932343bcae9bcae"/>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8102" y="2694"/>
              <a:ext cx="1372" cy="1372"/>
            </a:xfrm>
            <a:prstGeom prst="rect">
              <a:avLst/>
            </a:prstGeom>
          </p:spPr>
        </p:pic>
      </p:grpSp>
      <p:grpSp>
        <p:nvGrpSpPr>
          <p:cNvPr id="27" name="组合 26"/>
          <p:cNvGrpSpPr/>
          <p:nvPr/>
        </p:nvGrpSpPr>
        <p:grpSpPr>
          <a:xfrm>
            <a:off x="5251450" y="2503805"/>
            <a:ext cx="1502410" cy="1320800"/>
            <a:chOff x="12032" y="4439"/>
            <a:chExt cx="2366" cy="2080"/>
          </a:xfrm>
        </p:grpSpPr>
        <p:grpSp>
          <p:nvGrpSpPr>
            <p:cNvPr id="17" name="组合 16"/>
            <p:cNvGrpSpPr/>
            <p:nvPr/>
          </p:nvGrpSpPr>
          <p:grpSpPr>
            <a:xfrm>
              <a:off x="12032" y="4439"/>
              <a:ext cx="2366" cy="2081"/>
              <a:chOff x="4239" y="2706"/>
              <a:chExt cx="2366" cy="2081"/>
            </a:xfrm>
          </p:grpSpPr>
          <p:sp>
            <p:nvSpPr>
              <p:cNvPr id="18" name="六边形 17"/>
              <p:cNvSpPr/>
              <p:nvPr/>
            </p:nvSpPr>
            <p:spPr>
              <a:xfrm>
                <a:off x="4239" y="2706"/>
                <a:ext cx="2366" cy="2081"/>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496" y="3965"/>
                <a:ext cx="1852" cy="822"/>
              </a:xfrm>
              <a:prstGeom prst="rect">
                <a:avLst/>
              </a:prstGeom>
              <a:noFill/>
            </p:spPr>
            <p:txBody>
              <a:bodyPr wrap="square" rtlCol="0">
                <a:spAutoFit/>
              </a:bodyPr>
              <a:lstStyle/>
              <a:p>
                <a:pPr algn="ctr"/>
                <a:r>
                  <a:rPr lang="zh-CN" altLang="en-US" sz="1400" b="1">
                    <a:solidFill>
                      <a:schemeClr val="bg1"/>
                    </a:solidFill>
                    <a:latin typeface="微软雅黑" panose="020B0503020204020204" charset="-122"/>
                    <a:ea typeface="微软雅黑" panose="020B0503020204020204" charset="-122"/>
                  </a:rPr>
                  <a:t>问诊与医疗社区</a:t>
                </a:r>
              </a:p>
            </p:txBody>
          </p:sp>
        </p:grpSp>
        <p:pic>
          <p:nvPicPr>
            <p:cNvPr id="26" name="图片 25" descr="303b343532303534393bc9e7c7f8"/>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12699" y="4562"/>
              <a:ext cx="1032" cy="1032"/>
            </a:xfrm>
            <a:prstGeom prst="rect">
              <a:avLst/>
            </a:prstGeom>
          </p:spPr>
        </p:pic>
      </p:grpSp>
      <p:grpSp>
        <p:nvGrpSpPr>
          <p:cNvPr id="33" name="组合 32"/>
          <p:cNvGrpSpPr/>
          <p:nvPr/>
        </p:nvGrpSpPr>
        <p:grpSpPr>
          <a:xfrm>
            <a:off x="7847965" y="2503805"/>
            <a:ext cx="1502410" cy="1320800"/>
            <a:chOff x="7159" y="4664"/>
            <a:chExt cx="2366" cy="2080"/>
          </a:xfrm>
        </p:grpSpPr>
        <p:grpSp>
          <p:nvGrpSpPr>
            <p:cNvPr id="28" name="组合 27"/>
            <p:cNvGrpSpPr/>
            <p:nvPr/>
          </p:nvGrpSpPr>
          <p:grpSpPr>
            <a:xfrm>
              <a:off x="7159" y="4664"/>
              <a:ext cx="2366" cy="2081"/>
              <a:chOff x="4239" y="2706"/>
              <a:chExt cx="2366" cy="2081"/>
            </a:xfrm>
          </p:grpSpPr>
          <p:sp>
            <p:nvSpPr>
              <p:cNvPr id="29" name="六边形 28"/>
              <p:cNvSpPr/>
              <p:nvPr/>
            </p:nvSpPr>
            <p:spPr>
              <a:xfrm>
                <a:off x="4239" y="2706"/>
                <a:ext cx="2366" cy="2081"/>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4499" y="4079"/>
                <a:ext cx="1846" cy="483"/>
              </a:xfrm>
              <a:prstGeom prst="rect">
                <a:avLst/>
              </a:prstGeom>
              <a:noFill/>
            </p:spPr>
            <p:txBody>
              <a:bodyPr wrap="square" rtlCol="0">
                <a:spAutoFit/>
              </a:bodyPr>
              <a:lstStyle/>
              <a:p>
                <a:pPr algn="ctr"/>
                <a:r>
                  <a:rPr lang="zh-CN" altLang="en-US" sz="1400" b="1">
                    <a:solidFill>
                      <a:schemeClr val="bg1"/>
                    </a:solidFill>
                    <a:latin typeface="微软雅黑" panose="020B0503020204020204" charset="-122"/>
                    <a:ea typeface="微软雅黑" panose="020B0503020204020204" charset="-122"/>
                  </a:rPr>
                  <a:t>互联网医院</a:t>
                </a:r>
              </a:p>
            </p:txBody>
          </p:sp>
        </p:grpSp>
        <p:pic>
          <p:nvPicPr>
            <p:cNvPr id="32" name="图片 31" descr="303b32313533343430373bd2bdd4ba"/>
            <p:cNvPicPr>
              <a:picLocks noChangeAspect="1"/>
            </p:cNvPicPr>
            <p:nvPr/>
          </p:nvPicPr>
          <p:blipFill>
            <a:blip r:embed="rId8" cstate="print">
              <a:extLst>
                <a:ext uri="{96DAC541-7B7A-43D3-8B79-37D633B846F1}">
                  <asvg:svgBlip xmlns:asvg="http://schemas.microsoft.com/office/drawing/2016/SVG/main" xmlns="" r:embed="rId9"/>
                </a:ext>
              </a:extLst>
            </a:blip>
            <a:stretch>
              <a:fillRect/>
            </a:stretch>
          </p:blipFill>
          <p:spPr>
            <a:xfrm>
              <a:off x="7881" y="4939"/>
              <a:ext cx="922" cy="922"/>
            </a:xfrm>
            <a:prstGeom prst="rect">
              <a:avLst/>
            </a:prstGeom>
          </p:spPr>
        </p:pic>
      </p:grpSp>
      <p:grpSp>
        <p:nvGrpSpPr>
          <p:cNvPr id="39" name="组合 38"/>
          <p:cNvGrpSpPr/>
          <p:nvPr/>
        </p:nvGrpSpPr>
        <p:grpSpPr>
          <a:xfrm>
            <a:off x="2670810" y="2503805"/>
            <a:ext cx="1502410" cy="1320800"/>
            <a:chOff x="7010" y="4494"/>
            <a:chExt cx="2366" cy="2080"/>
          </a:xfrm>
        </p:grpSpPr>
        <p:grpSp>
          <p:nvGrpSpPr>
            <p:cNvPr id="34" name="组合 33"/>
            <p:cNvGrpSpPr/>
            <p:nvPr/>
          </p:nvGrpSpPr>
          <p:grpSpPr>
            <a:xfrm>
              <a:off x="7010" y="4494"/>
              <a:ext cx="2366" cy="2081"/>
              <a:chOff x="4239" y="2706"/>
              <a:chExt cx="2366" cy="2081"/>
            </a:xfrm>
          </p:grpSpPr>
          <p:sp>
            <p:nvSpPr>
              <p:cNvPr id="35" name="六边形 34"/>
              <p:cNvSpPr/>
              <p:nvPr/>
            </p:nvSpPr>
            <p:spPr>
              <a:xfrm>
                <a:off x="4239" y="2706"/>
                <a:ext cx="2366" cy="2081"/>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517" y="4080"/>
                <a:ext cx="1811" cy="483"/>
              </a:xfrm>
              <a:prstGeom prst="rect">
                <a:avLst/>
              </a:prstGeom>
              <a:noFill/>
            </p:spPr>
            <p:txBody>
              <a:bodyPr wrap="square" rtlCol="0">
                <a:spAutoFit/>
              </a:bodyPr>
              <a:lstStyle/>
              <a:p>
                <a:pPr algn="ctr"/>
                <a:r>
                  <a:rPr lang="zh-CN" altLang="en-US" sz="1400" b="1">
                    <a:solidFill>
                      <a:schemeClr val="bg1"/>
                    </a:solidFill>
                    <a:latin typeface="微软雅黑" panose="020B0503020204020204" charset="-122"/>
                    <a:ea typeface="微软雅黑" panose="020B0503020204020204" charset="-122"/>
                  </a:rPr>
                  <a:t>处方与用药</a:t>
                </a:r>
              </a:p>
            </p:txBody>
          </p:sp>
        </p:grpSp>
        <p:pic>
          <p:nvPicPr>
            <p:cNvPr id="38" name="图片 37" descr="303b343132333630353bd2a9"/>
            <p:cNvPicPr>
              <a:picLocks noChangeAspect="1"/>
            </p:cNvPicPr>
            <p:nvPr/>
          </p:nvPicPr>
          <p:blipFill>
            <a:blip r:embed="rId10" cstate="print">
              <a:extLst>
                <a:ext uri="{96DAC541-7B7A-43D3-8B79-37D633B846F1}">
                  <asvg:svgBlip xmlns:asvg="http://schemas.microsoft.com/office/drawing/2016/SVG/main" xmlns="" r:embed="rId11"/>
                </a:ext>
              </a:extLst>
            </a:blip>
            <a:stretch>
              <a:fillRect/>
            </a:stretch>
          </p:blipFill>
          <p:spPr>
            <a:xfrm>
              <a:off x="7732" y="4774"/>
              <a:ext cx="924" cy="924"/>
            </a:xfrm>
            <a:prstGeom prst="rect">
              <a:avLst/>
            </a:prstGeom>
          </p:spPr>
        </p:pic>
      </p:grpSp>
      <p:grpSp>
        <p:nvGrpSpPr>
          <p:cNvPr id="45" name="组合 44"/>
          <p:cNvGrpSpPr/>
          <p:nvPr/>
        </p:nvGrpSpPr>
        <p:grpSpPr>
          <a:xfrm>
            <a:off x="6756400" y="4058285"/>
            <a:ext cx="1502410" cy="1320800"/>
            <a:chOff x="9041" y="6547"/>
            <a:chExt cx="2366" cy="2080"/>
          </a:xfrm>
        </p:grpSpPr>
        <p:grpSp>
          <p:nvGrpSpPr>
            <p:cNvPr id="40" name="组合 39"/>
            <p:cNvGrpSpPr/>
            <p:nvPr/>
          </p:nvGrpSpPr>
          <p:grpSpPr>
            <a:xfrm>
              <a:off x="9041" y="6547"/>
              <a:ext cx="2366" cy="2081"/>
              <a:chOff x="4239" y="2706"/>
              <a:chExt cx="2366" cy="2081"/>
            </a:xfrm>
          </p:grpSpPr>
          <p:sp>
            <p:nvSpPr>
              <p:cNvPr id="41" name="六边形 40"/>
              <p:cNvSpPr/>
              <p:nvPr/>
            </p:nvSpPr>
            <p:spPr>
              <a:xfrm>
                <a:off x="4239" y="2706"/>
                <a:ext cx="2366" cy="2081"/>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4665" y="4093"/>
                <a:ext cx="1515" cy="483"/>
              </a:xfrm>
              <a:prstGeom prst="rect">
                <a:avLst/>
              </a:prstGeom>
              <a:noFill/>
            </p:spPr>
            <p:txBody>
              <a:bodyPr wrap="square" rtlCol="0">
                <a:spAutoFit/>
              </a:bodyPr>
              <a:lstStyle/>
              <a:p>
                <a:pPr algn="ctr"/>
                <a:r>
                  <a:rPr lang="zh-CN" altLang="en-US" sz="1400" b="1">
                    <a:solidFill>
                      <a:schemeClr val="bg1"/>
                    </a:solidFill>
                    <a:latin typeface="微软雅黑" panose="020B0503020204020204" charset="-122"/>
                    <a:ea typeface="微软雅黑" panose="020B0503020204020204" charset="-122"/>
                  </a:rPr>
                  <a:t>医药电商</a:t>
                </a:r>
              </a:p>
            </p:txBody>
          </p:sp>
        </p:grpSp>
        <p:pic>
          <p:nvPicPr>
            <p:cNvPr id="44" name="图片 43" descr="303b333634313630393bd2bdd2a9b9baceefb3b5"/>
            <p:cNvPicPr>
              <a:picLocks noChangeAspect="1"/>
            </p:cNvPicPr>
            <p:nvPr/>
          </p:nvPicPr>
          <p:blipFill>
            <a:blip r:embed="rId12" cstate="print">
              <a:extLst>
                <a:ext uri="{96DAC541-7B7A-43D3-8B79-37D633B846F1}">
                  <asvg:svgBlip xmlns:asvg="http://schemas.microsoft.com/office/drawing/2016/SVG/main" xmlns="" r:embed="rId13"/>
                </a:ext>
              </a:extLst>
            </a:blip>
            <a:stretch>
              <a:fillRect/>
            </a:stretch>
          </p:blipFill>
          <p:spPr>
            <a:xfrm>
              <a:off x="9767" y="6835"/>
              <a:ext cx="913" cy="913"/>
            </a:xfrm>
            <a:prstGeom prst="rect">
              <a:avLst/>
            </a:prstGeom>
          </p:spPr>
        </p:pic>
      </p:grpSp>
      <p:grpSp>
        <p:nvGrpSpPr>
          <p:cNvPr id="52" name="组合 51"/>
          <p:cNvGrpSpPr/>
          <p:nvPr/>
        </p:nvGrpSpPr>
        <p:grpSpPr>
          <a:xfrm>
            <a:off x="3958590" y="4058285"/>
            <a:ext cx="1502410" cy="1320800"/>
            <a:chOff x="7795" y="7199"/>
            <a:chExt cx="2366" cy="2080"/>
          </a:xfrm>
        </p:grpSpPr>
        <p:grpSp>
          <p:nvGrpSpPr>
            <p:cNvPr id="46" name="组合 45"/>
            <p:cNvGrpSpPr/>
            <p:nvPr/>
          </p:nvGrpSpPr>
          <p:grpSpPr>
            <a:xfrm>
              <a:off x="7795" y="7199"/>
              <a:ext cx="2366" cy="2081"/>
              <a:chOff x="4239" y="2706"/>
              <a:chExt cx="2366" cy="2081"/>
            </a:xfrm>
          </p:grpSpPr>
          <p:sp>
            <p:nvSpPr>
              <p:cNvPr id="47" name="六边形 46"/>
              <p:cNvSpPr/>
              <p:nvPr/>
            </p:nvSpPr>
            <p:spPr>
              <a:xfrm>
                <a:off x="4239" y="2706"/>
                <a:ext cx="2366" cy="2081"/>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4760" y="4079"/>
                <a:ext cx="1515" cy="483"/>
              </a:xfrm>
              <a:prstGeom prst="rect">
                <a:avLst/>
              </a:prstGeom>
              <a:noFill/>
            </p:spPr>
            <p:txBody>
              <a:bodyPr wrap="square" rtlCol="0">
                <a:spAutoFit/>
              </a:bodyPr>
              <a:lstStyle/>
              <a:p>
                <a:r>
                  <a:rPr lang="zh-CN" altLang="en-US" sz="1400" b="1">
                    <a:solidFill>
                      <a:schemeClr val="bg1"/>
                    </a:solidFill>
                    <a:latin typeface="微软雅黑" panose="020B0503020204020204" charset="-122"/>
                    <a:ea typeface="微软雅黑" panose="020B0503020204020204" charset="-122"/>
                  </a:rPr>
                  <a:t>医生助手</a:t>
                </a:r>
              </a:p>
            </p:txBody>
          </p:sp>
        </p:grpSp>
        <p:pic>
          <p:nvPicPr>
            <p:cNvPr id="50" name="图片 49" descr="303b333530343637303bd2bdc9fa"/>
            <p:cNvPicPr>
              <a:picLocks noChangeAspect="1"/>
            </p:cNvPicPr>
            <p:nvPr/>
          </p:nvPicPr>
          <p:blipFill>
            <a:blip r:embed="rId14" cstate="print">
              <a:extLst>
                <a:ext uri="{96DAC541-7B7A-43D3-8B79-37D633B846F1}">
                  <asvg:svgBlip xmlns:asvg="http://schemas.microsoft.com/office/drawing/2016/SVG/main" xmlns="" r:embed="rId15"/>
                </a:ext>
              </a:extLst>
            </a:blip>
            <a:stretch>
              <a:fillRect/>
            </a:stretch>
          </p:blipFill>
          <p:spPr>
            <a:xfrm>
              <a:off x="8509" y="7417"/>
              <a:ext cx="939" cy="939"/>
            </a:xfrm>
            <a:prstGeom prst="rect">
              <a:avLst/>
            </a:prstGeom>
          </p:spPr>
        </p:pic>
      </p:grpSp>
      <p:sp>
        <p:nvSpPr>
          <p:cNvPr id="53" name="文本框 52"/>
          <p:cNvSpPr txBox="1"/>
          <p:nvPr/>
        </p:nvSpPr>
        <p:spPr>
          <a:xfrm>
            <a:off x="4565015" y="6058535"/>
            <a:ext cx="3282950" cy="368300"/>
          </a:xfrm>
          <a:prstGeom prst="rect">
            <a:avLst/>
          </a:prstGeom>
          <a:noFill/>
        </p:spPr>
        <p:txBody>
          <a:bodyPr wrap="square" rtlCol="0">
            <a:spAutoFit/>
          </a:bodyPr>
          <a:lstStyle/>
          <a:p>
            <a:pPr algn="ctr"/>
            <a:r>
              <a:rPr lang="zh-CN" altLang="en-US" b="1">
                <a:solidFill>
                  <a:srgbClr val="5A84AF"/>
                </a:solidFill>
                <a:latin typeface="微软雅黑" panose="020B0503020204020204" charset="-122"/>
                <a:ea typeface="微软雅黑" panose="020B0503020204020204" charset="-122"/>
              </a:rPr>
              <a:t>互联网医疗主要细分领域</a:t>
            </a:r>
          </a:p>
        </p:txBody>
      </p:sp>
      <p:sp>
        <p:nvSpPr>
          <p:cNvPr id="54" name="文本框 53"/>
          <p:cNvSpPr txBox="1"/>
          <p:nvPr/>
        </p:nvSpPr>
        <p:spPr>
          <a:xfrm>
            <a:off x="5735320" y="4622165"/>
            <a:ext cx="721995" cy="922020"/>
          </a:xfrm>
          <a:prstGeom prst="rect">
            <a:avLst/>
          </a:prstGeom>
          <a:noFill/>
        </p:spPr>
        <p:txBody>
          <a:bodyPr wrap="square" rtlCol="0">
            <a:spAutoFit/>
          </a:bodyPr>
          <a:lstStyle/>
          <a:p>
            <a:r>
              <a:rPr lang="en-US" altLang="zh-CN" sz="5400">
                <a:solidFill>
                  <a:srgbClr val="8FAADC"/>
                </a:solidFill>
              </a:rPr>
              <a:t>...</a:t>
            </a:r>
          </a:p>
        </p:txBody>
      </p:sp>
      <p:pic>
        <p:nvPicPr>
          <p:cNvPr id="43" name="Picture 2" descr="D:\公司图片大全\公司LOGO\公司LOGO原图\LOGO\xzyzlogo.png"/>
          <p:cNvPicPr>
            <a:picLocks noChangeAspect="1" noChangeArrowheads="1"/>
          </p:cNvPicPr>
          <p:nvPr/>
        </p:nvPicPr>
        <p:blipFill>
          <a:blip r:embed="rId16" cstate="print"/>
          <a:srcRect/>
          <a:stretch>
            <a:fillRect/>
          </a:stretch>
        </p:blipFill>
        <p:spPr bwMode="auto">
          <a:xfrm>
            <a:off x="9204266" y="257634"/>
            <a:ext cx="2286095" cy="54186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60" y="841375"/>
            <a:ext cx="2569210" cy="85725"/>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01</a:t>
            </a:r>
          </a:p>
        </p:txBody>
      </p:sp>
      <p:sp>
        <p:nvSpPr>
          <p:cNvPr id="4" name="文本框 3"/>
          <p:cNvSpPr txBox="1"/>
          <p:nvPr/>
        </p:nvSpPr>
        <p:spPr>
          <a:xfrm>
            <a:off x="932815" y="311150"/>
            <a:ext cx="1675765"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行业现状</a:t>
            </a:r>
          </a:p>
        </p:txBody>
      </p:sp>
      <p:grpSp>
        <p:nvGrpSpPr>
          <p:cNvPr id="62" name="组合 61"/>
          <p:cNvGrpSpPr/>
          <p:nvPr/>
        </p:nvGrpSpPr>
        <p:grpSpPr>
          <a:xfrm>
            <a:off x="231775" y="1689100"/>
            <a:ext cx="2760980" cy="3596640"/>
            <a:chOff x="957" y="3278"/>
            <a:chExt cx="4651" cy="5664"/>
          </a:xfrm>
        </p:grpSpPr>
        <p:grpSp>
          <p:nvGrpSpPr>
            <p:cNvPr id="24" name="组合 23"/>
            <p:cNvGrpSpPr/>
            <p:nvPr/>
          </p:nvGrpSpPr>
          <p:grpSpPr>
            <a:xfrm>
              <a:off x="957" y="3478"/>
              <a:ext cx="4651" cy="5464"/>
              <a:chOff x="957" y="3478"/>
              <a:chExt cx="4651" cy="5464"/>
            </a:xfrm>
          </p:grpSpPr>
          <p:sp>
            <p:nvSpPr>
              <p:cNvPr id="6" name="矩形 5"/>
              <p:cNvSpPr/>
              <p:nvPr>
                <p:custDataLst>
                  <p:tags r:id="rId11"/>
                </p:custDataLst>
              </p:nvPr>
            </p:nvSpPr>
            <p:spPr>
              <a:xfrm>
                <a:off x="957" y="3478"/>
                <a:ext cx="4651" cy="5464"/>
              </a:xfrm>
              <a:prstGeom prst="rect">
                <a:avLst/>
              </a:prstGeom>
              <a:noFill/>
              <a:ln>
                <a:solidFill>
                  <a:srgbClr val="FFFFFF">
                    <a:lumMod val="75000"/>
                  </a:srgbClr>
                </a:solid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custDataLst>
                  <p:tags r:id="rId12"/>
                </p:custDataLst>
              </p:nvPr>
            </p:nvSpPr>
            <p:spPr>
              <a:xfrm>
                <a:off x="1212" y="4144"/>
                <a:ext cx="4107" cy="2464"/>
              </a:xfrm>
              <a:prstGeom prst="rect">
                <a:avLst/>
              </a:prstGeom>
            </p:spPr>
            <p:txBody>
              <a:bodyPr wrap="square"/>
              <a:lstStyle>
                <a:defPPr>
                  <a:defRPr lang="zh-CN"/>
                </a:defPPr>
                <a:lvl1pPr>
                  <a:defRPr sz="1400">
                    <a:solidFill>
                      <a:srgbClr val="474546"/>
                    </a:solidFill>
                    <a:latin typeface="Arial" panose="020B0604020202020204" pitchFamily="34" charset="0"/>
                  </a:defRPr>
                </a:lvl1pPr>
              </a:lstStyle>
              <a:p>
                <a:pPr marL="171450" indent="-171450" algn="just">
                  <a:lnSpc>
                    <a:spcPct val="120000"/>
                  </a:lnSpc>
                  <a:buFont typeface="Arial" panose="020B0604020202020204" pitchFamily="34" charset="0"/>
                  <a:buChar char="•"/>
                </a:pPr>
                <a:r>
                  <a:rPr lang="zh-CN" altLang="en-US" sz="1080" spc="150">
                    <a:solidFill>
                      <a:srgbClr val="000000"/>
                    </a:solidFill>
                    <a:ea typeface="微软雅黑" panose="020B0503020204020204" charset="-122"/>
                    <a:sym typeface="Arial" panose="020B0604020202020204" pitchFamily="34" charset="0"/>
                  </a:rPr>
                  <a:t>2020年中国互联网医疗市场规模将</a:t>
                </a:r>
                <a:r>
                  <a:rPr lang="zh-CN" altLang="en-US" sz="1080" b="1" spc="150">
                    <a:solidFill>
                      <a:srgbClr val="000000"/>
                    </a:solidFill>
                    <a:ea typeface="微软雅黑" panose="020B0503020204020204" charset="-122"/>
                    <a:sym typeface="Arial" panose="020B0604020202020204" pitchFamily="34" charset="0"/>
                  </a:rPr>
                  <a:t>近2000亿元</a:t>
                </a:r>
                <a:r>
                  <a:rPr lang="zh-CN" altLang="en-US" sz="1080" spc="150">
                    <a:solidFill>
                      <a:srgbClr val="000000"/>
                    </a:solidFill>
                    <a:ea typeface="微软雅黑" panose="020B0503020204020204" charset="-122"/>
                    <a:sym typeface="Arial" panose="020B0604020202020204" pitchFamily="34" charset="0"/>
                  </a:rPr>
                  <a:t>，月活用户规模</a:t>
                </a:r>
                <a:r>
                  <a:rPr lang="en-US" altLang="zh-CN" sz="1080" b="1" spc="150">
                    <a:solidFill>
                      <a:srgbClr val="000000"/>
                    </a:solidFill>
                    <a:ea typeface="微软雅黑" panose="020B0503020204020204" charset="-122"/>
                    <a:sym typeface="Arial" panose="020B0604020202020204" pitchFamily="34" charset="0"/>
                  </a:rPr>
                  <a:t>5400</a:t>
                </a:r>
                <a:r>
                  <a:rPr lang="zh-CN" altLang="en-US" sz="1080" b="1" spc="150">
                    <a:solidFill>
                      <a:srgbClr val="000000"/>
                    </a:solidFill>
                    <a:ea typeface="微软雅黑" panose="020B0503020204020204" charset="-122"/>
                    <a:sym typeface="Arial" panose="020B0604020202020204" pitchFamily="34" charset="0"/>
                  </a:rPr>
                  <a:t>万</a:t>
                </a:r>
                <a:r>
                  <a:rPr lang="en-US" altLang="zh-CN" sz="1080" b="1" spc="150">
                    <a:solidFill>
                      <a:srgbClr val="000000"/>
                    </a:solidFill>
                    <a:ea typeface="微软雅黑" panose="020B0503020204020204" charset="-122"/>
                    <a:sym typeface="Arial" panose="020B0604020202020204" pitchFamily="34" charset="0"/>
                  </a:rPr>
                  <a:t>+</a:t>
                </a:r>
                <a:r>
                  <a:rPr lang="zh-CN" altLang="en-US" sz="1080" spc="150">
                    <a:solidFill>
                      <a:srgbClr val="000000"/>
                    </a:solidFill>
                    <a:ea typeface="微软雅黑" panose="020B0503020204020204" charset="-122"/>
                    <a:sym typeface="Arial" panose="020B0604020202020204" pitchFamily="34" charset="0"/>
                  </a:rPr>
                  <a:t>。</a:t>
                </a:r>
              </a:p>
              <a:p>
                <a:pPr marL="171450" indent="-171450" algn="just">
                  <a:lnSpc>
                    <a:spcPct val="120000"/>
                  </a:lnSpc>
                  <a:buFont typeface="Arial" panose="020B0604020202020204" pitchFamily="34" charset="0"/>
                  <a:buChar char="•"/>
                </a:pPr>
                <a:endParaRPr lang="zh-CN" altLang="en-US" sz="1080" spc="150">
                  <a:solidFill>
                    <a:srgbClr val="000000"/>
                  </a:solidFill>
                  <a:ea typeface="微软雅黑" panose="020B0503020204020204" charset="-122"/>
                  <a:sym typeface="Arial" panose="020B0604020202020204" pitchFamily="34" charset="0"/>
                </a:endParaRPr>
              </a:p>
              <a:p>
                <a:pPr marL="171450" indent="-171450" algn="just">
                  <a:lnSpc>
                    <a:spcPct val="120000"/>
                  </a:lnSpc>
                  <a:buFont typeface="Arial" panose="020B0604020202020204" pitchFamily="34" charset="0"/>
                  <a:buChar char="•"/>
                </a:pPr>
                <a:r>
                  <a:rPr lang="zh-CN" altLang="en-US" sz="1080" spc="150">
                    <a:solidFill>
                      <a:srgbClr val="000000"/>
                    </a:solidFill>
                    <a:ea typeface="微软雅黑" panose="020B0503020204020204" charset="-122"/>
                    <a:sym typeface="Arial" panose="020B0604020202020204" pitchFamily="34" charset="0"/>
                  </a:rPr>
                  <a:t>中国医疗机构每月接诊患者超</a:t>
                </a:r>
                <a:r>
                  <a:rPr lang="en-US" altLang="zh-CN" sz="1080" spc="150">
                    <a:solidFill>
                      <a:srgbClr val="000000"/>
                    </a:solidFill>
                    <a:ea typeface="微软雅黑" panose="020B0503020204020204" charset="-122"/>
                    <a:sym typeface="Arial" panose="020B0604020202020204" pitchFamily="34" charset="0"/>
                  </a:rPr>
                  <a:t>3</a:t>
                </a:r>
                <a:r>
                  <a:rPr lang="zh-CN" altLang="en-US" sz="1080" spc="150">
                    <a:solidFill>
                      <a:srgbClr val="000000"/>
                    </a:solidFill>
                    <a:ea typeface="微软雅黑" panose="020B0503020204020204" charset="-122"/>
                    <a:sym typeface="Arial" panose="020B0604020202020204" pitchFamily="34" charset="0"/>
                  </a:rPr>
                  <a:t>亿人次，</a:t>
                </a:r>
                <a:r>
                  <a:rPr lang="zh-CN" altLang="en-US" sz="1080" b="1" spc="150">
                    <a:solidFill>
                      <a:srgbClr val="000000"/>
                    </a:solidFill>
                    <a:ea typeface="微软雅黑" panose="020B0503020204020204" charset="-122"/>
                    <a:sym typeface="Arial" panose="020B0604020202020204" pitchFamily="34" charset="0"/>
                  </a:rPr>
                  <a:t>拥有海量在线医疗需求</a:t>
                </a:r>
                <a:r>
                  <a:rPr lang="zh-CN" altLang="en-US" sz="1080" spc="150">
                    <a:solidFill>
                      <a:srgbClr val="000000"/>
                    </a:solidFill>
                    <a:ea typeface="微软雅黑" panose="020B0503020204020204" charset="-122"/>
                    <a:sym typeface="Arial" panose="020B0604020202020204" pitchFamily="34" charset="0"/>
                  </a:rPr>
                  <a:t>。</a:t>
                </a:r>
              </a:p>
            </p:txBody>
          </p:sp>
        </p:grpSp>
        <p:sp>
          <p:nvSpPr>
            <p:cNvPr id="7" name="矩形 6"/>
            <p:cNvSpPr/>
            <p:nvPr>
              <p:custDataLst>
                <p:tags r:id="rId10"/>
              </p:custDataLst>
            </p:nvPr>
          </p:nvSpPr>
          <p:spPr>
            <a:xfrm>
              <a:off x="1212" y="3278"/>
              <a:ext cx="4107" cy="597"/>
            </a:xfrm>
            <a:prstGeom prst="rect">
              <a:avLst/>
            </a:prstGeom>
            <a:solidFill>
              <a:srgbClr val="5A84AF"/>
            </a:solidFill>
            <a:ln>
              <a:no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61" name="文本框 60"/>
            <p:cNvSpPr txBox="1"/>
            <p:nvPr/>
          </p:nvSpPr>
          <p:spPr>
            <a:xfrm>
              <a:off x="1121" y="3278"/>
              <a:ext cx="4288" cy="580"/>
            </a:xfrm>
            <a:prstGeom prst="rect">
              <a:avLst/>
            </a:prstGeom>
            <a:noFill/>
            <a:extLst>
              <a:ext uri="{909E8E84-426E-40DD-AFC4-6F175D3DCCD1}">
                <a14:hiddenFill xmlns:a14="http://schemas.microsoft.com/office/drawing/2010/main" xmlns="">
                  <a:solidFill>
                    <a:srgbClr val="5A84AF"/>
                  </a:solidFill>
                </a14:hiddenFill>
              </a:ext>
            </a:extLst>
          </p:spPr>
          <p:txBody>
            <a:bodyPr wrap="square" rtlCol="0">
              <a:spAutoFit/>
            </a:bodyPr>
            <a:lstStyle/>
            <a:p>
              <a:pPr algn="ctr"/>
              <a:r>
                <a:rPr lang="zh-CN" altLang="en-US" b="1">
                  <a:solidFill>
                    <a:schemeClr val="bg1"/>
                  </a:solidFill>
                  <a:latin typeface="微软雅黑" panose="020B0503020204020204" charset="-122"/>
                  <a:ea typeface="微软雅黑" panose="020B0503020204020204" charset="-122"/>
                </a:rPr>
                <a:t>互联网医疗市场规模大</a:t>
              </a:r>
            </a:p>
          </p:txBody>
        </p:sp>
      </p:grpSp>
      <p:grpSp>
        <p:nvGrpSpPr>
          <p:cNvPr id="63" name="组合 62"/>
          <p:cNvGrpSpPr/>
          <p:nvPr/>
        </p:nvGrpSpPr>
        <p:grpSpPr>
          <a:xfrm>
            <a:off x="3211830" y="1689100"/>
            <a:ext cx="2761200" cy="3596640"/>
            <a:chOff x="957" y="3278"/>
            <a:chExt cx="4651" cy="5664"/>
          </a:xfrm>
        </p:grpSpPr>
        <p:grpSp>
          <p:nvGrpSpPr>
            <p:cNvPr id="64" name="组合 63"/>
            <p:cNvGrpSpPr/>
            <p:nvPr/>
          </p:nvGrpSpPr>
          <p:grpSpPr>
            <a:xfrm>
              <a:off x="957" y="3478"/>
              <a:ext cx="4651" cy="5464"/>
              <a:chOff x="957" y="3478"/>
              <a:chExt cx="4651" cy="5464"/>
            </a:xfrm>
          </p:grpSpPr>
          <p:sp>
            <p:nvSpPr>
              <p:cNvPr id="65" name="矩形 64"/>
              <p:cNvSpPr/>
              <p:nvPr>
                <p:custDataLst>
                  <p:tags r:id="rId8"/>
                </p:custDataLst>
              </p:nvPr>
            </p:nvSpPr>
            <p:spPr>
              <a:xfrm>
                <a:off x="957" y="3478"/>
                <a:ext cx="4651" cy="5464"/>
              </a:xfrm>
              <a:prstGeom prst="rect">
                <a:avLst/>
              </a:prstGeom>
              <a:noFill/>
              <a:ln>
                <a:solidFill>
                  <a:srgbClr val="FFFFFF">
                    <a:lumMod val="75000"/>
                  </a:srgbClr>
                </a:solid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66" name="文本框 65"/>
              <p:cNvSpPr txBox="1"/>
              <p:nvPr>
                <p:custDataLst>
                  <p:tags r:id="rId9"/>
                </p:custDataLst>
              </p:nvPr>
            </p:nvSpPr>
            <p:spPr>
              <a:xfrm>
                <a:off x="1212" y="4144"/>
                <a:ext cx="4107" cy="4797"/>
              </a:xfrm>
              <a:prstGeom prst="rect">
                <a:avLst/>
              </a:prstGeom>
            </p:spPr>
            <p:txBody>
              <a:bodyPr wrap="square"/>
              <a:lstStyle>
                <a:defPPr>
                  <a:defRPr lang="zh-CN"/>
                </a:defPPr>
                <a:lvl1pPr>
                  <a:defRPr sz="1400">
                    <a:solidFill>
                      <a:srgbClr val="474546"/>
                    </a:solidFill>
                    <a:latin typeface="Arial" panose="020B0604020202020204" pitchFamily="34" charset="0"/>
                  </a:defRPr>
                </a:lvl1pPr>
              </a:lstStyle>
              <a:p>
                <a:pPr marL="171450" indent="-171450" algn="just">
                  <a:lnSpc>
                    <a:spcPct val="120000"/>
                  </a:lnSpc>
                  <a:buFont typeface="Arial" panose="020B0604020202020204" pitchFamily="34" charset="0"/>
                  <a:buChar char="•"/>
                </a:pPr>
                <a:r>
                  <a:rPr lang="zh-CN" altLang="en-US" sz="1080" spc="150">
                    <a:solidFill>
                      <a:srgbClr val="000000"/>
                    </a:solidFill>
                    <a:ea typeface="微软雅黑" panose="020B0503020204020204" charset="-122"/>
                    <a:sym typeface="Arial" panose="020B0604020202020204" pitchFamily="34" charset="0"/>
                  </a:rPr>
                  <a:t>自</a:t>
                </a:r>
                <a:r>
                  <a:rPr lang="en-US" altLang="zh-CN" sz="1080" spc="150">
                    <a:solidFill>
                      <a:srgbClr val="000000"/>
                    </a:solidFill>
                    <a:ea typeface="微软雅黑" panose="020B0503020204020204" charset="-122"/>
                    <a:sym typeface="Arial" panose="020B0604020202020204" pitchFamily="34" charset="0"/>
                  </a:rPr>
                  <a:t>2018</a:t>
                </a:r>
                <a:r>
                  <a:rPr lang="zh-CN" altLang="en-US" sz="1080" spc="150">
                    <a:solidFill>
                      <a:srgbClr val="000000"/>
                    </a:solidFill>
                    <a:ea typeface="微软雅黑" panose="020B0503020204020204" charset="-122"/>
                    <a:sym typeface="Arial" panose="020B0604020202020204" pitchFamily="34" charset="0"/>
                  </a:rPr>
                  <a:t>年国家印发《关于促进</a:t>
                </a:r>
                <a:r>
                  <a:rPr lang="en-US" altLang="zh-CN" sz="1080" spc="150">
                    <a:solidFill>
                      <a:srgbClr val="000000"/>
                    </a:solidFill>
                    <a:ea typeface="微软雅黑" panose="020B0503020204020204" charset="-122"/>
                    <a:sym typeface="Arial" panose="020B0604020202020204" pitchFamily="34" charset="0"/>
                  </a:rPr>
                  <a:t>“</a:t>
                </a:r>
                <a:r>
                  <a:rPr lang="zh-CN" altLang="en-US" sz="1080" spc="150">
                    <a:solidFill>
                      <a:srgbClr val="000000"/>
                    </a:solidFill>
                    <a:ea typeface="微软雅黑" panose="020B0503020204020204" charset="-122"/>
                    <a:sym typeface="Arial" panose="020B0604020202020204" pitchFamily="34" charset="0"/>
                  </a:rPr>
                  <a:t>互联网</a:t>
                </a:r>
                <a:r>
                  <a:rPr lang="en-US" altLang="zh-CN" sz="1080" spc="150">
                    <a:solidFill>
                      <a:srgbClr val="000000"/>
                    </a:solidFill>
                    <a:ea typeface="微软雅黑" panose="020B0503020204020204" charset="-122"/>
                    <a:sym typeface="Arial" panose="020B0604020202020204" pitchFamily="34" charset="0"/>
                  </a:rPr>
                  <a:t>+</a:t>
                </a:r>
                <a:r>
                  <a:rPr lang="zh-CN" altLang="en-US" sz="1080" spc="150">
                    <a:solidFill>
                      <a:srgbClr val="000000"/>
                    </a:solidFill>
                    <a:ea typeface="微软雅黑" panose="020B0503020204020204" charset="-122"/>
                    <a:sym typeface="Arial" panose="020B0604020202020204" pitchFamily="34" charset="0"/>
                  </a:rPr>
                  <a:t>医疗健康</a:t>
                </a:r>
                <a:r>
                  <a:rPr lang="en-US" altLang="zh-CN" sz="1080" spc="150">
                    <a:solidFill>
                      <a:srgbClr val="000000"/>
                    </a:solidFill>
                    <a:ea typeface="微软雅黑" panose="020B0503020204020204" charset="-122"/>
                    <a:sym typeface="Arial" panose="020B0604020202020204" pitchFamily="34" charset="0"/>
                  </a:rPr>
                  <a:t>”</a:t>
                </a:r>
                <a:r>
                  <a:rPr lang="zh-CN" altLang="en-US" sz="1080" spc="150">
                    <a:solidFill>
                      <a:srgbClr val="000000"/>
                    </a:solidFill>
                    <a:ea typeface="微软雅黑" panose="020B0503020204020204" charset="-122"/>
                    <a:sym typeface="Arial" panose="020B0604020202020204" pitchFamily="34" charset="0"/>
                  </a:rPr>
                  <a:t>发展的意见》以来，互联网医疗得到了长足的发展，特别是疫情期间，互联网医疗</a:t>
                </a:r>
                <a:r>
                  <a:rPr lang="zh-CN" altLang="en-US" sz="1080" b="1" spc="150">
                    <a:solidFill>
                      <a:srgbClr val="000000"/>
                    </a:solidFill>
                    <a:ea typeface="微软雅黑" panose="020B0503020204020204" charset="-122"/>
                    <a:sym typeface="Arial" panose="020B0604020202020204" pitchFamily="34" charset="0"/>
                  </a:rPr>
                  <a:t>在线问诊、医药电商</a:t>
                </a:r>
                <a:r>
                  <a:rPr lang="zh-CN" altLang="en-US" sz="1080" spc="150">
                    <a:solidFill>
                      <a:srgbClr val="000000"/>
                    </a:solidFill>
                    <a:ea typeface="微软雅黑" panose="020B0503020204020204" charset="-122"/>
                    <a:sym typeface="Arial" panose="020B0604020202020204" pitchFamily="34" charset="0"/>
                  </a:rPr>
                  <a:t>等服务，在减少接触、减轻线下门诊机构压力等多方面发挥了重要作用。</a:t>
                </a:r>
              </a:p>
              <a:p>
                <a:pPr marL="171450" indent="-171450" algn="just">
                  <a:lnSpc>
                    <a:spcPct val="120000"/>
                  </a:lnSpc>
                  <a:buFont typeface="Arial" panose="020B0604020202020204" pitchFamily="34" charset="0"/>
                  <a:buChar char="•"/>
                </a:pPr>
                <a:endParaRPr lang="zh-CN" altLang="en-US" sz="1080" spc="150">
                  <a:solidFill>
                    <a:srgbClr val="000000"/>
                  </a:solidFill>
                  <a:ea typeface="微软雅黑" panose="020B0503020204020204" charset="-122"/>
                  <a:sym typeface="Arial" panose="020B0604020202020204" pitchFamily="34" charset="0"/>
                </a:endParaRPr>
              </a:p>
              <a:p>
                <a:pPr marL="171450" indent="-171450" algn="just">
                  <a:lnSpc>
                    <a:spcPct val="120000"/>
                  </a:lnSpc>
                  <a:buFont typeface="Arial" panose="020B0604020202020204" pitchFamily="34" charset="0"/>
                  <a:buChar char="•"/>
                </a:pPr>
                <a:r>
                  <a:rPr lang="zh-CN" altLang="en-US" sz="1080" spc="150">
                    <a:solidFill>
                      <a:srgbClr val="000000"/>
                    </a:solidFill>
                    <a:ea typeface="微软雅黑" panose="020B0503020204020204" charset="-122"/>
                    <a:sym typeface="Arial" panose="020B0604020202020204" pitchFamily="34" charset="0"/>
                  </a:rPr>
                  <a:t>经过多年的发展及疫情的助推，</a:t>
                </a:r>
                <a:r>
                  <a:rPr lang="zh-CN" altLang="en-US" sz="1080" b="1" spc="150">
                    <a:solidFill>
                      <a:srgbClr val="000000"/>
                    </a:solidFill>
                    <a:ea typeface="微软雅黑" panose="020B0503020204020204" charset="-122"/>
                    <a:sym typeface="Arial" panose="020B0604020202020204" pitchFamily="34" charset="0"/>
                  </a:rPr>
                  <a:t>用户对线上医疗服务的使用习惯已形成</a:t>
                </a:r>
                <a:r>
                  <a:rPr lang="zh-CN" altLang="en-US" sz="1080" spc="150">
                    <a:solidFill>
                      <a:srgbClr val="000000"/>
                    </a:solidFill>
                    <a:ea typeface="微软雅黑" panose="020B0503020204020204" charset="-122"/>
                    <a:sym typeface="Arial" panose="020B0604020202020204" pitchFamily="34" charset="0"/>
                  </a:rPr>
                  <a:t>，</a:t>
                </a:r>
                <a:r>
                  <a:rPr lang="en-US" altLang="zh-CN" sz="1080" spc="150">
                    <a:solidFill>
                      <a:srgbClr val="000000"/>
                    </a:solidFill>
                    <a:ea typeface="微软雅黑" panose="020B0503020204020204" charset="-122"/>
                    <a:sym typeface="Arial" panose="020B0604020202020204" pitchFamily="34" charset="0"/>
                  </a:rPr>
                  <a:t>2020</a:t>
                </a:r>
                <a:r>
                  <a:rPr lang="zh-CN" altLang="en-US" sz="1080" spc="150">
                    <a:solidFill>
                      <a:srgbClr val="000000"/>
                    </a:solidFill>
                    <a:ea typeface="微软雅黑" panose="020B0503020204020204" charset="-122"/>
                    <a:sym typeface="Arial" panose="020B0604020202020204" pitchFamily="34" charset="0"/>
                  </a:rPr>
                  <a:t>年在线医疗月活用户峰值超</a:t>
                </a:r>
                <a:r>
                  <a:rPr lang="en-US" altLang="zh-CN" sz="1080" spc="150">
                    <a:solidFill>
                      <a:srgbClr val="000000"/>
                    </a:solidFill>
                    <a:ea typeface="微软雅黑" panose="020B0503020204020204" charset="-122"/>
                    <a:sym typeface="Arial" panose="020B0604020202020204" pitchFamily="34" charset="0"/>
                  </a:rPr>
                  <a:t>6000</a:t>
                </a:r>
                <a:r>
                  <a:rPr lang="zh-CN" altLang="en-US" sz="1080" spc="150">
                    <a:solidFill>
                      <a:srgbClr val="000000"/>
                    </a:solidFill>
                    <a:ea typeface="微软雅黑" panose="020B0503020204020204" charset="-122"/>
                    <a:sym typeface="Arial" panose="020B0604020202020204" pitchFamily="34" charset="0"/>
                  </a:rPr>
                  <a:t>万，线上医疗已经成为重要的医疗服务形态。</a:t>
                </a:r>
              </a:p>
            </p:txBody>
          </p:sp>
        </p:grpSp>
        <p:sp>
          <p:nvSpPr>
            <p:cNvPr id="67" name="矩形 66"/>
            <p:cNvSpPr/>
            <p:nvPr>
              <p:custDataLst>
                <p:tags r:id="rId7"/>
              </p:custDataLst>
            </p:nvPr>
          </p:nvSpPr>
          <p:spPr>
            <a:xfrm>
              <a:off x="1212" y="3278"/>
              <a:ext cx="4107" cy="597"/>
            </a:xfrm>
            <a:prstGeom prst="rect">
              <a:avLst/>
            </a:prstGeom>
            <a:solidFill>
              <a:schemeClr val="accent1">
                <a:lumMod val="75000"/>
              </a:schemeClr>
            </a:solidFill>
            <a:ln>
              <a:no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68" name="文本框 67"/>
            <p:cNvSpPr txBox="1"/>
            <p:nvPr/>
          </p:nvSpPr>
          <p:spPr>
            <a:xfrm>
              <a:off x="1246" y="3327"/>
              <a:ext cx="4073" cy="531"/>
            </a:xfrm>
            <a:prstGeom prst="rect">
              <a:avLst/>
            </a:prstGeom>
            <a:noFill/>
            <a:extLst>
              <a:ext uri="{909E8E84-426E-40DD-AFC4-6F175D3DCCD1}">
                <a14:hiddenFill xmlns:a14="http://schemas.microsoft.com/office/drawing/2010/main" xmlns="">
                  <a:solidFill>
                    <a:schemeClr val="accent5">
                      <a:lumMod val="60000"/>
                      <a:lumOff val="40000"/>
                    </a:schemeClr>
                  </a:solidFill>
                </a14:hiddenFill>
              </a:ext>
            </a:extLst>
          </p:spPr>
          <p:txBody>
            <a:bodyPr wrap="none" rtlCol="0">
              <a:spAutoFit/>
            </a:bodyPr>
            <a:lstStyle/>
            <a:p>
              <a:pPr algn="dist"/>
              <a:r>
                <a:rPr lang="zh-CN" altLang="en-US" sz="1600" b="1">
                  <a:solidFill>
                    <a:schemeClr val="bg1"/>
                  </a:solidFill>
                  <a:latin typeface="微软雅黑" panose="020B0503020204020204" charset="-122"/>
                  <a:ea typeface="微软雅黑" panose="020B0503020204020204" charset="-122"/>
                </a:rPr>
                <a:t>政策利好，用户习惯养成</a:t>
              </a:r>
            </a:p>
          </p:txBody>
        </p:sp>
      </p:grpSp>
      <p:grpSp>
        <p:nvGrpSpPr>
          <p:cNvPr id="70" name="组合 69"/>
          <p:cNvGrpSpPr/>
          <p:nvPr/>
        </p:nvGrpSpPr>
        <p:grpSpPr>
          <a:xfrm>
            <a:off x="6194425" y="1689100"/>
            <a:ext cx="2761200" cy="3596005"/>
            <a:chOff x="957" y="3278"/>
            <a:chExt cx="4651" cy="5663"/>
          </a:xfrm>
        </p:grpSpPr>
        <p:grpSp>
          <p:nvGrpSpPr>
            <p:cNvPr id="71" name="组合 70"/>
            <p:cNvGrpSpPr/>
            <p:nvPr/>
          </p:nvGrpSpPr>
          <p:grpSpPr>
            <a:xfrm>
              <a:off x="957" y="3478"/>
              <a:ext cx="4651" cy="5463"/>
              <a:chOff x="957" y="3478"/>
              <a:chExt cx="4651" cy="5463"/>
            </a:xfrm>
          </p:grpSpPr>
          <p:sp>
            <p:nvSpPr>
              <p:cNvPr id="72" name="矩形 71"/>
              <p:cNvSpPr/>
              <p:nvPr>
                <p:custDataLst>
                  <p:tags r:id="rId5"/>
                </p:custDataLst>
              </p:nvPr>
            </p:nvSpPr>
            <p:spPr>
              <a:xfrm>
                <a:off x="957" y="3478"/>
                <a:ext cx="4651" cy="5463"/>
              </a:xfrm>
              <a:prstGeom prst="rect">
                <a:avLst/>
              </a:prstGeom>
              <a:noFill/>
              <a:ln>
                <a:solidFill>
                  <a:srgbClr val="FFFFFF">
                    <a:lumMod val="75000"/>
                  </a:srgbClr>
                </a:solid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73" name="文本框 72"/>
              <p:cNvSpPr txBox="1"/>
              <p:nvPr>
                <p:custDataLst>
                  <p:tags r:id="rId6"/>
                </p:custDataLst>
              </p:nvPr>
            </p:nvSpPr>
            <p:spPr>
              <a:xfrm>
                <a:off x="1212" y="4144"/>
                <a:ext cx="4107" cy="4114"/>
              </a:xfrm>
              <a:prstGeom prst="rect">
                <a:avLst/>
              </a:prstGeom>
            </p:spPr>
            <p:txBody>
              <a:bodyPr wrap="square"/>
              <a:lstStyle>
                <a:defPPr>
                  <a:defRPr lang="zh-CN"/>
                </a:defPPr>
                <a:lvl1pPr>
                  <a:defRPr sz="1400">
                    <a:solidFill>
                      <a:srgbClr val="474546"/>
                    </a:solidFill>
                    <a:latin typeface="Arial" panose="020B0604020202020204" pitchFamily="34" charset="0"/>
                  </a:defRPr>
                </a:lvl1pPr>
              </a:lstStyle>
              <a:p>
                <a:pPr marL="171450" indent="-171450" algn="just">
                  <a:lnSpc>
                    <a:spcPct val="120000"/>
                  </a:lnSpc>
                  <a:buFont typeface="Arial" panose="020B0604020202020204" pitchFamily="34" charset="0"/>
                  <a:buChar char="•"/>
                </a:pPr>
                <a:r>
                  <a:rPr lang="zh-CN" altLang="en-US" sz="1080" spc="150">
                    <a:solidFill>
                      <a:srgbClr val="000000"/>
                    </a:solidFill>
                    <a:ea typeface="微软雅黑" panose="020B0503020204020204" charset="-122"/>
                    <a:sym typeface="Arial" panose="020B0604020202020204" pitchFamily="34" charset="0"/>
                  </a:rPr>
                  <a:t>互联网医疗涉及细分领域众多：互联网医院、在线问诊、预约挂号、患者管理</a:t>
                </a:r>
                <a:r>
                  <a:rPr lang="en-US" altLang="zh-CN" sz="1080" spc="150">
                    <a:solidFill>
                      <a:srgbClr val="000000"/>
                    </a:solidFill>
                    <a:ea typeface="微软雅黑" panose="020B0503020204020204" charset="-122"/>
                    <a:sym typeface="Arial" panose="020B0604020202020204" pitchFamily="34" charset="0"/>
                  </a:rPr>
                  <a:t>-</a:t>
                </a:r>
                <a:r>
                  <a:rPr lang="zh-CN" altLang="en-US" sz="1080" spc="150">
                    <a:solidFill>
                      <a:srgbClr val="000000"/>
                    </a:solidFill>
                    <a:ea typeface="微软雅黑" panose="020B0503020204020204" charset="-122"/>
                    <a:sym typeface="Arial" panose="020B0604020202020204" pitchFamily="34" charset="0"/>
                  </a:rPr>
                  <a:t>医生端、医疗资讯、疾病管理、医生交流社区、医药电商</a:t>
                </a:r>
                <a:r>
                  <a:rPr lang="en-US" altLang="zh-CN" sz="1080" spc="150">
                    <a:solidFill>
                      <a:srgbClr val="000000"/>
                    </a:solidFill>
                    <a:ea typeface="微软雅黑" panose="020B0503020204020204" charset="-122"/>
                    <a:sym typeface="Arial" panose="020B0604020202020204" pitchFamily="34" charset="0"/>
                  </a:rPr>
                  <a:t>B2B</a:t>
                </a:r>
                <a:r>
                  <a:rPr lang="zh-CN" altLang="en-US" sz="1080" spc="150">
                    <a:solidFill>
                      <a:srgbClr val="000000"/>
                    </a:solidFill>
                    <a:ea typeface="微软雅黑" panose="020B0503020204020204" charset="-122"/>
                    <a:sym typeface="Arial" panose="020B0604020202020204" pitchFamily="34" charset="0"/>
                  </a:rPr>
                  <a:t>、医药电商</a:t>
                </a:r>
                <a:r>
                  <a:rPr lang="en-US" altLang="zh-CN" sz="1080" spc="150">
                    <a:solidFill>
                      <a:srgbClr val="000000"/>
                    </a:solidFill>
                    <a:ea typeface="微软雅黑" panose="020B0503020204020204" charset="-122"/>
                    <a:sym typeface="Arial" panose="020B0604020202020204" pitchFamily="34" charset="0"/>
                  </a:rPr>
                  <a:t>B2C</a:t>
                </a:r>
                <a:r>
                  <a:rPr lang="zh-CN" altLang="en-US" sz="1080" spc="150">
                    <a:solidFill>
                      <a:srgbClr val="000000"/>
                    </a:solidFill>
                    <a:ea typeface="微软雅黑" panose="020B0503020204020204" charset="-122"/>
                    <a:sym typeface="Arial" panose="020B0604020202020204" pitchFamily="34" charset="0"/>
                  </a:rPr>
                  <a:t>、医院线上平台、医疗信息系统、医学教育等。</a:t>
                </a:r>
              </a:p>
              <a:p>
                <a:pPr marL="171450" indent="-171450" algn="just">
                  <a:lnSpc>
                    <a:spcPct val="120000"/>
                  </a:lnSpc>
                  <a:buFont typeface="Arial" panose="020B0604020202020204" pitchFamily="34" charset="0"/>
                  <a:buChar char="•"/>
                </a:pPr>
                <a:endParaRPr lang="zh-CN" altLang="en-US" sz="1080" spc="150">
                  <a:solidFill>
                    <a:srgbClr val="000000"/>
                  </a:solidFill>
                  <a:ea typeface="微软雅黑" panose="020B0503020204020204" charset="-122"/>
                  <a:sym typeface="Arial" panose="020B0604020202020204" pitchFamily="34" charset="0"/>
                </a:endParaRPr>
              </a:p>
              <a:p>
                <a:pPr marL="171450" indent="-171450" algn="just">
                  <a:lnSpc>
                    <a:spcPct val="120000"/>
                  </a:lnSpc>
                  <a:buFont typeface="Arial" panose="020B0604020202020204" pitchFamily="34" charset="0"/>
                  <a:buChar char="•"/>
                </a:pPr>
                <a:r>
                  <a:rPr lang="zh-CN" altLang="en-US" sz="1080" b="1" spc="150">
                    <a:solidFill>
                      <a:srgbClr val="000000"/>
                    </a:solidFill>
                    <a:ea typeface="微软雅黑" panose="020B0503020204020204" charset="-122"/>
                    <a:sym typeface="Arial" panose="020B0604020202020204" pitchFamily="34" charset="0"/>
                  </a:rPr>
                  <a:t>挂号、线上问诊、医药电商</a:t>
                </a:r>
                <a:r>
                  <a:rPr lang="zh-CN" altLang="en-US" sz="1080" spc="150">
                    <a:solidFill>
                      <a:srgbClr val="000000"/>
                    </a:solidFill>
                    <a:ea typeface="微软雅黑" panose="020B0503020204020204" charset="-122"/>
                    <a:sym typeface="Arial" panose="020B0604020202020204" pitchFamily="34" charset="0"/>
                  </a:rPr>
                  <a:t>为最普及需求场景。</a:t>
                </a:r>
              </a:p>
            </p:txBody>
          </p:sp>
        </p:grpSp>
        <p:sp>
          <p:nvSpPr>
            <p:cNvPr id="74" name="矩形 73"/>
            <p:cNvSpPr/>
            <p:nvPr>
              <p:custDataLst>
                <p:tags r:id="rId4"/>
              </p:custDataLst>
            </p:nvPr>
          </p:nvSpPr>
          <p:spPr>
            <a:xfrm>
              <a:off x="1212" y="3278"/>
              <a:ext cx="4107" cy="597"/>
            </a:xfrm>
            <a:prstGeom prst="rect">
              <a:avLst/>
            </a:prstGeom>
            <a:solidFill>
              <a:srgbClr val="5A84AF"/>
            </a:solidFill>
            <a:ln>
              <a:no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75" name="文本框 74"/>
            <p:cNvSpPr txBox="1"/>
            <p:nvPr/>
          </p:nvSpPr>
          <p:spPr>
            <a:xfrm>
              <a:off x="2041" y="3278"/>
              <a:ext cx="2448" cy="580"/>
            </a:xfrm>
            <a:prstGeom prst="rect">
              <a:avLst/>
            </a:prstGeom>
            <a:noFill/>
          </p:spPr>
          <p:txBody>
            <a:bodyPr wrap="none" rtlCol="0">
              <a:spAutoFit/>
            </a:bodyPr>
            <a:lstStyle/>
            <a:p>
              <a:pPr algn="dist"/>
              <a:r>
                <a:rPr lang="zh-CN" altLang="en-US" b="1">
                  <a:solidFill>
                    <a:schemeClr val="bg1"/>
                  </a:solidFill>
                  <a:latin typeface="微软雅黑" panose="020B0503020204020204" charset="-122"/>
                  <a:ea typeface="微软雅黑" panose="020B0503020204020204" charset="-122"/>
                </a:rPr>
                <a:t>细分</a:t>
              </a:r>
              <a:r>
                <a:rPr lang="zh-CN" altLang="en-US" b="1">
                  <a:solidFill>
                    <a:schemeClr val="bg1"/>
                  </a:solidFill>
                  <a:latin typeface="微软雅黑" panose="020B0503020204020204" charset="-122"/>
                  <a:ea typeface="微软雅黑" panose="020B0503020204020204" charset="-122"/>
                  <a:sym typeface="+mn-ea"/>
                </a:rPr>
                <a:t>领域众多</a:t>
              </a:r>
            </a:p>
          </p:txBody>
        </p:sp>
      </p:grpSp>
      <p:grpSp>
        <p:nvGrpSpPr>
          <p:cNvPr id="77" name="组合 76"/>
          <p:cNvGrpSpPr/>
          <p:nvPr/>
        </p:nvGrpSpPr>
        <p:grpSpPr>
          <a:xfrm>
            <a:off x="9171940" y="1699260"/>
            <a:ext cx="2761200" cy="3596005"/>
            <a:chOff x="957" y="3278"/>
            <a:chExt cx="4651" cy="5663"/>
          </a:xfrm>
        </p:grpSpPr>
        <p:grpSp>
          <p:nvGrpSpPr>
            <p:cNvPr id="78" name="组合 77"/>
            <p:cNvGrpSpPr/>
            <p:nvPr/>
          </p:nvGrpSpPr>
          <p:grpSpPr>
            <a:xfrm>
              <a:off x="957" y="3478"/>
              <a:ext cx="4651" cy="5463"/>
              <a:chOff x="957" y="3478"/>
              <a:chExt cx="4651" cy="5463"/>
            </a:xfrm>
          </p:grpSpPr>
          <p:sp>
            <p:nvSpPr>
              <p:cNvPr id="79" name="矩形 78"/>
              <p:cNvSpPr/>
              <p:nvPr>
                <p:custDataLst>
                  <p:tags r:id="rId2"/>
                </p:custDataLst>
              </p:nvPr>
            </p:nvSpPr>
            <p:spPr>
              <a:xfrm>
                <a:off x="957" y="3478"/>
                <a:ext cx="4651" cy="5463"/>
              </a:xfrm>
              <a:prstGeom prst="rect">
                <a:avLst/>
              </a:prstGeom>
              <a:noFill/>
              <a:ln>
                <a:solidFill>
                  <a:srgbClr val="FFFFFF">
                    <a:lumMod val="75000"/>
                  </a:srgbClr>
                </a:solid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80" name="文本框 79"/>
              <p:cNvSpPr txBox="1"/>
              <p:nvPr>
                <p:custDataLst>
                  <p:tags r:id="rId3"/>
                </p:custDataLst>
              </p:nvPr>
            </p:nvSpPr>
            <p:spPr>
              <a:xfrm>
                <a:off x="1212" y="4144"/>
                <a:ext cx="4107" cy="4114"/>
              </a:xfrm>
              <a:prstGeom prst="rect">
                <a:avLst/>
              </a:prstGeom>
            </p:spPr>
            <p:txBody>
              <a:bodyPr wrap="square"/>
              <a:lstStyle>
                <a:defPPr>
                  <a:defRPr lang="zh-CN"/>
                </a:defPPr>
                <a:lvl1pPr>
                  <a:defRPr sz="1400">
                    <a:solidFill>
                      <a:srgbClr val="474546"/>
                    </a:solidFill>
                    <a:latin typeface="Arial" panose="020B0604020202020204" pitchFamily="34" charset="0"/>
                  </a:defRPr>
                </a:lvl1pPr>
              </a:lstStyle>
              <a:p>
                <a:pPr marL="171450" indent="-171450" algn="just">
                  <a:lnSpc>
                    <a:spcPct val="120000"/>
                  </a:lnSpc>
                  <a:buFont typeface="Arial" panose="020B0604020202020204" pitchFamily="34" charset="0"/>
                  <a:buChar char="•"/>
                </a:pPr>
                <a:r>
                  <a:rPr lang="en-US" sz="1080" spc="150">
                    <a:solidFill>
                      <a:srgbClr val="000000"/>
                    </a:solidFill>
                    <a:ea typeface="微软雅黑" panose="020B0503020204020204" charset="-122"/>
                    <a:sym typeface="Arial" panose="020B0604020202020204" pitchFamily="34" charset="0"/>
                  </a:rPr>
                  <a:t>2019</a:t>
                </a:r>
                <a:r>
                  <a:rPr lang="zh-CN" altLang="en-US" sz="1080" spc="150">
                    <a:solidFill>
                      <a:srgbClr val="000000"/>
                    </a:solidFill>
                    <a:ea typeface="微软雅黑" panose="020B0503020204020204" charset="-122"/>
                    <a:sym typeface="Arial" panose="020B0604020202020204" pitchFamily="34" charset="0"/>
                  </a:rPr>
                  <a:t>年中国互联网医疗市场供给增加、支付能力提升，行业进入良性发展：</a:t>
                </a:r>
              </a:p>
              <a:p>
                <a:pPr marL="171450" indent="-171450" algn="just">
                  <a:lnSpc>
                    <a:spcPct val="120000"/>
                  </a:lnSpc>
                  <a:buFont typeface="Arial" panose="020B0604020202020204" pitchFamily="34" charset="0"/>
                  <a:buChar char="•"/>
                </a:pPr>
                <a:r>
                  <a:rPr lang="zh-CN" altLang="en-US" sz="1080" spc="150">
                    <a:solidFill>
                      <a:srgbClr val="000000"/>
                    </a:solidFill>
                    <a:ea typeface="微软雅黑" panose="020B0503020204020204" charset="-122"/>
                    <a:sym typeface="Arial" panose="020B0604020202020204" pitchFamily="34" charset="0"/>
                  </a:rPr>
                  <a:t>资源端：政策推动医疗行业以</a:t>
                </a:r>
                <a:r>
                  <a:rPr lang="en-US" altLang="zh-CN" sz="1080" b="1" spc="150">
                    <a:solidFill>
                      <a:srgbClr val="000000"/>
                    </a:solidFill>
                    <a:ea typeface="微软雅黑" panose="020B0503020204020204" charset="-122"/>
                    <a:sym typeface="Arial" panose="020B0604020202020204" pitchFamily="34" charset="0"/>
                  </a:rPr>
                  <a:t>“</a:t>
                </a:r>
                <a:r>
                  <a:rPr lang="zh-CN" altLang="en-US" sz="1080" b="1" spc="150">
                    <a:solidFill>
                      <a:srgbClr val="000000"/>
                    </a:solidFill>
                    <a:ea typeface="微软雅黑" panose="020B0503020204020204" charset="-122"/>
                    <a:sym typeface="Arial" panose="020B0604020202020204" pitchFamily="34" charset="0"/>
                  </a:rPr>
                  <a:t>互联网</a:t>
                </a:r>
                <a:r>
                  <a:rPr lang="en-US" altLang="zh-CN" sz="1080" b="1" spc="150">
                    <a:solidFill>
                      <a:srgbClr val="000000"/>
                    </a:solidFill>
                    <a:ea typeface="微软雅黑" panose="020B0503020204020204" charset="-122"/>
                    <a:sym typeface="Arial" panose="020B0604020202020204" pitchFamily="34" charset="0"/>
                  </a:rPr>
                  <a:t>+”</a:t>
                </a:r>
                <a:r>
                  <a:rPr lang="zh-CN" altLang="en-US" sz="1080" b="1" spc="150">
                    <a:solidFill>
                      <a:srgbClr val="000000"/>
                    </a:solidFill>
                    <a:ea typeface="微软雅黑" panose="020B0503020204020204" charset="-122"/>
                    <a:sym typeface="Arial" panose="020B0604020202020204" pitchFamily="34" charset="0"/>
                  </a:rPr>
                  <a:t>优化资源配置</a:t>
                </a:r>
                <a:r>
                  <a:rPr lang="zh-CN" altLang="en-US" sz="1080" spc="150">
                    <a:solidFill>
                      <a:srgbClr val="000000"/>
                    </a:solidFill>
                    <a:ea typeface="微软雅黑" panose="020B0503020204020204" charset="-122"/>
                    <a:sym typeface="Arial" panose="020B0604020202020204" pitchFamily="34" charset="0"/>
                  </a:rPr>
                  <a:t>，提高服务效率</a:t>
                </a:r>
              </a:p>
              <a:p>
                <a:pPr marL="171450" indent="-171450" algn="just">
                  <a:lnSpc>
                    <a:spcPct val="120000"/>
                  </a:lnSpc>
                  <a:buFont typeface="Arial" panose="020B0604020202020204" pitchFamily="34" charset="0"/>
                  <a:buChar char="•"/>
                </a:pPr>
                <a:r>
                  <a:rPr lang="zh-CN" altLang="en-US" sz="1080" spc="150">
                    <a:solidFill>
                      <a:srgbClr val="000000"/>
                    </a:solidFill>
                    <a:ea typeface="微软雅黑" panose="020B0503020204020204" charset="-122"/>
                    <a:sym typeface="Arial" panose="020B0604020202020204" pitchFamily="34" charset="0"/>
                  </a:rPr>
                  <a:t>运营端：健全服务体系，变现成为主旋律，</a:t>
                </a:r>
                <a:r>
                  <a:rPr lang="en-US" altLang="zh-CN" sz="1080" b="1" spc="150">
                    <a:solidFill>
                      <a:srgbClr val="000000"/>
                    </a:solidFill>
                    <a:ea typeface="微软雅黑" panose="020B0503020204020204" charset="-122"/>
                    <a:sym typeface="Arial" panose="020B0604020202020204" pitchFamily="34" charset="0"/>
                  </a:rPr>
                  <a:t>B</a:t>
                </a:r>
                <a:r>
                  <a:rPr lang="zh-CN" altLang="en-US" sz="1080" b="1" spc="150">
                    <a:solidFill>
                      <a:srgbClr val="000000"/>
                    </a:solidFill>
                    <a:ea typeface="微软雅黑" panose="020B0503020204020204" charset="-122"/>
                    <a:sym typeface="Arial" panose="020B0604020202020204" pitchFamily="34" charset="0"/>
                  </a:rPr>
                  <a:t>端成为竞争新高地</a:t>
                </a:r>
              </a:p>
              <a:p>
                <a:pPr marL="171450" indent="-171450" algn="just">
                  <a:lnSpc>
                    <a:spcPct val="120000"/>
                  </a:lnSpc>
                  <a:buFont typeface="Arial" panose="020B0604020202020204" pitchFamily="34" charset="0"/>
                  <a:buChar char="•"/>
                </a:pPr>
                <a:r>
                  <a:rPr lang="zh-CN" altLang="en-US" sz="1080" spc="150">
                    <a:solidFill>
                      <a:srgbClr val="000000"/>
                    </a:solidFill>
                    <a:ea typeface="微软雅黑" panose="020B0503020204020204" charset="-122"/>
                    <a:sym typeface="Arial" panose="020B0604020202020204" pitchFamily="34" charset="0"/>
                  </a:rPr>
                  <a:t>用户端：诊中诊后需求提升，付费习惯成熟</a:t>
                </a:r>
              </a:p>
            </p:txBody>
          </p:sp>
        </p:grpSp>
        <p:sp>
          <p:nvSpPr>
            <p:cNvPr id="81" name="矩形 80"/>
            <p:cNvSpPr/>
            <p:nvPr>
              <p:custDataLst>
                <p:tags r:id="rId1"/>
              </p:custDataLst>
            </p:nvPr>
          </p:nvSpPr>
          <p:spPr>
            <a:xfrm>
              <a:off x="1212" y="3278"/>
              <a:ext cx="4107" cy="597"/>
            </a:xfrm>
            <a:prstGeom prst="rect">
              <a:avLst/>
            </a:prstGeom>
            <a:solidFill>
              <a:srgbClr val="2E75B6"/>
            </a:solidFill>
            <a:ln>
              <a:no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82" name="文本框 81"/>
            <p:cNvSpPr txBox="1"/>
            <p:nvPr/>
          </p:nvSpPr>
          <p:spPr>
            <a:xfrm>
              <a:off x="1953" y="3278"/>
              <a:ext cx="2618" cy="580"/>
            </a:xfrm>
            <a:prstGeom prst="rect">
              <a:avLst/>
            </a:prstGeom>
            <a:noFill/>
          </p:spPr>
          <p:txBody>
            <a:bodyPr wrap="none" rtlCol="0">
              <a:spAutoFit/>
            </a:bodyPr>
            <a:lstStyle/>
            <a:p>
              <a:pPr algn="dist"/>
              <a:r>
                <a:rPr lang="zh-CN" altLang="en-US" b="1">
                  <a:solidFill>
                    <a:schemeClr val="bg1"/>
                  </a:solidFill>
                  <a:latin typeface="微软雅黑" panose="020B0503020204020204" charset="-122"/>
                  <a:ea typeface="微软雅黑" panose="020B0503020204020204" charset="-122"/>
                  <a:sym typeface="+mn-ea"/>
                </a:rPr>
                <a:t>行业良性发展</a:t>
              </a:r>
            </a:p>
          </p:txBody>
        </p:sp>
      </p:grpSp>
      <p:pic>
        <p:nvPicPr>
          <p:cNvPr id="29" name="Picture 2" descr="D:\公司图片大全\公司LOGO\公司LOGO原图\LOGO\xzyzlogo.png"/>
          <p:cNvPicPr>
            <a:picLocks noChangeAspect="1" noChangeArrowheads="1"/>
          </p:cNvPicPr>
          <p:nvPr/>
        </p:nvPicPr>
        <p:blipFill>
          <a:blip r:embed="rId14" cstate="print"/>
          <a:srcRect/>
          <a:stretch>
            <a:fillRect/>
          </a:stretch>
        </p:blipFill>
        <p:spPr bwMode="auto">
          <a:xfrm>
            <a:off x="9204266" y="257634"/>
            <a:ext cx="2286095" cy="54186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60" y="841375"/>
            <a:ext cx="2569210" cy="85725"/>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01</a:t>
            </a:r>
          </a:p>
        </p:txBody>
      </p:sp>
      <p:sp>
        <p:nvSpPr>
          <p:cNvPr id="4" name="文本框 3"/>
          <p:cNvSpPr txBox="1"/>
          <p:nvPr/>
        </p:nvSpPr>
        <p:spPr>
          <a:xfrm>
            <a:off x="932815" y="311150"/>
            <a:ext cx="1675765"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行业趋势</a:t>
            </a:r>
          </a:p>
        </p:txBody>
      </p:sp>
      <p:sp>
        <p:nvSpPr>
          <p:cNvPr id="5" name="圆角矩形 4"/>
          <p:cNvSpPr/>
          <p:nvPr>
            <p:custDataLst>
              <p:tags r:id="rId1"/>
            </p:custDataLst>
          </p:nvPr>
        </p:nvSpPr>
        <p:spPr>
          <a:xfrm>
            <a:off x="1618615" y="1264285"/>
            <a:ext cx="4214495" cy="2070735"/>
          </a:xfrm>
          <a:prstGeom prst="roundRect">
            <a:avLst>
              <a:gd name="adj" fmla="val 8599"/>
            </a:avLst>
          </a:prstGeom>
          <a:solidFill>
            <a:sysClr val="window" lastClr="FFFFFF"/>
          </a:solidFill>
          <a:ln>
            <a:noFill/>
          </a:ln>
          <a:effectLst>
            <a:outerShdw blurRad="127000" sx="101000" sy="101000" algn="ctr" rotWithShape="0">
              <a:sysClr val="windowText" lastClr="000000">
                <a:lumMod val="95000"/>
                <a:lumOff val="5000"/>
                <a:alpha val="20000"/>
              </a:sysClr>
            </a:outerShdw>
          </a:effectLst>
        </p:spPr>
        <p:style>
          <a:lnRef idx="2">
            <a:srgbClr val="6AA8DD">
              <a:shade val="50000"/>
            </a:srgbClr>
          </a:lnRef>
          <a:fillRef idx="1">
            <a:srgbClr val="6AA8DD"/>
          </a:fillRef>
          <a:effectRef idx="0">
            <a:srgbClr val="6AA8DD"/>
          </a:effectRef>
          <a:fontRef idx="minor">
            <a:sysClr val="window" lastClr="FFFFFF"/>
          </a:fontRef>
        </p:style>
        <p:txBody>
          <a:bodyPr rtlCol="0" anchor="ctr"/>
          <a:lstStyle/>
          <a:p>
            <a:pPr algn="ctr">
              <a:lnSpc>
                <a:spcPct val="120000"/>
              </a:lnSpc>
            </a:pP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2"/>
            </p:custDataLst>
          </p:nvPr>
        </p:nvSpPr>
        <p:spPr>
          <a:xfrm>
            <a:off x="1678940" y="1856740"/>
            <a:ext cx="610235" cy="1012825"/>
          </a:xfrm>
          <a:prstGeom prst="rect">
            <a:avLst/>
          </a:prstGeom>
          <a:noFill/>
        </p:spPr>
        <p:txBody>
          <a:bodyPr wrap="square" rtlCol="0">
            <a:normAutofit/>
          </a:bodyPr>
          <a:lstStyle/>
          <a:p>
            <a:pPr>
              <a:lnSpc>
                <a:spcPct val="120000"/>
              </a:lnSpc>
            </a:pPr>
            <a:r>
              <a:rPr kumimoji="1" lang="en-US" sz="4800" b="1" dirty="0">
                <a:solidFill>
                  <a:srgbClr val="5A84AF"/>
                </a:solidFill>
                <a:latin typeface="Arial" panose="020B0604020202020204" pitchFamily="34" charset="0"/>
                <a:ea typeface="微软雅黑" panose="020B0503020204020204" charset="-122"/>
                <a:cs typeface="Microsoft YaHei Regular" charset="-122"/>
                <a:sym typeface="Arial" panose="020B0604020202020204" pitchFamily="34" charset="0"/>
              </a:rPr>
              <a:t>A</a:t>
            </a:r>
          </a:p>
        </p:txBody>
      </p:sp>
      <p:sp>
        <p:nvSpPr>
          <p:cNvPr id="109" name="矩形 108"/>
          <p:cNvSpPr/>
          <p:nvPr>
            <p:custDataLst>
              <p:tags r:id="rId3"/>
            </p:custDataLst>
          </p:nvPr>
        </p:nvSpPr>
        <p:spPr bwMode="auto">
          <a:xfrm>
            <a:off x="2370455" y="1856740"/>
            <a:ext cx="3321050" cy="1296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0" rIns="91440" bIns="45720" anchor="t" anchorCtr="0"/>
          <a:lstStyle>
            <a:defPPr>
              <a:defRPr lang="zh-CN"/>
            </a:defPPr>
            <a:lvl1pPr marL="0" algn="l" defTabSz="913765" rtl="0" eaLnBrk="1" latinLnBrk="0" hangingPunct="1">
              <a:defRPr sz="1800" kern="1200">
                <a:solidFill>
                  <a:sysClr val="windowText" lastClr="000000"/>
                </a:solidFill>
              </a:defRPr>
            </a:lvl1pPr>
            <a:lvl2pPr marL="457200" algn="l" defTabSz="913765" rtl="0" eaLnBrk="1" latinLnBrk="0" hangingPunct="1">
              <a:defRPr sz="1800" kern="1200">
                <a:solidFill>
                  <a:sysClr val="windowText" lastClr="000000"/>
                </a:solidFill>
              </a:defRPr>
            </a:lvl2pPr>
            <a:lvl3pPr marL="914400" algn="l" defTabSz="913765" rtl="0" eaLnBrk="1" latinLnBrk="0" hangingPunct="1">
              <a:defRPr sz="1800" kern="1200">
                <a:solidFill>
                  <a:sysClr val="windowText" lastClr="000000"/>
                </a:solidFill>
              </a:defRPr>
            </a:lvl3pPr>
            <a:lvl4pPr marL="1371600" algn="l" defTabSz="913765" rtl="0" eaLnBrk="1" latinLnBrk="0" hangingPunct="1">
              <a:defRPr sz="1800" kern="1200">
                <a:solidFill>
                  <a:sysClr val="windowText" lastClr="000000"/>
                </a:solidFill>
              </a:defRPr>
            </a:lvl4pPr>
            <a:lvl5pPr marL="1828800" algn="l" defTabSz="913765" rtl="0" eaLnBrk="1" latinLnBrk="0" hangingPunct="1">
              <a:defRPr sz="1800" kern="1200">
                <a:solidFill>
                  <a:sysClr val="windowText" lastClr="000000"/>
                </a:solidFill>
              </a:defRPr>
            </a:lvl5pPr>
            <a:lvl6pPr marL="2286000" algn="l" defTabSz="913765" rtl="0" eaLnBrk="1" latinLnBrk="0" hangingPunct="1">
              <a:defRPr sz="1800" kern="1200">
                <a:solidFill>
                  <a:sysClr val="windowText" lastClr="000000"/>
                </a:solidFill>
              </a:defRPr>
            </a:lvl6pPr>
            <a:lvl7pPr marL="2743200" algn="l" defTabSz="913765" rtl="0" eaLnBrk="1" latinLnBrk="0" hangingPunct="1">
              <a:defRPr sz="1800" kern="1200">
                <a:solidFill>
                  <a:sysClr val="windowText" lastClr="000000"/>
                </a:solidFill>
              </a:defRPr>
            </a:lvl7pPr>
            <a:lvl8pPr marL="3200400" algn="l" defTabSz="913765" rtl="0" eaLnBrk="1" latinLnBrk="0" hangingPunct="1">
              <a:defRPr sz="1800" kern="1200">
                <a:solidFill>
                  <a:sysClr val="windowText" lastClr="000000"/>
                </a:solidFill>
              </a:defRPr>
            </a:lvl8pPr>
            <a:lvl9pPr marL="3657600" algn="l" defTabSz="913765" rtl="0" eaLnBrk="1" latinLnBrk="0" hangingPunct="1">
              <a:defRPr sz="1800" kern="1200">
                <a:solidFill>
                  <a:sysClr val="windowText" lastClr="000000"/>
                </a:solidFill>
              </a:defRPr>
            </a:lvl9pPr>
          </a:lstStyle>
          <a:p>
            <a:pPr marL="171450" indent="-171450" algn="just">
              <a:lnSpc>
                <a:spcPct val="120000"/>
              </a:lnSpc>
              <a:buFont typeface="Arial" panose="020B0604020202020204" pitchFamily="34" charset="0"/>
              <a:buChar char="•"/>
            </a:pPr>
            <a:r>
              <a:rPr lang="en-US" altLang="zh-CN"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2019</a:t>
            </a:r>
            <a:r>
              <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年，中国居民医疗消费支出达到</a:t>
            </a:r>
            <a:r>
              <a:rPr lang="en-US" altLang="zh-CN"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1902.3</a:t>
            </a:r>
            <a:r>
              <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元，增长率达到</a:t>
            </a:r>
            <a:r>
              <a:rPr lang="en-US" altLang="zh-CN"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12.9%</a:t>
            </a:r>
            <a:r>
              <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。预计</a:t>
            </a:r>
            <a:r>
              <a:rPr lang="zh-CN" altLang="en-US" sz="1040" b="1"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中国居民消费水平和居民人均医疗保健消费支出将保持增长态势</a:t>
            </a:r>
            <a:r>
              <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，是互联网医疗消费市场扩容的持续动力之一。</a:t>
            </a:r>
          </a:p>
        </p:txBody>
      </p:sp>
      <p:sp>
        <p:nvSpPr>
          <p:cNvPr id="110" name="文本框 109"/>
          <p:cNvSpPr txBox="1"/>
          <p:nvPr>
            <p:custDataLst>
              <p:tags r:id="rId4"/>
            </p:custDataLst>
          </p:nvPr>
        </p:nvSpPr>
        <p:spPr bwMode="auto">
          <a:xfrm>
            <a:off x="1678940" y="1120140"/>
            <a:ext cx="4094480" cy="539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0" anchor="b" anchorCtr="0"/>
          <a:lstStyle>
            <a:defPPr>
              <a:defRPr lang="zh-CN"/>
            </a:defPPr>
            <a:lvl1pPr marL="0" algn="l" defTabSz="913765" rtl="0" eaLnBrk="1" latinLnBrk="0" hangingPunct="1">
              <a:defRPr sz="1800" kern="1200">
                <a:solidFill>
                  <a:sysClr val="windowText" lastClr="000000"/>
                </a:solidFill>
              </a:defRPr>
            </a:lvl1pPr>
            <a:lvl2pPr marL="457200" algn="l" defTabSz="913765" rtl="0" eaLnBrk="1" latinLnBrk="0" hangingPunct="1">
              <a:defRPr sz="1800" kern="1200">
                <a:solidFill>
                  <a:sysClr val="windowText" lastClr="000000"/>
                </a:solidFill>
              </a:defRPr>
            </a:lvl2pPr>
            <a:lvl3pPr marL="914400" algn="l" defTabSz="913765" rtl="0" eaLnBrk="1" latinLnBrk="0" hangingPunct="1">
              <a:defRPr sz="1800" kern="1200">
                <a:solidFill>
                  <a:sysClr val="windowText" lastClr="000000"/>
                </a:solidFill>
              </a:defRPr>
            </a:lvl3pPr>
            <a:lvl4pPr marL="1371600" algn="l" defTabSz="913765" rtl="0" eaLnBrk="1" latinLnBrk="0" hangingPunct="1">
              <a:defRPr sz="1800" kern="1200">
                <a:solidFill>
                  <a:sysClr val="windowText" lastClr="000000"/>
                </a:solidFill>
              </a:defRPr>
            </a:lvl4pPr>
            <a:lvl5pPr marL="1828800" algn="l" defTabSz="913765" rtl="0" eaLnBrk="1" latinLnBrk="0" hangingPunct="1">
              <a:defRPr sz="1800" kern="1200">
                <a:solidFill>
                  <a:sysClr val="windowText" lastClr="000000"/>
                </a:solidFill>
              </a:defRPr>
            </a:lvl5pPr>
            <a:lvl6pPr marL="2286000" algn="l" defTabSz="913765" rtl="0" eaLnBrk="1" latinLnBrk="0" hangingPunct="1">
              <a:defRPr sz="1800" kern="1200">
                <a:solidFill>
                  <a:sysClr val="windowText" lastClr="000000"/>
                </a:solidFill>
              </a:defRPr>
            </a:lvl6pPr>
            <a:lvl7pPr marL="2743200" algn="l" defTabSz="913765" rtl="0" eaLnBrk="1" latinLnBrk="0" hangingPunct="1">
              <a:defRPr sz="1800" kern="1200">
                <a:solidFill>
                  <a:sysClr val="windowText" lastClr="000000"/>
                </a:solidFill>
              </a:defRPr>
            </a:lvl7pPr>
            <a:lvl8pPr marL="3200400" algn="l" defTabSz="913765" rtl="0" eaLnBrk="1" latinLnBrk="0" hangingPunct="1">
              <a:defRPr sz="1800" kern="1200">
                <a:solidFill>
                  <a:sysClr val="windowText" lastClr="000000"/>
                </a:solidFill>
              </a:defRPr>
            </a:lvl8pPr>
            <a:lvl9pPr marL="3657600" algn="l" defTabSz="913765" rtl="0" eaLnBrk="1" latinLnBrk="0" hangingPunct="1">
              <a:defRPr sz="1800" kern="1200">
                <a:solidFill>
                  <a:sysClr val="windowText" lastClr="000000"/>
                </a:solidFill>
              </a:defRPr>
            </a:lvl9pPr>
          </a:lstStyle>
          <a:p>
            <a:pPr algn="l" eaLnBrk="1" hangingPunct="1">
              <a:lnSpc>
                <a:spcPct val="120000"/>
              </a:lnSpc>
              <a:spcBef>
                <a:spcPct val="0"/>
              </a:spcBef>
              <a:buFontTx/>
              <a:buNone/>
            </a:pPr>
            <a:r>
              <a:rPr lang="zh-CN" altLang="en-US" sz="1600" b="1" spc="300" dirty="0">
                <a:solidFill>
                  <a:srgbClr val="5A84AF"/>
                </a:solidFill>
                <a:latin typeface="Arial" panose="020B0604020202020204" pitchFamily="34" charset="0"/>
                <a:ea typeface="微软雅黑" panose="020B0503020204020204" charset="-122"/>
                <a:sym typeface="Arial" panose="020B0604020202020204" pitchFamily="34" charset="0"/>
              </a:rPr>
              <a:t>居民医疗保健消费支出推动行业发展</a:t>
            </a:r>
          </a:p>
        </p:txBody>
      </p:sp>
      <p:sp>
        <p:nvSpPr>
          <p:cNvPr id="7" name="圆角矩形 6"/>
          <p:cNvSpPr/>
          <p:nvPr>
            <p:custDataLst>
              <p:tags r:id="rId5"/>
            </p:custDataLst>
          </p:nvPr>
        </p:nvSpPr>
        <p:spPr>
          <a:xfrm>
            <a:off x="6614160" y="1264285"/>
            <a:ext cx="3844925" cy="2071370"/>
          </a:xfrm>
          <a:prstGeom prst="roundRect">
            <a:avLst>
              <a:gd name="adj" fmla="val 8599"/>
            </a:avLst>
          </a:prstGeom>
          <a:solidFill>
            <a:sysClr val="window" lastClr="FFFFFF"/>
          </a:solidFill>
          <a:ln>
            <a:noFill/>
          </a:ln>
          <a:effectLst>
            <a:outerShdw blurRad="127000" sx="101000" sy="101000" algn="ctr" rotWithShape="0">
              <a:sysClr val="windowText" lastClr="000000">
                <a:lumMod val="95000"/>
                <a:lumOff val="5000"/>
                <a:alpha val="20000"/>
              </a:sysClr>
            </a:outerShdw>
          </a:effectLst>
        </p:spPr>
        <p:style>
          <a:lnRef idx="2">
            <a:srgbClr val="6AA8DD">
              <a:shade val="50000"/>
            </a:srgbClr>
          </a:lnRef>
          <a:fillRef idx="1">
            <a:srgbClr val="6AA8DD"/>
          </a:fillRef>
          <a:effectRef idx="0">
            <a:srgbClr val="6AA8DD"/>
          </a:effectRef>
          <a:fontRef idx="minor">
            <a:sysClr val="window" lastClr="FFFFFF"/>
          </a:fontRef>
        </p:style>
        <p:txBody>
          <a:bodyPr rtlCol="0" anchor="ctr"/>
          <a:lstStyle/>
          <a:p>
            <a:pPr algn="ctr">
              <a:lnSpc>
                <a:spcPct val="120000"/>
              </a:lnSpc>
            </a:pP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custDataLst>
              <p:tags r:id="rId6"/>
            </p:custDataLst>
          </p:nvPr>
        </p:nvSpPr>
        <p:spPr>
          <a:xfrm>
            <a:off x="6643011" y="1910800"/>
            <a:ext cx="556620" cy="777928"/>
          </a:xfrm>
          <a:prstGeom prst="rect">
            <a:avLst/>
          </a:prstGeom>
          <a:noFill/>
        </p:spPr>
        <p:txBody>
          <a:bodyPr wrap="square" rtlCol="0">
            <a:noAutofit/>
          </a:bodyPr>
          <a:lstStyle/>
          <a:p>
            <a:pPr>
              <a:lnSpc>
                <a:spcPct val="120000"/>
              </a:lnSpc>
            </a:pPr>
            <a:r>
              <a:rPr kumimoji="1" lang="en-US" sz="4700" b="1" dirty="0">
                <a:solidFill>
                  <a:srgbClr val="2E75B6"/>
                </a:solidFill>
                <a:latin typeface="Arial" panose="020B0604020202020204" pitchFamily="34" charset="0"/>
                <a:ea typeface="微软雅黑" panose="020B0503020204020204" charset="-122"/>
                <a:cs typeface="Microsoft YaHei Regular" charset="-122"/>
                <a:sym typeface="Arial" panose="020B0604020202020204" pitchFamily="34" charset="0"/>
              </a:rPr>
              <a:t>B</a:t>
            </a:r>
          </a:p>
        </p:txBody>
      </p:sp>
      <p:sp>
        <p:nvSpPr>
          <p:cNvPr id="16" name="矩形 15"/>
          <p:cNvSpPr/>
          <p:nvPr>
            <p:custDataLst>
              <p:tags r:id="rId7"/>
            </p:custDataLst>
          </p:nvPr>
        </p:nvSpPr>
        <p:spPr bwMode="auto">
          <a:xfrm>
            <a:off x="7199630" y="1783080"/>
            <a:ext cx="3155950" cy="1477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0" rIns="91440" bIns="45720" anchor="t" anchorCtr="0">
            <a:noAutofit/>
          </a:bodyPr>
          <a:lstStyle>
            <a:defPPr>
              <a:defRPr lang="zh-CN"/>
            </a:defPPr>
            <a:lvl1pPr marL="0" algn="l" defTabSz="913765" rtl="0" eaLnBrk="1" latinLnBrk="0" hangingPunct="1">
              <a:defRPr sz="1800" kern="1200">
                <a:solidFill>
                  <a:sysClr val="windowText" lastClr="000000"/>
                </a:solidFill>
              </a:defRPr>
            </a:lvl1pPr>
            <a:lvl2pPr marL="457200" algn="l" defTabSz="913765" rtl="0" eaLnBrk="1" latinLnBrk="0" hangingPunct="1">
              <a:defRPr sz="1800" kern="1200">
                <a:solidFill>
                  <a:sysClr val="windowText" lastClr="000000"/>
                </a:solidFill>
              </a:defRPr>
            </a:lvl2pPr>
            <a:lvl3pPr marL="914400" algn="l" defTabSz="913765" rtl="0" eaLnBrk="1" latinLnBrk="0" hangingPunct="1">
              <a:defRPr sz="1800" kern="1200">
                <a:solidFill>
                  <a:sysClr val="windowText" lastClr="000000"/>
                </a:solidFill>
              </a:defRPr>
            </a:lvl3pPr>
            <a:lvl4pPr marL="1371600" algn="l" defTabSz="913765" rtl="0" eaLnBrk="1" latinLnBrk="0" hangingPunct="1">
              <a:defRPr sz="1800" kern="1200">
                <a:solidFill>
                  <a:sysClr val="windowText" lastClr="000000"/>
                </a:solidFill>
              </a:defRPr>
            </a:lvl4pPr>
            <a:lvl5pPr marL="1828800" algn="l" defTabSz="913765" rtl="0" eaLnBrk="1" latinLnBrk="0" hangingPunct="1">
              <a:defRPr sz="1800" kern="1200">
                <a:solidFill>
                  <a:sysClr val="windowText" lastClr="000000"/>
                </a:solidFill>
              </a:defRPr>
            </a:lvl5pPr>
            <a:lvl6pPr marL="2286000" algn="l" defTabSz="913765" rtl="0" eaLnBrk="1" latinLnBrk="0" hangingPunct="1">
              <a:defRPr sz="1800" kern="1200">
                <a:solidFill>
                  <a:sysClr val="windowText" lastClr="000000"/>
                </a:solidFill>
              </a:defRPr>
            </a:lvl6pPr>
            <a:lvl7pPr marL="2743200" algn="l" defTabSz="913765" rtl="0" eaLnBrk="1" latinLnBrk="0" hangingPunct="1">
              <a:defRPr sz="1800" kern="1200">
                <a:solidFill>
                  <a:sysClr val="windowText" lastClr="000000"/>
                </a:solidFill>
              </a:defRPr>
            </a:lvl7pPr>
            <a:lvl8pPr marL="3200400" algn="l" defTabSz="913765" rtl="0" eaLnBrk="1" latinLnBrk="0" hangingPunct="1">
              <a:defRPr sz="1800" kern="1200">
                <a:solidFill>
                  <a:sysClr val="windowText" lastClr="000000"/>
                </a:solidFill>
              </a:defRPr>
            </a:lvl8pPr>
            <a:lvl9pPr marL="3657600" algn="l" defTabSz="913765" rtl="0" eaLnBrk="1" latinLnBrk="0" hangingPunct="1">
              <a:defRPr sz="1800" kern="1200">
                <a:solidFill>
                  <a:sysClr val="windowText" lastClr="000000"/>
                </a:solidFill>
              </a:defRPr>
            </a:lvl9pPr>
          </a:lstStyle>
          <a:p>
            <a:pPr marL="171450" indent="-171450" algn="just">
              <a:lnSpc>
                <a:spcPct val="120000"/>
              </a:lnSpc>
              <a:buFont typeface="Arial" panose="020B0604020202020204" pitchFamily="34" charset="0"/>
              <a:buChar char="•"/>
            </a:pPr>
            <a:r>
              <a:rPr lang="en-US" altLang="zh-CN" sz="100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2019</a:t>
            </a:r>
            <a:r>
              <a:rPr lang="zh-CN" altLang="en-US" sz="100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年，我国</a:t>
            </a:r>
            <a:r>
              <a:rPr lang="en-US" altLang="zh-CN" sz="100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60</a:t>
            </a:r>
            <a:r>
              <a:rPr lang="zh-CN" altLang="en-US" sz="100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岁以上两年人口近</a:t>
            </a:r>
            <a:r>
              <a:rPr lang="en-US" altLang="zh-CN" sz="100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2.54</a:t>
            </a:r>
            <a:r>
              <a:rPr lang="zh-CN" altLang="en-US" sz="100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亿人，占总人口的</a:t>
            </a:r>
            <a:r>
              <a:rPr lang="en-US" altLang="zh-CN" sz="100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18.1%</a:t>
            </a:r>
            <a:r>
              <a:rPr lang="zh-CN" altLang="en-US" sz="100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，预计</a:t>
            </a:r>
            <a:r>
              <a:rPr lang="zh-CN" altLang="en-US" sz="1000" b="1"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未来十年中国将进入深度老龄化社会。</a:t>
            </a:r>
          </a:p>
          <a:p>
            <a:pPr marL="171450" indent="-171450" algn="just">
              <a:lnSpc>
                <a:spcPct val="120000"/>
              </a:lnSpc>
              <a:buFont typeface="Arial" panose="020B0604020202020204" pitchFamily="34" charset="0"/>
              <a:buChar char="•"/>
            </a:pPr>
            <a:r>
              <a:rPr lang="zh-CN" altLang="en-US" sz="100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中国慢性病患者主要集中在</a:t>
            </a:r>
            <a:r>
              <a:rPr lang="en-US" altLang="zh-CN" sz="100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60</a:t>
            </a:r>
            <a:r>
              <a:rPr lang="zh-CN" altLang="en-US" sz="100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岁以上的老年群体，</a:t>
            </a:r>
            <a:r>
              <a:rPr lang="zh-CN" altLang="en-US" sz="1000" b="1"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其健康服务需求日益增加</a:t>
            </a:r>
            <a:r>
              <a:rPr lang="zh-CN" altLang="en-US" sz="100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，传统医疗机构面临严峻挑战，从而</a:t>
            </a:r>
            <a:r>
              <a:rPr lang="zh-CN" altLang="en-US" sz="1000" b="1"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带动传统医疗机构向互联网医疗方向转型</a:t>
            </a:r>
            <a:r>
              <a:rPr lang="zh-CN" altLang="en-US" sz="100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，以满足庞大的市场需求。</a:t>
            </a:r>
          </a:p>
        </p:txBody>
      </p:sp>
      <p:sp>
        <p:nvSpPr>
          <p:cNvPr id="17" name="文本框 16"/>
          <p:cNvSpPr txBox="1"/>
          <p:nvPr>
            <p:custDataLst>
              <p:tags r:id="rId8"/>
            </p:custDataLst>
          </p:nvPr>
        </p:nvSpPr>
        <p:spPr bwMode="auto">
          <a:xfrm>
            <a:off x="6849110" y="1245235"/>
            <a:ext cx="3481070" cy="414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0" anchor="b" anchorCtr="0">
            <a:noAutofit/>
          </a:bodyPr>
          <a:lstStyle>
            <a:defPPr>
              <a:defRPr lang="zh-CN"/>
            </a:defPPr>
            <a:lvl1pPr marL="0" algn="l" defTabSz="913765" rtl="0" eaLnBrk="1" latinLnBrk="0" hangingPunct="1">
              <a:defRPr sz="1800" kern="1200">
                <a:solidFill>
                  <a:sysClr val="windowText" lastClr="000000"/>
                </a:solidFill>
              </a:defRPr>
            </a:lvl1pPr>
            <a:lvl2pPr marL="457200" algn="l" defTabSz="913765" rtl="0" eaLnBrk="1" latinLnBrk="0" hangingPunct="1">
              <a:defRPr sz="1800" kern="1200">
                <a:solidFill>
                  <a:sysClr val="windowText" lastClr="000000"/>
                </a:solidFill>
              </a:defRPr>
            </a:lvl2pPr>
            <a:lvl3pPr marL="914400" algn="l" defTabSz="913765" rtl="0" eaLnBrk="1" latinLnBrk="0" hangingPunct="1">
              <a:defRPr sz="1800" kern="1200">
                <a:solidFill>
                  <a:sysClr val="windowText" lastClr="000000"/>
                </a:solidFill>
              </a:defRPr>
            </a:lvl3pPr>
            <a:lvl4pPr marL="1371600" algn="l" defTabSz="913765" rtl="0" eaLnBrk="1" latinLnBrk="0" hangingPunct="1">
              <a:defRPr sz="1800" kern="1200">
                <a:solidFill>
                  <a:sysClr val="windowText" lastClr="000000"/>
                </a:solidFill>
              </a:defRPr>
            </a:lvl4pPr>
            <a:lvl5pPr marL="1828800" algn="l" defTabSz="913765" rtl="0" eaLnBrk="1" latinLnBrk="0" hangingPunct="1">
              <a:defRPr sz="1800" kern="1200">
                <a:solidFill>
                  <a:sysClr val="windowText" lastClr="000000"/>
                </a:solidFill>
              </a:defRPr>
            </a:lvl5pPr>
            <a:lvl6pPr marL="2286000" algn="l" defTabSz="913765" rtl="0" eaLnBrk="1" latinLnBrk="0" hangingPunct="1">
              <a:defRPr sz="1800" kern="1200">
                <a:solidFill>
                  <a:sysClr val="windowText" lastClr="000000"/>
                </a:solidFill>
              </a:defRPr>
            </a:lvl6pPr>
            <a:lvl7pPr marL="2743200" algn="l" defTabSz="913765" rtl="0" eaLnBrk="1" latinLnBrk="0" hangingPunct="1">
              <a:defRPr sz="1800" kern="1200">
                <a:solidFill>
                  <a:sysClr val="windowText" lastClr="000000"/>
                </a:solidFill>
              </a:defRPr>
            </a:lvl7pPr>
            <a:lvl8pPr marL="3200400" algn="l" defTabSz="913765" rtl="0" eaLnBrk="1" latinLnBrk="0" hangingPunct="1">
              <a:defRPr sz="1800" kern="1200">
                <a:solidFill>
                  <a:sysClr val="windowText" lastClr="000000"/>
                </a:solidFill>
              </a:defRPr>
            </a:lvl8pPr>
            <a:lvl9pPr marL="3657600" algn="l" defTabSz="913765" rtl="0" eaLnBrk="1" latinLnBrk="0" hangingPunct="1">
              <a:defRPr sz="1800" kern="1200">
                <a:solidFill>
                  <a:sysClr val="windowText" lastClr="000000"/>
                </a:solidFill>
              </a:defRPr>
            </a:lvl9pPr>
          </a:lstStyle>
          <a:p>
            <a:pPr algn="l" eaLnBrk="1" hangingPunct="1">
              <a:lnSpc>
                <a:spcPct val="120000"/>
              </a:lnSpc>
              <a:spcBef>
                <a:spcPct val="0"/>
              </a:spcBef>
              <a:buFontTx/>
              <a:buNone/>
            </a:pPr>
            <a:r>
              <a:rPr lang="zh-CN" altLang="en-US" sz="1600" b="1" spc="300" dirty="0">
                <a:solidFill>
                  <a:srgbClr val="2E75B6"/>
                </a:solidFill>
                <a:latin typeface="Arial" panose="020B0604020202020204" pitchFamily="34" charset="0"/>
                <a:ea typeface="微软雅黑" panose="020B0503020204020204" charset="-122"/>
                <a:sym typeface="Arial" panose="020B0604020202020204" pitchFamily="34" charset="0"/>
              </a:rPr>
              <a:t>人口老龄化驱动传统医疗转型</a:t>
            </a:r>
          </a:p>
        </p:txBody>
      </p:sp>
      <p:sp>
        <p:nvSpPr>
          <p:cNvPr id="8" name="圆角矩形 7"/>
          <p:cNvSpPr/>
          <p:nvPr>
            <p:custDataLst>
              <p:tags r:id="rId9"/>
            </p:custDataLst>
          </p:nvPr>
        </p:nvSpPr>
        <p:spPr>
          <a:xfrm>
            <a:off x="1618615" y="3842385"/>
            <a:ext cx="4214495" cy="2070000"/>
          </a:xfrm>
          <a:prstGeom prst="roundRect">
            <a:avLst>
              <a:gd name="adj" fmla="val 8599"/>
            </a:avLst>
          </a:prstGeom>
          <a:solidFill>
            <a:sysClr val="window" lastClr="FFFFFF"/>
          </a:solidFill>
          <a:ln>
            <a:noFill/>
          </a:ln>
          <a:effectLst>
            <a:outerShdw blurRad="127000" sx="101000" sy="101000" algn="ctr" rotWithShape="0">
              <a:sysClr val="windowText" lastClr="000000">
                <a:lumMod val="95000"/>
                <a:lumOff val="5000"/>
                <a:alpha val="20000"/>
              </a:sysClr>
            </a:outerShdw>
          </a:effectLst>
        </p:spPr>
        <p:style>
          <a:lnRef idx="2">
            <a:srgbClr val="6AA8DD">
              <a:shade val="50000"/>
            </a:srgbClr>
          </a:lnRef>
          <a:fillRef idx="1">
            <a:srgbClr val="6AA8DD"/>
          </a:fillRef>
          <a:effectRef idx="0">
            <a:srgbClr val="6AA8DD"/>
          </a:effectRef>
          <a:fontRef idx="minor">
            <a:sysClr val="window" lastClr="FFFFFF"/>
          </a:fontRef>
        </p:style>
        <p:txBody>
          <a:bodyPr rtlCol="0" anchor="ctr"/>
          <a:lstStyle/>
          <a:p>
            <a:pPr algn="ctr">
              <a:lnSpc>
                <a:spcPct val="120000"/>
              </a:lnSpc>
            </a:pP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custDataLst>
              <p:tags r:id="rId10"/>
            </p:custDataLst>
          </p:nvPr>
        </p:nvSpPr>
        <p:spPr>
          <a:xfrm>
            <a:off x="1705463" y="4432792"/>
            <a:ext cx="556620" cy="777928"/>
          </a:xfrm>
          <a:prstGeom prst="rect">
            <a:avLst/>
          </a:prstGeom>
          <a:noFill/>
        </p:spPr>
        <p:txBody>
          <a:bodyPr wrap="square" rtlCol="0">
            <a:noAutofit/>
          </a:bodyPr>
          <a:lstStyle/>
          <a:p>
            <a:pPr lvl="0" algn="l">
              <a:lnSpc>
                <a:spcPct val="120000"/>
              </a:lnSpc>
              <a:buClrTx/>
              <a:buSzTx/>
              <a:buFontTx/>
            </a:pPr>
            <a:r>
              <a:rPr kumimoji="1" lang="en-US" sz="4700" b="1" dirty="0">
                <a:solidFill>
                  <a:srgbClr val="5A84AF"/>
                </a:solidFill>
                <a:latin typeface="Arial" panose="020B0604020202020204" pitchFamily="34" charset="0"/>
                <a:ea typeface="微软雅黑" panose="020B0503020204020204" charset="-122"/>
                <a:cs typeface="Microsoft YaHei Regular" charset="-122"/>
                <a:sym typeface="Arial" panose="020B0604020202020204" pitchFamily="34" charset="0"/>
              </a:rPr>
              <a:t>C</a:t>
            </a:r>
            <a:endParaRPr kumimoji="1" lang="en-US" sz="3200" b="1" dirty="0">
              <a:solidFill>
                <a:srgbClr val="5A84AF"/>
              </a:solidFill>
              <a:latin typeface="Arial" panose="020B0604020202020204" pitchFamily="34" charset="0"/>
              <a:ea typeface="微软雅黑" panose="020B0503020204020204" charset="-122"/>
              <a:cs typeface="Microsoft YaHei Regular" charset="-122"/>
              <a:sym typeface="Arial" panose="020B0604020202020204" pitchFamily="34" charset="0"/>
            </a:endParaRPr>
          </a:p>
        </p:txBody>
      </p:sp>
      <p:sp>
        <p:nvSpPr>
          <p:cNvPr id="20" name="矩形 19"/>
          <p:cNvSpPr/>
          <p:nvPr>
            <p:custDataLst>
              <p:tags r:id="rId11"/>
            </p:custDataLst>
          </p:nvPr>
        </p:nvSpPr>
        <p:spPr bwMode="auto">
          <a:xfrm>
            <a:off x="2344420" y="4342130"/>
            <a:ext cx="3347085" cy="1819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0" rIns="91440" bIns="45720" anchor="t" anchorCtr="0"/>
          <a:lstStyle>
            <a:defPPr>
              <a:defRPr lang="zh-CN"/>
            </a:defPPr>
            <a:lvl1pPr marL="0" algn="l" defTabSz="913765" rtl="0" eaLnBrk="1" latinLnBrk="0" hangingPunct="1">
              <a:defRPr sz="1800" kern="1200">
                <a:solidFill>
                  <a:sysClr val="windowText" lastClr="000000"/>
                </a:solidFill>
              </a:defRPr>
            </a:lvl1pPr>
            <a:lvl2pPr marL="457200" algn="l" defTabSz="913765" rtl="0" eaLnBrk="1" latinLnBrk="0" hangingPunct="1">
              <a:defRPr sz="1800" kern="1200">
                <a:solidFill>
                  <a:sysClr val="windowText" lastClr="000000"/>
                </a:solidFill>
              </a:defRPr>
            </a:lvl2pPr>
            <a:lvl3pPr marL="914400" algn="l" defTabSz="913765" rtl="0" eaLnBrk="1" latinLnBrk="0" hangingPunct="1">
              <a:defRPr sz="1800" kern="1200">
                <a:solidFill>
                  <a:sysClr val="windowText" lastClr="000000"/>
                </a:solidFill>
              </a:defRPr>
            </a:lvl3pPr>
            <a:lvl4pPr marL="1371600" algn="l" defTabSz="913765" rtl="0" eaLnBrk="1" latinLnBrk="0" hangingPunct="1">
              <a:defRPr sz="1800" kern="1200">
                <a:solidFill>
                  <a:sysClr val="windowText" lastClr="000000"/>
                </a:solidFill>
              </a:defRPr>
            </a:lvl4pPr>
            <a:lvl5pPr marL="1828800" algn="l" defTabSz="913765" rtl="0" eaLnBrk="1" latinLnBrk="0" hangingPunct="1">
              <a:defRPr sz="1800" kern="1200">
                <a:solidFill>
                  <a:sysClr val="windowText" lastClr="000000"/>
                </a:solidFill>
              </a:defRPr>
            </a:lvl5pPr>
            <a:lvl6pPr marL="2286000" algn="l" defTabSz="913765" rtl="0" eaLnBrk="1" latinLnBrk="0" hangingPunct="1">
              <a:defRPr sz="1800" kern="1200">
                <a:solidFill>
                  <a:sysClr val="windowText" lastClr="000000"/>
                </a:solidFill>
              </a:defRPr>
            </a:lvl6pPr>
            <a:lvl7pPr marL="2743200" algn="l" defTabSz="913765" rtl="0" eaLnBrk="1" latinLnBrk="0" hangingPunct="1">
              <a:defRPr sz="1800" kern="1200">
                <a:solidFill>
                  <a:sysClr val="windowText" lastClr="000000"/>
                </a:solidFill>
              </a:defRPr>
            </a:lvl7pPr>
            <a:lvl8pPr marL="3200400" algn="l" defTabSz="913765" rtl="0" eaLnBrk="1" latinLnBrk="0" hangingPunct="1">
              <a:defRPr sz="1800" kern="1200">
                <a:solidFill>
                  <a:sysClr val="windowText" lastClr="000000"/>
                </a:solidFill>
              </a:defRPr>
            </a:lvl8pPr>
            <a:lvl9pPr marL="3657600" algn="l" defTabSz="913765" rtl="0" eaLnBrk="1" latinLnBrk="0" hangingPunct="1">
              <a:defRPr sz="1800" kern="1200">
                <a:solidFill>
                  <a:sysClr val="windowText" lastClr="000000"/>
                </a:solidFill>
              </a:defRPr>
            </a:lvl9pPr>
          </a:lstStyle>
          <a:p>
            <a:pPr marL="171450" indent="-171450" algn="just">
              <a:lnSpc>
                <a:spcPct val="120000"/>
              </a:lnSpc>
              <a:buFont typeface="Arial" panose="020B0604020202020204" pitchFamily="34" charset="0"/>
              <a:buChar char="•"/>
            </a:pPr>
            <a:r>
              <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医疗健康作为刚需一直是互联网</a:t>
            </a:r>
            <a:r>
              <a:rPr lang="en-US" altLang="zh-CN"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a:t>
            </a:r>
            <a:r>
              <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的重要领域，随着年轻网民的成长，医疗需求增加，</a:t>
            </a:r>
            <a:r>
              <a:rPr lang="en-US" altLang="zh-CN"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C</a:t>
            </a:r>
            <a:r>
              <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端渗透会持续上升，</a:t>
            </a:r>
            <a:r>
              <a:rPr lang="en-US" altLang="zh-CN"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B</a:t>
            </a:r>
            <a:r>
              <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端已成为厂商深耕重点。</a:t>
            </a:r>
          </a:p>
          <a:p>
            <a:pPr marL="171450" indent="-171450" algn="just">
              <a:lnSpc>
                <a:spcPct val="120000"/>
              </a:lnSpc>
              <a:buFont typeface="Arial" panose="020B0604020202020204" pitchFamily="34" charset="0"/>
              <a:buChar char="•"/>
            </a:pPr>
            <a:r>
              <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疫情后，互联网医疗行业被主流所认可，也承认其对于医疗行业的补充作用，这将</a:t>
            </a:r>
            <a:r>
              <a:rPr lang="zh-CN" altLang="en-US" sz="1040" b="1"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催生更多与医院、药企、保险公司的</a:t>
            </a:r>
            <a:r>
              <a:rPr lang="en-US" altLang="zh-CN" sz="1040" b="1"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B</a:t>
            </a:r>
            <a:r>
              <a:rPr lang="zh-CN" altLang="en-US" sz="1040" b="1"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端合作。</a:t>
            </a:r>
          </a:p>
        </p:txBody>
      </p:sp>
      <p:sp>
        <p:nvSpPr>
          <p:cNvPr id="21" name="文本框 20"/>
          <p:cNvSpPr txBox="1"/>
          <p:nvPr>
            <p:custDataLst>
              <p:tags r:id="rId12"/>
            </p:custDataLst>
          </p:nvPr>
        </p:nvSpPr>
        <p:spPr bwMode="auto">
          <a:xfrm>
            <a:off x="1812925" y="3808730"/>
            <a:ext cx="3878580" cy="414020"/>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91440" tIns="45720" rIns="91440" bIns="0" anchor="b" anchorCtr="0">
            <a:noAutofit/>
          </a:bodyPr>
          <a:lstStyle>
            <a:defPPr>
              <a:defRPr lang="zh-CN"/>
            </a:defPPr>
            <a:lvl1pPr marL="0" algn="l" defTabSz="913765" rtl="0" eaLnBrk="1" latinLnBrk="0" hangingPunct="1">
              <a:defRPr sz="1800" kern="1200">
                <a:solidFill>
                  <a:sysClr val="windowText" lastClr="000000"/>
                </a:solidFill>
              </a:defRPr>
            </a:lvl1pPr>
            <a:lvl2pPr marL="457200" algn="l" defTabSz="913765" rtl="0" eaLnBrk="1" latinLnBrk="0" hangingPunct="1">
              <a:defRPr sz="1800" kern="1200">
                <a:solidFill>
                  <a:sysClr val="windowText" lastClr="000000"/>
                </a:solidFill>
              </a:defRPr>
            </a:lvl2pPr>
            <a:lvl3pPr marL="914400" algn="l" defTabSz="913765" rtl="0" eaLnBrk="1" latinLnBrk="0" hangingPunct="1">
              <a:defRPr sz="1800" kern="1200">
                <a:solidFill>
                  <a:sysClr val="windowText" lastClr="000000"/>
                </a:solidFill>
              </a:defRPr>
            </a:lvl3pPr>
            <a:lvl4pPr marL="1371600" algn="l" defTabSz="913765" rtl="0" eaLnBrk="1" latinLnBrk="0" hangingPunct="1">
              <a:defRPr sz="1800" kern="1200">
                <a:solidFill>
                  <a:sysClr val="windowText" lastClr="000000"/>
                </a:solidFill>
              </a:defRPr>
            </a:lvl4pPr>
            <a:lvl5pPr marL="1828800" algn="l" defTabSz="913765" rtl="0" eaLnBrk="1" latinLnBrk="0" hangingPunct="1">
              <a:defRPr sz="1800" kern="1200">
                <a:solidFill>
                  <a:sysClr val="windowText" lastClr="000000"/>
                </a:solidFill>
              </a:defRPr>
            </a:lvl5pPr>
            <a:lvl6pPr marL="2286000" algn="l" defTabSz="913765" rtl="0" eaLnBrk="1" latinLnBrk="0" hangingPunct="1">
              <a:defRPr sz="1800" kern="1200">
                <a:solidFill>
                  <a:sysClr val="windowText" lastClr="000000"/>
                </a:solidFill>
              </a:defRPr>
            </a:lvl6pPr>
            <a:lvl7pPr marL="2743200" algn="l" defTabSz="913765" rtl="0" eaLnBrk="1" latinLnBrk="0" hangingPunct="1">
              <a:defRPr sz="1800" kern="1200">
                <a:solidFill>
                  <a:sysClr val="windowText" lastClr="000000"/>
                </a:solidFill>
              </a:defRPr>
            </a:lvl7pPr>
            <a:lvl8pPr marL="3200400" algn="l" defTabSz="913765" rtl="0" eaLnBrk="1" latinLnBrk="0" hangingPunct="1">
              <a:defRPr sz="1800" kern="1200">
                <a:solidFill>
                  <a:sysClr val="windowText" lastClr="000000"/>
                </a:solidFill>
              </a:defRPr>
            </a:lvl8pPr>
            <a:lvl9pPr marL="3657600" algn="l" defTabSz="913765" rtl="0" eaLnBrk="1" latinLnBrk="0" hangingPunct="1">
              <a:defRPr sz="1800" kern="1200">
                <a:solidFill>
                  <a:sysClr val="windowText" lastClr="000000"/>
                </a:solidFill>
              </a:defRPr>
            </a:lvl9pPr>
          </a:lstStyle>
          <a:p>
            <a:pPr lvl="0" algn="l">
              <a:lnSpc>
                <a:spcPct val="120000"/>
              </a:lnSpc>
              <a:buClrTx/>
              <a:buSzTx/>
              <a:buFontTx/>
            </a:pPr>
            <a:r>
              <a:rPr lang="zh-CN" altLang="en-US" sz="1600" b="1" spc="300" dirty="0">
                <a:solidFill>
                  <a:srgbClr val="5A84AF"/>
                </a:solidFill>
                <a:latin typeface="Arial" panose="020B0604020202020204" pitchFamily="34" charset="0"/>
                <a:ea typeface="微软雅黑" panose="020B0503020204020204" charset="-122"/>
                <a:sym typeface="Arial" panose="020B0604020202020204" pitchFamily="34" charset="0"/>
              </a:rPr>
              <a:t>互联网医疗健康与多产业融合发展</a:t>
            </a:r>
          </a:p>
        </p:txBody>
      </p:sp>
      <p:sp>
        <p:nvSpPr>
          <p:cNvPr id="23" name="圆角矩形 22"/>
          <p:cNvSpPr/>
          <p:nvPr>
            <p:custDataLst>
              <p:tags r:id="rId13"/>
            </p:custDataLst>
          </p:nvPr>
        </p:nvSpPr>
        <p:spPr>
          <a:xfrm>
            <a:off x="6614160" y="3842385"/>
            <a:ext cx="3846195" cy="2070735"/>
          </a:xfrm>
          <a:prstGeom prst="roundRect">
            <a:avLst>
              <a:gd name="adj" fmla="val 8599"/>
            </a:avLst>
          </a:prstGeom>
          <a:solidFill>
            <a:sysClr val="window" lastClr="FFFFFF"/>
          </a:solidFill>
          <a:ln>
            <a:noFill/>
          </a:ln>
          <a:effectLst>
            <a:outerShdw blurRad="127000" sx="101000" sy="101000" algn="ctr" rotWithShape="0">
              <a:sysClr val="windowText" lastClr="000000">
                <a:lumMod val="95000"/>
                <a:lumOff val="5000"/>
                <a:alpha val="20000"/>
              </a:sysClr>
            </a:outerShdw>
          </a:effectLst>
        </p:spPr>
        <p:style>
          <a:lnRef idx="2">
            <a:srgbClr val="6AA8DD">
              <a:shade val="50000"/>
            </a:srgbClr>
          </a:lnRef>
          <a:fillRef idx="1">
            <a:srgbClr val="6AA8DD"/>
          </a:fillRef>
          <a:effectRef idx="0">
            <a:srgbClr val="6AA8DD"/>
          </a:effectRef>
          <a:fontRef idx="minor">
            <a:sysClr val="window" lastClr="FFFFFF"/>
          </a:fontRef>
        </p:style>
        <p:txBody>
          <a:bodyPr rtlCol="0" anchor="ctr"/>
          <a:lstStyle/>
          <a:p>
            <a:pPr algn="ctr">
              <a:lnSpc>
                <a:spcPct val="120000"/>
              </a:lnSpc>
            </a:pP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24" name="文本框 23"/>
          <p:cNvSpPr txBox="1"/>
          <p:nvPr>
            <p:custDataLst>
              <p:tags r:id="rId14"/>
            </p:custDataLst>
          </p:nvPr>
        </p:nvSpPr>
        <p:spPr>
          <a:xfrm>
            <a:off x="6643011" y="4432792"/>
            <a:ext cx="556620" cy="777928"/>
          </a:xfrm>
          <a:prstGeom prst="rect">
            <a:avLst/>
          </a:prstGeom>
          <a:noFill/>
        </p:spPr>
        <p:txBody>
          <a:bodyPr wrap="square" rtlCol="0">
            <a:noAutofit/>
          </a:bodyPr>
          <a:lstStyle/>
          <a:p>
            <a:pPr lvl="0" algn="l">
              <a:lnSpc>
                <a:spcPct val="120000"/>
              </a:lnSpc>
              <a:buClrTx/>
              <a:buSzTx/>
              <a:buFontTx/>
            </a:pPr>
            <a:r>
              <a:rPr kumimoji="1" lang="en-US" sz="4700" b="1" dirty="0">
                <a:solidFill>
                  <a:srgbClr val="2E75B6"/>
                </a:solidFill>
                <a:latin typeface="Arial" panose="020B0604020202020204" pitchFamily="34" charset="0"/>
                <a:ea typeface="微软雅黑" panose="020B0503020204020204" charset="-122"/>
                <a:cs typeface="Microsoft YaHei Regular" charset="-122"/>
                <a:sym typeface="Arial" panose="020B0604020202020204" pitchFamily="34" charset="0"/>
              </a:rPr>
              <a:t>D</a:t>
            </a:r>
          </a:p>
        </p:txBody>
      </p:sp>
      <p:sp>
        <p:nvSpPr>
          <p:cNvPr id="27" name="矩形 26"/>
          <p:cNvSpPr/>
          <p:nvPr>
            <p:custDataLst>
              <p:tags r:id="rId15"/>
            </p:custDataLst>
          </p:nvPr>
        </p:nvSpPr>
        <p:spPr bwMode="auto">
          <a:xfrm>
            <a:off x="7198995" y="4342130"/>
            <a:ext cx="3156585" cy="147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0" rIns="91440" bIns="45720" anchor="t" anchorCtr="0"/>
          <a:lstStyle>
            <a:defPPr>
              <a:defRPr lang="zh-CN"/>
            </a:defPPr>
            <a:lvl1pPr marL="0" algn="l" defTabSz="913765" rtl="0" eaLnBrk="1" latinLnBrk="0" hangingPunct="1">
              <a:defRPr sz="1800" kern="1200">
                <a:solidFill>
                  <a:sysClr val="windowText" lastClr="000000"/>
                </a:solidFill>
              </a:defRPr>
            </a:lvl1pPr>
            <a:lvl2pPr marL="457200" algn="l" defTabSz="913765" rtl="0" eaLnBrk="1" latinLnBrk="0" hangingPunct="1">
              <a:defRPr sz="1800" kern="1200">
                <a:solidFill>
                  <a:sysClr val="windowText" lastClr="000000"/>
                </a:solidFill>
              </a:defRPr>
            </a:lvl2pPr>
            <a:lvl3pPr marL="914400" algn="l" defTabSz="913765" rtl="0" eaLnBrk="1" latinLnBrk="0" hangingPunct="1">
              <a:defRPr sz="1800" kern="1200">
                <a:solidFill>
                  <a:sysClr val="windowText" lastClr="000000"/>
                </a:solidFill>
              </a:defRPr>
            </a:lvl3pPr>
            <a:lvl4pPr marL="1371600" algn="l" defTabSz="913765" rtl="0" eaLnBrk="1" latinLnBrk="0" hangingPunct="1">
              <a:defRPr sz="1800" kern="1200">
                <a:solidFill>
                  <a:sysClr val="windowText" lastClr="000000"/>
                </a:solidFill>
              </a:defRPr>
            </a:lvl4pPr>
            <a:lvl5pPr marL="1828800" algn="l" defTabSz="913765" rtl="0" eaLnBrk="1" latinLnBrk="0" hangingPunct="1">
              <a:defRPr sz="1800" kern="1200">
                <a:solidFill>
                  <a:sysClr val="windowText" lastClr="000000"/>
                </a:solidFill>
              </a:defRPr>
            </a:lvl5pPr>
            <a:lvl6pPr marL="2286000" algn="l" defTabSz="913765" rtl="0" eaLnBrk="1" latinLnBrk="0" hangingPunct="1">
              <a:defRPr sz="1800" kern="1200">
                <a:solidFill>
                  <a:sysClr val="windowText" lastClr="000000"/>
                </a:solidFill>
              </a:defRPr>
            </a:lvl6pPr>
            <a:lvl7pPr marL="2743200" algn="l" defTabSz="913765" rtl="0" eaLnBrk="1" latinLnBrk="0" hangingPunct="1">
              <a:defRPr sz="1800" kern="1200">
                <a:solidFill>
                  <a:sysClr val="windowText" lastClr="000000"/>
                </a:solidFill>
              </a:defRPr>
            </a:lvl7pPr>
            <a:lvl8pPr marL="3200400" algn="l" defTabSz="913765" rtl="0" eaLnBrk="1" latinLnBrk="0" hangingPunct="1">
              <a:defRPr sz="1800" kern="1200">
                <a:solidFill>
                  <a:sysClr val="windowText" lastClr="000000"/>
                </a:solidFill>
              </a:defRPr>
            </a:lvl8pPr>
            <a:lvl9pPr marL="3657600" algn="l" defTabSz="913765" rtl="0" eaLnBrk="1" latinLnBrk="0" hangingPunct="1">
              <a:defRPr sz="1800" kern="1200">
                <a:solidFill>
                  <a:sysClr val="windowText" lastClr="000000"/>
                </a:solidFill>
              </a:defRPr>
            </a:lvl9pPr>
          </a:lstStyle>
          <a:p>
            <a:pPr marL="171450" indent="-171450" algn="just">
              <a:lnSpc>
                <a:spcPct val="120000"/>
              </a:lnSpc>
              <a:buFont typeface="Arial" panose="020B0604020202020204" pitchFamily="34" charset="0"/>
              <a:buChar char="•"/>
            </a:pPr>
            <a:r>
              <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据艾媒咨询调查统计，近</a:t>
            </a:r>
            <a:r>
              <a:rPr lang="en-US" altLang="zh-CN"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7</a:t>
            </a:r>
            <a:r>
              <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成的中国网民在疫情期间参与过在线问诊、医药电商或互联网健康咨询等互联网医疗服务，</a:t>
            </a:r>
            <a:r>
              <a:rPr lang="zh-CN" altLang="en-US" sz="1040" b="1"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近</a:t>
            </a:r>
            <a:r>
              <a:rPr lang="en-US" altLang="zh-CN" sz="1040" b="1"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7</a:t>
            </a:r>
            <a:r>
              <a:rPr lang="zh-CN" altLang="en-US" sz="1040" b="1"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成的网民对互联网医疗接受程度有所提升。</a:t>
            </a:r>
            <a:endPar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endParaRPr>
          </a:p>
          <a:p>
            <a:pPr marL="171450" indent="-171450" algn="just">
              <a:lnSpc>
                <a:spcPct val="120000"/>
              </a:lnSpc>
              <a:buFont typeface="Arial" panose="020B0604020202020204" pitchFamily="34" charset="0"/>
              <a:buChar char="•"/>
            </a:pPr>
            <a:r>
              <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疫情使得国家重视互联网医疗的作用，提供</a:t>
            </a:r>
            <a:r>
              <a:rPr lang="zh-CN" altLang="en-US" sz="1040" b="1"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政策支持</a:t>
            </a:r>
            <a:r>
              <a:rPr lang="zh-CN" altLang="en-US" sz="1040" spc="150" dirty="0">
                <a:solidFill>
                  <a:sysClr val="windowText" lastClr="000000"/>
                </a:solidFill>
                <a:uFillTx/>
                <a:latin typeface="Arial" panose="020B0604020202020204" pitchFamily="34" charset="0"/>
                <a:ea typeface="微软雅黑" panose="020B0503020204020204" charset="-122"/>
                <a:sym typeface="Arial" panose="020B0604020202020204" pitchFamily="34" charset="0"/>
              </a:rPr>
              <a:t>，助力互联网医疗的普及和消费习惯的养成，市场有望进一步扩大。</a:t>
            </a:r>
          </a:p>
        </p:txBody>
      </p:sp>
      <p:sp>
        <p:nvSpPr>
          <p:cNvPr id="28" name="文本框 27"/>
          <p:cNvSpPr txBox="1"/>
          <p:nvPr>
            <p:custDataLst>
              <p:tags r:id="rId16"/>
            </p:custDataLst>
          </p:nvPr>
        </p:nvSpPr>
        <p:spPr bwMode="auto">
          <a:xfrm>
            <a:off x="6849110" y="3808730"/>
            <a:ext cx="3610610" cy="414020"/>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91440" tIns="45720" rIns="91440" bIns="0" anchor="b" anchorCtr="0">
            <a:noAutofit/>
          </a:bodyPr>
          <a:lstStyle>
            <a:defPPr>
              <a:defRPr lang="zh-CN"/>
            </a:defPPr>
            <a:lvl1pPr marL="0" algn="l" defTabSz="913765" rtl="0" eaLnBrk="1" latinLnBrk="0" hangingPunct="1">
              <a:defRPr sz="1800" kern="1200">
                <a:solidFill>
                  <a:sysClr val="windowText" lastClr="000000"/>
                </a:solidFill>
              </a:defRPr>
            </a:lvl1pPr>
            <a:lvl2pPr marL="457200" algn="l" defTabSz="913765" rtl="0" eaLnBrk="1" latinLnBrk="0" hangingPunct="1">
              <a:defRPr sz="1800" kern="1200">
                <a:solidFill>
                  <a:sysClr val="windowText" lastClr="000000"/>
                </a:solidFill>
              </a:defRPr>
            </a:lvl2pPr>
            <a:lvl3pPr marL="914400" algn="l" defTabSz="913765" rtl="0" eaLnBrk="1" latinLnBrk="0" hangingPunct="1">
              <a:defRPr sz="1800" kern="1200">
                <a:solidFill>
                  <a:sysClr val="windowText" lastClr="000000"/>
                </a:solidFill>
              </a:defRPr>
            </a:lvl3pPr>
            <a:lvl4pPr marL="1371600" algn="l" defTabSz="913765" rtl="0" eaLnBrk="1" latinLnBrk="0" hangingPunct="1">
              <a:defRPr sz="1800" kern="1200">
                <a:solidFill>
                  <a:sysClr val="windowText" lastClr="000000"/>
                </a:solidFill>
              </a:defRPr>
            </a:lvl4pPr>
            <a:lvl5pPr marL="1828800" algn="l" defTabSz="913765" rtl="0" eaLnBrk="1" latinLnBrk="0" hangingPunct="1">
              <a:defRPr sz="1800" kern="1200">
                <a:solidFill>
                  <a:sysClr val="windowText" lastClr="000000"/>
                </a:solidFill>
              </a:defRPr>
            </a:lvl5pPr>
            <a:lvl6pPr marL="2286000" algn="l" defTabSz="913765" rtl="0" eaLnBrk="1" latinLnBrk="0" hangingPunct="1">
              <a:defRPr sz="1800" kern="1200">
                <a:solidFill>
                  <a:sysClr val="windowText" lastClr="000000"/>
                </a:solidFill>
              </a:defRPr>
            </a:lvl6pPr>
            <a:lvl7pPr marL="2743200" algn="l" defTabSz="913765" rtl="0" eaLnBrk="1" latinLnBrk="0" hangingPunct="1">
              <a:defRPr sz="1800" kern="1200">
                <a:solidFill>
                  <a:sysClr val="windowText" lastClr="000000"/>
                </a:solidFill>
              </a:defRPr>
            </a:lvl7pPr>
            <a:lvl8pPr marL="3200400" algn="l" defTabSz="913765" rtl="0" eaLnBrk="1" latinLnBrk="0" hangingPunct="1">
              <a:defRPr sz="1800" kern="1200">
                <a:solidFill>
                  <a:sysClr val="windowText" lastClr="000000"/>
                </a:solidFill>
              </a:defRPr>
            </a:lvl8pPr>
            <a:lvl9pPr marL="3657600" algn="l" defTabSz="913765" rtl="0" eaLnBrk="1" latinLnBrk="0" hangingPunct="1">
              <a:defRPr sz="1800" kern="1200">
                <a:solidFill>
                  <a:sysClr val="windowText" lastClr="000000"/>
                </a:solidFill>
              </a:defRPr>
            </a:lvl9pPr>
          </a:lstStyle>
          <a:p>
            <a:pPr lvl="0" algn="l">
              <a:lnSpc>
                <a:spcPct val="120000"/>
              </a:lnSpc>
              <a:buClrTx/>
              <a:buSzTx/>
              <a:buFontTx/>
            </a:pPr>
            <a:r>
              <a:rPr lang="zh-CN" altLang="en-US" sz="1600" b="1" spc="300" dirty="0">
                <a:solidFill>
                  <a:srgbClr val="2E75B6"/>
                </a:solidFill>
                <a:latin typeface="Arial" panose="020B0604020202020204" pitchFamily="34" charset="0"/>
                <a:ea typeface="微软雅黑" panose="020B0503020204020204" charset="-122"/>
                <a:sym typeface="Arial" panose="020B0604020202020204" pitchFamily="34" charset="0"/>
              </a:rPr>
              <a:t>网民对互联网医疗的接受度渐高</a:t>
            </a:r>
          </a:p>
        </p:txBody>
      </p:sp>
      <p:pic>
        <p:nvPicPr>
          <p:cNvPr id="22" name="Picture 2" descr="D:\公司图片大全\公司LOGO\公司LOGO原图\LOGO\xzyzlogo.png"/>
          <p:cNvPicPr>
            <a:picLocks noChangeAspect="1" noChangeArrowheads="1"/>
          </p:cNvPicPr>
          <p:nvPr/>
        </p:nvPicPr>
        <p:blipFill>
          <a:blip r:embed="rId18" cstate="print"/>
          <a:srcRect/>
          <a:stretch>
            <a:fillRect/>
          </a:stretch>
        </p:blipFill>
        <p:spPr bwMode="auto">
          <a:xfrm>
            <a:off x="9204266" y="257634"/>
            <a:ext cx="2286095" cy="54186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b="-23000"/>
          </a:stretch>
        </a:blipFill>
        <a:effectLst/>
      </p:bgPr>
    </p:bg>
    <p:spTree>
      <p:nvGrpSpPr>
        <p:cNvPr id="1" name=""/>
        <p:cNvGrpSpPr/>
        <p:nvPr/>
      </p:nvGrpSpPr>
      <p:grpSpPr>
        <a:xfrm>
          <a:off x="0" y="0"/>
          <a:ext cx="0" cy="0"/>
          <a:chOff x="0" y="0"/>
          <a:chExt cx="0" cy="0"/>
        </a:xfrm>
      </p:grpSpPr>
      <p:sp>
        <p:nvSpPr>
          <p:cNvPr id="12" name="椭圆 11"/>
          <p:cNvSpPr/>
          <p:nvPr/>
        </p:nvSpPr>
        <p:spPr>
          <a:xfrm>
            <a:off x="1792605" y="1875155"/>
            <a:ext cx="3107055" cy="3107055"/>
          </a:xfrm>
          <a:prstGeom prst="ellipse">
            <a:avLst/>
          </a:prstGeom>
          <a:noFill/>
          <a:ln w="25400">
            <a:solidFill>
              <a:srgbClr val="7ACA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10000">
                <a:solidFill>
                  <a:srgbClr val="002060"/>
                </a:solidFill>
                <a:latin typeface="微软雅黑" panose="020B0503020204020204" charset="-122"/>
                <a:ea typeface="微软雅黑" panose="020B0503020204020204" charset="-122"/>
              </a:rPr>
              <a:t>02</a:t>
            </a:r>
          </a:p>
        </p:txBody>
      </p:sp>
      <p:sp>
        <p:nvSpPr>
          <p:cNvPr id="2" name="文本框 1"/>
          <p:cNvSpPr txBox="1"/>
          <p:nvPr/>
        </p:nvSpPr>
        <p:spPr>
          <a:xfrm>
            <a:off x="5526405" y="2522855"/>
            <a:ext cx="4471035" cy="1476375"/>
          </a:xfrm>
          <a:prstGeom prst="rect">
            <a:avLst/>
          </a:prstGeom>
          <a:noFill/>
        </p:spPr>
        <p:txBody>
          <a:bodyPr wrap="square" rtlCol="0">
            <a:spAutoFit/>
          </a:bodyPr>
          <a:lstStyle/>
          <a:p>
            <a:pPr>
              <a:lnSpc>
                <a:spcPct val="150000"/>
              </a:lnSpc>
            </a:pPr>
            <a:r>
              <a:rPr lang="zh-CN" altLang="en-US" sz="6000" b="1" kern="2000" spc="1000">
                <a:solidFill>
                  <a:srgbClr val="5A84AF"/>
                </a:solidFill>
                <a:uFillTx/>
                <a:latin typeface="微软雅黑" panose="020B0503020204020204" charset="-122"/>
                <a:ea typeface="微软雅黑" panose="020B0503020204020204" charset="-122"/>
                <a:cs typeface="Noto Sans S Chinese Regular" panose="020B0500000000000000" charset="-122"/>
                <a:sym typeface="+mn-ea"/>
              </a:rPr>
              <a:t>运营痛点</a:t>
            </a:r>
          </a:p>
        </p:txBody>
      </p:sp>
      <p:pic>
        <p:nvPicPr>
          <p:cNvPr id="4" name="Picture 2" descr="D:\公司图片大全\公司LOGO\公司LOGO原图\LOGO\xzyzlogo.png"/>
          <p:cNvPicPr>
            <a:picLocks noChangeAspect="1" noChangeArrowheads="1"/>
          </p:cNvPicPr>
          <p:nvPr/>
        </p:nvPicPr>
        <p:blipFill>
          <a:blip r:embed="rId3" cstate="print"/>
          <a:srcRect/>
          <a:stretch>
            <a:fillRect/>
          </a:stretch>
        </p:blipFill>
        <p:spPr bwMode="auto">
          <a:xfrm>
            <a:off x="9204266" y="257634"/>
            <a:ext cx="2286095" cy="54186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60" y="841375"/>
            <a:ext cx="2569210" cy="85725"/>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02</a:t>
            </a:r>
          </a:p>
        </p:txBody>
      </p:sp>
      <p:sp>
        <p:nvSpPr>
          <p:cNvPr id="4" name="文本框 3"/>
          <p:cNvSpPr txBox="1"/>
          <p:nvPr/>
        </p:nvSpPr>
        <p:spPr>
          <a:xfrm>
            <a:off x="932815" y="311150"/>
            <a:ext cx="1675765"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运营痛点</a:t>
            </a:r>
          </a:p>
        </p:txBody>
      </p:sp>
      <p:grpSp>
        <p:nvGrpSpPr>
          <p:cNvPr id="43" name="组合 42"/>
          <p:cNvGrpSpPr/>
          <p:nvPr/>
        </p:nvGrpSpPr>
        <p:grpSpPr>
          <a:xfrm>
            <a:off x="1177925" y="1982470"/>
            <a:ext cx="2105660" cy="4560570"/>
            <a:chOff x="913" y="3120"/>
            <a:chExt cx="3316" cy="7182"/>
          </a:xfrm>
        </p:grpSpPr>
        <p:grpSp>
          <p:nvGrpSpPr>
            <p:cNvPr id="7" name="组合 6"/>
            <p:cNvGrpSpPr/>
            <p:nvPr/>
          </p:nvGrpSpPr>
          <p:grpSpPr>
            <a:xfrm>
              <a:off x="913" y="3120"/>
              <a:ext cx="3316" cy="7182"/>
              <a:chOff x="888" y="3095"/>
              <a:chExt cx="3316" cy="7182"/>
            </a:xfrm>
          </p:grpSpPr>
          <p:pic>
            <p:nvPicPr>
              <p:cNvPr id="5" name="图片 4" descr="883f1c6c0be17ca5694619f872f6ee670f0e0fbf3eda8-eJJmqh"/>
              <p:cNvPicPr>
                <a:picLocks noChangeAspect="1"/>
              </p:cNvPicPr>
              <p:nvPr/>
            </p:nvPicPr>
            <p:blipFill>
              <a:blip r:embed="rId3" cstate="print"/>
              <a:srcRect r="72535" b="4406"/>
              <a:stretch>
                <a:fillRect/>
              </a:stretch>
            </p:blipFill>
            <p:spPr>
              <a:xfrm>
                <a:off x="888" y="3095"/>
                <a:ext cx="3317" cy="7182"/>
              </a:xfrm>
              <a:prstGeom prst="rect">
                <a:avLst/>
              </a:prstGeom>
            </p:spPr>
          </p:pic>
          <p:sp>
            <p:nvSpPr>
              <p:cNvPr id="6" name="矩形 5"/>
              <p:cNvSpPr/>
              <p:nvPr/>
            </p:nvSpPr>
            <p:spPr>
              <a:xfrm>
                <a:off x="892" y="3095"/>
                <a:ext cx="3309" cy="7181"/>
              </a:xfrm>
              <a:prstGeom prst="rect">
                <a:avLst/>
              </a:prstGeom>
              <a:solidFill>
                <a:srgbClr val="5A84A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1537" y="7113"/>
              <a:ext cx="2070" cy="2040"/>
            </a:xfrm>
            <a:prstGeom prst="ellipse">
              <a:avLst/>
            </a:prstGeom>
            <a:noFill/>
            <a:ln w="31750">
              <a:solidFill>
                <a:srgbClr val="FF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微软雅黑" panose="020B0503020204020204" charset="-122"/>
                  <a:ea typeface="微软雅黑" panose="020B0503020204020204" charset="-122"/>
                </a:rPr>
                <a:t>获客难</a:t>
              </a:r>
            </a:p>
          </p:txBody>
        </p:sp>
        <p:sp>
          <p:nvSpPr>
            <p:cNvPr id="12" name="文本框 11"/>
            <p:cNvSpPr txBox="1"/>
            <p:nvPr/>
          </p:nvSpPr>
          <p:spPr>
            <a:xfrm>
              <a:off x="1211" y="3858"/>
              <a:ext cx="2722" cy="2761"/>
            </a:xfrm>
            <a:prstGeom prst="rect">
              <a:avLst/>
            </a:prstGeom>
            <a:noFill/>
          </p:spPr>
          <p:txBody>
            <a:bodyPr wrap="square" rtlCol="0">
              <a:spAutoFit/>
            </a:bodyPr>
            <a:lstStyle/>
            <a:p>
              <a:pPr algn="just" fontAlgn="auto">
                <a:lnSpc>
                  <a:spcPct val="150000"/>
                </a:lnSpc>
              </a:pPr>
              <a:r>
                <a:rPr lang="zh-CN" altLang="en-US" sz="1200" b="1">
                  <a:solidFill>
                    <a:schemeClr val="bg1"/>
                  </a:solidFill>
                  <a:latin typeface="微软雅黑" panose="020B0503020204020204" charset="-122"/>
                  <a:ea typeface="微软雅黑" panose="020B0503020204020204" charset="-122"/>
                  <a:sym typeface="+mn-ea"/>
                </a:rPr>
                <a:t>受医疗行业政策限制，品牌曝光受阻，导致</a:t>
              </a:r>
              <a:r>
                <a:rPr lang="zh-CN" altLang="en-US" sz="1200" b="1">
                  <a:solidFill>
                    <a:schemeClr val="accent4"/>
                  </a:solidFill>
                  <a:latin typeface="微软雅黑" panose="020B0503020204020204" charset="-122"/>
                  <a:ea typeface="微软雅黑" panose="020B0503020204020204" charset="-122"/>
                  <a:sym typeface="+mn-ea"/>
                </a:rPr>
                <a:t>供需医疗资源信息脱节。</a:t>
              </a:r>
              <a:r>
                <a:rPr lang="zh-CN" altLang="en-US" sz="1200" b="1">
                  <a:solidFill>
                    <a:schemeClr val="bg1"/>
                  </a:solidFill>
                  <a:latin typeface="微软雅黑" panose="020B0503020204020204" charset="-122"/>
                  <a:ea typeface="微软雅黑" panose="020B0503020204020204" charset="-122"/>
                  <a:sym typeface="+mn-ea"/>
                </a:rPr>
                <a:t>患者愿意提升医疗付费意愿，却受时空限制，无信息获得渠道。</a:t>
              </a:r>
            </a:p>
          </p:txBody>
        </p:sp>
      </p:grpSp>
      <p:grpSp>
        <p:nvGrpSpPr>
          <p:cNvPr id="42" name="组合 41"/>
          <p:cNvGrpSpPr/>
          <p:nvPr/>
        </p:nvGrpSpPr>
        <p:grpSpPr>
          <a:xfrm>
            <a:off x="3738245" y="1464310"/>
            <a:ext cx="2106295" cy="4560570"/>
            <a:chOff x="5035" y="3120"/>
            <a:chExt cx="3317" cy="7182"/>
          </a:xfrm>
        </p:grpSpPr>
        <p:pic>
          <p:nvPicPr>
            <p:cNvPr id="19" name="图片 18" descr="883f1c6c0be17ca5694619f872f6ee670f0e0fbf3eda8-eJJmqh"/>
            <p:cNvPicPr>
              <a:picLocks noChangeAspect="1"/>
            </p:cNvPicPr>
            <p:nvPr/>
          </p:nvPicPr>
          <p:blipFill>
            <a:blip r:embed="rId3" cstate="print"/>
            <a:srcRect l="27622" t="333" r="44913" b="4073"/>
            <a:stretch>
              <a:fillRect/>
            </a:stretch>
          </p:blipFill>
          <p:spPr>
            <a:xfrm>
              <a:off x="5035" y="3120"/>
              <a:ext cx="3317" cy="7182"/>
            </a:xfrm>
            <a:prstGeom prst="rect">
              <a:avLst/>
            </a:prstGeom>
          </p:spPr>
        </p:pic>
        <p:sp>
          <p:nvSpPr>
            <p:cNvPr id="20" name="矩形 19"/>
            <p:cNvSpPr/>
            <p:nvPr/>
          </p:nvSpPr>
          <p:spPr>
            <a:xfrm>
              <a:off x="5035" y="3120"/>
              <a:ext cx="3309" cy="7182"/>
            </a:xfrm>
            <a:prstGeom prst="rect">
              <a:avLst/>
            </a:prstGeom>
            <a:solidFill>
              <a:srgbClr val="5A84A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323" y="3821"/>
              <a:ext cx="2722" cy="2761"/>
            </a:xfrm>
            <a:prstGeom prst="rect">
              <a:avLst/>
            </a:prstGeom>
            <a:noFill/>
          </p:spPr>
          <p:txBody>
            <a:bodyPr wrap="square" rtlCol="0">
              <a:spAutoFit/>
            </a:bodyPr>
            <a:lstStyle/>
            <a:p>
              <a:pPr lvl="0" algn="just">
                <a:lnSpc>
                  <a:spcPct val="150000"/>
                </a:lnSpc>
                <a:buClrTx/>
                <a:buSzTx/>
                <a:buFontTx/>
              </a:pPr>
              <a:r>
                <a:rPr lang="zh-CN" altLang="en-US" sz="1200" b="1">
                  <a:solidFill>
                    <a:schemeClr val="bg1"/>
                  </a:solidFill>
                  <a:latin typeface="微软雅黑" panose="020B0503020204020204" charset="-122"/>
                  <a:ea typeface="微软雅黑" panose="020B0503020204020204" charset="-122"/>
                  <a:sym typeface="+mn-ea"/>
                </a:rPr>
                <a:t>由于行业具有的高度专业性，医疗平台和品牌</a:t>
              </a:r>
              <a:r>
                <a:rPr lang="zh-CN" altLang="en-US" sz="1200" b="1">
                  <a:solidFill>
                    <a:schemeClr val="accent4"/>
                  </a:solidFill>
                  <a:latin typeface="微软雅黑" panose="020B0503020204020204" charset="-122"/>
                  <a:ea typeface="微软雅黑" panose="020B0503020204020204" charset="-122"/>
                  <a:sym typeface="+mn-ea"/>
                </a:rPr>
                <a:t>需要有足够的公信力，才能获得患者的信任。</a:t>
              </a:r>
              <a:r>
                <a:rPr lang="zh-CN" altLang="en-US" sz="1200" b="1">
                  <a:solidFill>
                    <a:schemeClr val="bg1"/>
                  </a:solidFill>
                  <a:latin typeface="微软雅黑" panose="020B0503020204020204" charset="-122"/>
                  <a:ea typeface="微软雅黑" panose="020B0503020204020204" charset="-122"/>
                  <a:sym typeface="+mn-ea"/>
                </a:rPr>
                <a:t>而获取患者信任是转化的关键。</a:t>
              </a:r>
            </a:p>
          </p:txBody>
        </p:sp>
      </p:grpSp>
      <p:grpSp>
        <p:nvGrpSpPr>
          <p:cNvPr id="41" name="组合 40"/>
          <p:cNvGrpSpPr/>
          <p:nvPr/>
        </p:nvGrpSpPr>
        <p:grpSpPr>
          <a:xfrm>
            <a:off x="6482080" y="1981200"/>
            <a:ext cx="2106295" cy="4560570"/>
            <a:chOff x="9110" y="3120"/>
            <a:chExt cx="3317" cy="7182"/>
          </a:xfrm>
        </p:grpSpPr>
        <p:pic>
          <p:nvPicPr>
            <p:cNvPr id="26" name="图片 25" descr="883f1c6c0be17ca5694619f872f6ee670f0e0fbf3eda8-eJJmqh"/>
            <p:cNvPicPr>
              <a:picLocks noChangeAspect="1"/>
            </p:cNvPicPr>
            <p:nvPr/>
          </p:nvPicPr>
          <p:blipFill>
            <a:blip r:embed="rId3" cstate="print"/>
            <a:srcRect l="53547" t="-666" r="18988" b="5072"/>
            <a:stretch>
              <a:fillRect/>
            </a:stretch>
          </p:blipFill>
          <p:spPr>
            <a:xfrm>
              <a:off x="9110" y="3120"/>
              <a:ext cx="3317" cy="7182"/>
            </a:xfrm>
            <a:prstGeom prst="rect">
              <a:avLst/>
            </a:prstGeom>
          </p:spPr>
        </p:pic>
        <p:sp>
          <p:nvSpPr>
            <p:cNvPr id="27" name="矩形 26"/>
            <p:cNvSpPr/>
            <p:nvPr/>
          </p:nvSpPr>
          <p:spPr>
            <a:xfrm>
              <a:off x="9118" y="3120"/>
              <a:ext cx="3309" cy="7182"/>
            </a:xfrm>
            <a:prstGeom prst="rect">
              <a:avLst/>
            </a:prstGeom>
            <a:solidFill>
              <a:srgbClr val="5A84A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412" y="5020"/>
              <a:ext cx="2722" cy="434"/>
            </a:xfrm>
            <a:prstGeom prst="rect">
              <a:avLst/>
            </a:prstGeom>
            <a:noFill/>
          </p:spPr>
          <p:txBody>
            <a:bodyPr wrap="square" rtlCol="0">
              <a:spAutoFit/>
            </a:bodyPr>
            <a:lstStyle/>
            <a:p>
              <a:pPr algn="just">
                <a:lnSpc>
                  <a:spcPct val="100000"/>
                </a:lnSpc>
              </a:pPr>
              <a:endParaRPr lang="zh-CN" altLang="en-US" sz="1200">
                <a:solidFill>
                  <a:schemeClr val="bg1"/>
                </a:solidFill>
                <a:latin typeface="微软雅黑" panose="020B0503020204020204" charset="-122"/>
                <a:ea typeface="微软雅黑" panose="020B0503020204020204" charset="-122"/>
                <a:sym typeface="+mn-ea"/>
              </a:endParaRPr>
            </a:p>
          </p:txBody>
        </p:sp>
      </p:grpSp>
      <p:grpSp>
        <p:nvGrpSpPr>
          <p:cNvPr id="40" name="组合 39"/>
          <p:cNvGrpSpPr/>
          <p:nvPr/>
        </p:nvGrpSpPr>
        <p:grpSpPr>
          <a:xfrm>
            <a:off x="6673850" y="1463675"/>
            <a:ext cx="4614545" cy="4560570"/>
            <a:chOff x="10435" y="3120"/>
            <a:chExt cx="7267" cy="7182"/>
          </a:xfrm>
        </p:grpSpPr>
        <p:pic>
          <p:nvPicPr>
            <p:cNvPr id="34" name="图片 33" descr="883f1c6c0be17ca5694619f872f6ee670f0e0fbf3eda8-eJJmqh"/>
            <p:cNvPicPr>
              <a:picLocks noChangeAspect="1"/>
            </p:cNvPicPr>
            <p:nvPr/>
          </p:nvPicPr>
          <p:blipFill>
            <a:blip r:embed="rId3" cstate="print"/>
            <a:srcRect l="72533" t="346" r="2" b="4060"/>
            <a:stretch>
              <a:fillRect/>
            </a:stretch>
          </p:blipFill>
          <p:spPr>
            <a:xfrm>
              <a:off x="14385" y="3120"/>
              <a:ext cx="3317" cy="7182"/>
            </a:xfrm>
            <a:prstGeom prst="rect">
              <a:avLst/>
            </a:prstGeom>
          </p:spPr>
        </p:pic>
        <p:sp>
          <p:nvSpPr>
            <p:cNvPr id="35" name="矩形 34"/>
            <p:cNvSpPr/>
            <p:nvPr/>
          </p:nvSpPr>
          <p:spPr>
            <a:xfrm>
              <a:off x="14385" y="3121"/>
              <a:ext cx="3309" cy="7181"/>
            </a:xfrm>
            <a:prstGeom prst="rect">
              <a:avLst/>
            </a:prstGeom>
            <a:solidFill>
              <a:srgbClr val="5A84A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10435" y="4617"/>
              <a:ext cx="2722" cy="3197"/>
            </a:xfrm>
            <a:prstGeom prst="rect">
              <a:avLst/>
            </a:prstGeom>
            <a:noFill/>
          </p:spPr>
          <p:txBody>
            <a:bodyPr wrap="square" rtlCol="0">
              <a:spAutoFit/>
            </a:bodyPr>
            <a:lstStyle/>
            <a:p>
              <a:pPr lvl="0" algn="just">
                <a:lnSpc>
                  <a:spcPct val="150000"/>
                </a:lnSpc>
                <a:buClrTx/>
                <a:buSzTx/>
                <a:buFontTx/>
              </a:pPr>
              <a:r>
                <a:rPr lang="zh-CN" altLang="en-US" sz="1200" b="1">
                  <a:solidFill>
                    <a:schemeClr val="accent4"/>
                  </a:solidFill>
                  <a:latin typeface="微软雅黑" panose="020B0503020204020204" charset="-122"/>
                  <a:ea typeface="微软雅黑" panose="020B0503020204020204" charset="-122"/>
                  <a:sym typeface="+mn-ea"/>
                </a:rPr>
                <a:t>缺乏系统的病程管理、药品管理、账务管理等</a:t>
              </a:r>
              <a:r>
                <a:rPr lang="zh-CN" altLang="en-US" sz="1200" b="1">
                  <a:solidFill>
                    <a:schemeClr val="bg1"/>
                  </a:solidFill>
                  <a:latin typeface="微软雅黑" panose="020B0503020204020204" charset="-122"/>
                  <a:ea typeface="微软雅黑" panose="020B0503020204020204" charset="-122"/>
                  <a:sym typeface="+mn-ea"/>
                </a:rPr>
                <a:t>。依靠人工记录，不仅耗时费力，且数据易错，后续回查病患档案困难，病患关系维系不够，导致病患流失。</a:t>
              </a:r>
            </a:p>
          </p:txBody>
        </p:sp>
      </p:grpSp>
      <p:sp>
        <p:nvSpPr>
          <p:cNvPr id="8" name="椭圆 7"/>
          <p:cNvSpPr/>
          <p:nvPr/>
        </p:nvSpPr>
        <p:spPr>
          <a:xfrm>
            <a:off x="4128135" y="3999230"/>
            <a:ext cx="1314450" cy="1295400"/>
          </a:xfrm>
          <a:prstGeom prst="ellipse">
            <a:avLst/>
          </a:prstGeom>
          <a:noFill/>
          <a:ln w="31750">
            <a:solidFill>
              <a:srgbClr val="FF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微软雅黑" panose="020B0503020204020204" charset="-122"/>
                <a:ea typeface="微软雅黑" panose="020B0503020204020204" charset="-122"/>
              </a:rPr>
              <a:t>转化难</a:t>
            </a:r>
          </a:p>
        </p:txBody>
      </p:sp>
      <p:sp>
        <p:nvSpPr>
          <p:cNvPr id="9" name="椭圆 8"/>
          <p:cNvSpPr/>
          <p:nvPr/>
        </p:nvSpPr>
        <p:spPr>
          <a:xfrm>
            <a:off x="6877685" y="4518025"/>
            <a:ext cx="1314450" cy="1295400"/>
          </a:xfrm>
          <a:prstGeom prst="ellipse">
            <a:avLst/>
          </a:prstGeom>
          <a:noFill/>
          <a:ln w="31750">
            <a:solidFill>
              <a:srgbClr val="FF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微软雅黑" panose="020B0503020204020204" charset="-122"/>
                <a:ea typeface="微软雅黑" panose="020B0503020204020204" charset="-122"/>
              </a:rPr>
              <a:t>留存难</a:t>
            </a:r>
          </a:p>
        </p:txBody>
      </p:sp>
      <p:sp>
        <p:nvSpPr>
          <p:cNvPr id="10" name="椭圆 9"/>
          <p:cNvSpPr/>
          <p:nvPr/>
        </p:nvSpPr>
        <p:spPr>
          <a:xfrm>
            <a:off x="9578340" y="3999230"/>
            <a:ext cx="1314450" cy="1295400"/>
          </a:xfrm>
          <a:prstGeom prst="ellipse">
            <a:avLst/>
          </a:prstGeom>
          <a:noFill/>
          <a:ln w="31750">
            <a:solidFill>
              <a:srgbClr val="FF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微软雅黑" panose="020B0503020204020204" charset="-122"/>
                <a:ea typeface="微软雅黑" panose="020B0503020204020204" charset="-122"/>
              </a:rPr>
              <a:t>裂变难</a:t>
            </a:r>
          </a:p>
        </p:txBody>
      </p:sp>
      <p:sp>
        <p:nvSpPr>
          <p:cNvPr id="14" name="文本框 13"/>
          <p:cNvSpPr txBox="1"/>
          <p:nvPr/>
        </p:nvSpPr>
        <p:spPr>
          <a:xfrm>
            <a:off x="9371330" y="1909445"/>
            <a:ext cx="1728470" cy="1753235"/>
          </a:xfrm>
          <a:prstGeom prst="rect">
            <a:avLst/>
          </a:prstGeom>
          <a:noFill/>
        </p:spPr>
        <p:txBody>
          <a:bodyPr wrap="square" rtlCol="0">
            <a:spAutoFit/>
          </a:bodyPr>
          <a:lstStyle/>
          <a:p>
            <a:pPr lvl="0" algn="just">
              <a:lnSpc>
                <a:spcPct val="150000"/>
              </a:lnSpc>
              <a:buClrTx/>
              <a:buSzTx/>
              <a:buFontTx/>
            </a:pPr>
            <a:r>
              <a:rPr lang="zh-CN" altLang="en-US" sz="1200" b="1">
                <a:solidFill>
                  <a:schemeClr val="bg1"/>
                </a:solidFill>
                <a:latin typeface="微软雅黑" panose="020B0503020204020204" charset="-122"/>
                <a:ea typeface="微软雅黑" panose="020B0503020204020204" charset="-122"/>
                <a:sym typeface="+mn-ea"/>
              </a:rPr>
              <a:t>转化首购客户的成本远高于老客户的口碑传播。若</a:t>
            </a:r>
            <a:r>
              <a:rPr lang="zh-CN" altLang="en-US" sz="1200" b="1">
                <a:solidFill>
                  <a:schemeClr val="accent4"/>
                </a:solidFill>
                <a:latin typeface="微软雅黑" panose="020B0503020204020204" charset="-122"/>
                <a:ea typeface="微软雅黑" panose="020B0503020204020204" charset="-122"/>
                <a:sym typeface="+mn-ea"/>
              </a:rPr>
              <a:t>对老客户无病患关怀以及相应的推广激励.</a:t>
            </a:r>
            <a:r>
              <a:rPr lang="zh-CN" altLang="en-US" sz="1200" b="1">
                <a:solidFill>
                  <a:schemeClr val="bg1"/>
                </a:solidFill>
                <a:latin typeface="微软雅黑" panose="020B0503020204020204" charset="-122"/>
                <a:ea typeface="微软雅黑" panose="020B0503020204020204" charset="-122"/>
                <a:sym typeface="+mn-ea"/>
              </a:rPr>
              <a:t>即使治疗效果好，老客户也不愿主动分享。</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amp;pky8191459850&amp;2&amp;"/>
          <p:cNvPicPr>
            <a:picLocks noChangeAspect="1"/>
          </p:cNvPicPr>
          <p:nvPr/>
        </p:nvPicPr>
        <p:blipFill>
          <a:blip r:embed="rId16" cstate="print"/>
          <a:srcRect l="30431"/>
          <a:stretch>
            <a:fillRect/>
          </a:stretch>
        </p:blipFill>
        <p:spPr>
          <a:xfrm>
            <a:off x="4659630" y="3069590"/>
            <a:ext cx="2834640" cy="2774950"/>
          </a:xfrm>
          <a:prstGeom prst="ellipse">
            <a:avLst/>
          </a:prstGeom>
        </p:spPr>
      </p:pic>
      <p:sp>
        <p:nvSpPr>
          <p:cNvPr id="4" name="矩形 3"/>
          <p:cNvSpPr/>
          <p:nvPr/>
        </p:nvSpPr>
        <p:spPr>
          <a:xfrm>
            <a:off x="-10160" y="841375"/>
            <a:ext cx="7503795" cy="77470"/>
          </a:xfrm>
          <a:prstGeom prst="rect">
            <a:avLst/>
          </a:prstGeom>
          <a:solidFill>
            <a:srgbClr val="5A8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0" y="88900"/>
            <a:ext cx="1022350" cy="829945"/>
          </a:xfrm>
          <a:prstGeom prst="rect">
            <a:avLst/>
          </a:prstGeom>
          <a:noFill/>
        </p:spPr>
        <p:txBody>
          <a:bodyPr wrap="square" rtlCol="0">
            <a:spAutoFit/>
          </a:bodyPr>
          <a:lstStyle/>
          <a:p>
            <a:r>
              <a:rPr lang="en-US" altLang="zh-CN" sz="4800" b="1">
                <a:solidFill>
                  <a:srgbClr val="5B9BD5"/>
                </a:solidFill>
                <a:latin typeface="微软雅黑" panose="020B0503020204020204" charset="-122"/>
                <a:ea typeface="微软雅黑" panose="020B0503020204020204" charset="-122"/>
              </a:rPr>
              <a:t>02</a:t>
            </a:r>
          </a:p>
        </p:txBody>
      </p:sp>
      <p:sp>
        <p:nvSpPr>
          <p:cNvPr id="6" name="文本框 5"/>
          <p:cNvSpPr txBox="1"/>
          <p:nvPr/>
        </p:nvSpPr>
        <p:spPr>
          <a:xfrm>
            <a:off x="932180" y="319405"/>
            <a:ext cx="5995035" cy="521970"/>
          </a:xfrm>
          <a:prstGeom prst="rect">
            <a:avLst/>
          </a:prstGeom>
          <a:noFill/>
        </p:spPr>
        <p:txBody>
          <a:bodyPr wrap="square" rtlCol="0">
            <a:spAutoFit/>
          </a:bodyPr>
          <a:lstStyle/>
          <a:p>
            <a:r>
              <a:rPr lang="zh-CN" altLang="en-US" sz="2800" b="1">
                <a:solidFill>
                  <a:srgbClr val="5B9BD5"/>
                </a:solidFill>
                <a:latin typeface="微软雅黑" panose="020B0503020204020204" charset="-122"/>
                <a:ea typeface="微软雅黑" panose="020B0503020204020204" charset="-122"/>
              </a:rPr>
              <a:t>运营痛点</a:t>
            </a:r>
            <a:r>
              <a:rPr lang="en-US" altLang="zh-CN" sz="2800" b="1">
                <a:solidFill>
                  <a:srgbClr val="5B9BD5"/>
                </a:solidFill>
                <a:latin typeface="微软雅黑" panose="020B0503020204020204" charset="-122"/>
                <a:ea typeface="微软雅黑" panose="020B0503020204020204" charset="-122"/>
              </a:rPr>
              <a:t>——B/C</a:t>
            </a:r>
            <a:r>
              <a:rPr lang="zh-CN" altLang="en-US" sz="2800" b="1">
                <a:solidFill>
                  <a:srgbClr val="5B9BD5"/>
                </a:solidFill>
                <a:latin typeface="微软雅黑" panose="020B0503020204020204" charset="-122"/>
                <a:ea typeface="微软雅黑" panose="020B0503020204020204" charset="-122"/>
              </a:rPr>
              <a:t>端客户群体的区分</a:t>
            </a:r>
          </a:p>
        </p:txBody>
      </p:sp>
      <p:sp>
        <p:nvSpPr>
          <p:cNvPr id="42" name="文本框 41"/>
          <p:cNvSpPr txBox="1"/>
          <p:nvPr>
            <p:custDataLst>
              <p:tags r:id="rId1"/>
            </p:custDataLst>
          </p:nvPr>
        </p:nvSpPr>
        <p:spPr>
          <a:xfrm flipH="1">
            <a:off x="782955" y="2701925"/>
            <a:ext cx="3262630" cy="1014095"/>
          </a:xfrm>
          <a:prstGeom prst="rect">
            <a:avLst/>
          </a:prstGeom>
          <a:noFill/>
        </p:spPr>
        <p:txBody>
          <a:bodyPr wrap="square" lIns="91440" tIns="45720" rIns="91440" bIns="45720" anchor="ctr" anchorCtr="0">
            <a:normAutofit fontScale="97500" lnSpcReduction="10000"/>
          </a:bodyPr>
          <a:lstStyle/>
          <a:p>
            <a:pPr algn="just" defTabSz="913765" fontAlgn="auto">
              <a:lnSpc>
                <a:spcPct val="120000"/>
              </a:lnSpc>
              <a:spcBef>
                <a:spcPct val="0"/>
              </a:spcBef>
              <a:spcAft>
                <a:spcPts val="600"/>
              </a:spcAft>
              <a:defRPr/>
            </a:pPr>
            <a:r>
              <a:rPr lang="zh-CN" altLang="en-US" sz="1555" b="1" spc="150">
                <a:solidFill>
                  <a:srgbClr val="000000">
                    <a:lumMod val="75000"/>
                    <a:lumOff val="25000"/>
                  </a:srgbClr>
                </a:solidFill>
                <a:latin typeface="微软雅黑" panose="020B0503020204020204" charset="-122"/>
                <a:ea typeface="微软雅黑" panose="020B0503020204020204" charset="-122"/>
              </a:rPr>
              <a:t>品牌影响：</a:t>
            </a:r>
          </a:p>
          <a:p>
            <a:pPr algn="just" defTabSz="913765">
              <a:lnSpc>
                <a:spcPct val="120000"/>
              </a:lnSpc>
              <a:buClrTx/>
              <a:buSzTx/>
              <a:buFontTx/>
              <a:defRPr/>
            </a:pPr>
            <a:r>
              <a:rPr lang="zh-CN" altLang="en-US" sz="1110" spc="150">
                <a:solidFill>
                  <a:srgbClr val="000000">
                    <a:lumMod val="75000"/>
                    <a:lumOff val="25000"/>
                  </a:srgbClr>
                </a:solidFill>
                <a:latin typeface="微软雅黑" panose="020B0503020204020204" charset="-122"/>
                <a:ea typeface="微软雅黑" panose="020B0503020204020204" charset="-122"/>
              </a:rPr>
              <a:t>医疗机构/医院在选择供应商时，往往会选择品牌公信力较强的企业。建设企业官网，塑造品牌影响力尤为重要。</a:t>
            </a:r>
          </a:p>
        </p:txBody>
      </p:sp>
      <p:sp>
        <p:nvSpPr>
          <p:cNvPr id="49" name="椭圆 48"/>
          <p:cNvSpPr/>
          <p:nvPr>
            <p:custDataLst>
              <p:tags r:id="rId2"/>
            </p:custDataLst>
          </p:nvPr>
        </p:nvSpPr>
        <p:spPr>
          <a:xfrm>
            <a:off x="4205409" y="3930905"/>
            <a:ext cx="1059473" cy="1059473"/>
          </a:xfrm>
          <a:prstGeom prst="ellipse">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lnSpc>
                <a:spcPct val="120000"/>
              </a:lnSpc>
            </a:pPr>
            <a:endParaRPr>
              <a:solidFill>
                <a:srgbClr val="000000">
                  <a:lumMod val="75000"/>
                  <a:lumOff val="25000"/>
                </a:srgbClr>
              </a:solidFill>
              <a:latin typeface="微软雅黑" panose="020B0503020204020204" charset="-122"/>
              <a:ea typeface="微软雅黑" panose="020B0503020204020204" charset="-122"/>
            </a:endParaRPr>
          </a:p>
        </p:txBody>
      </p:sp>
      <p:cxnSp>
        <p:nvCxnSpPr>
          <p:cNvPr id="10" name="直接连接符 9"/>
          <p:cNvCxnSpPr/>
          <p:nvPr>
            <p:custDataLst>
              <p:tags r:id="rId3"/>
            </p:custDataLst>
          </p:nvPr>
        </p:nvCxnSpPr>
        <p:spPr>
          <a:xfrm>
            <a:off x="895926" y="3834826"/>
            <a:ext cx="3036881" cy="0"/>
          </a:xfrm>
          <a:prstGeom prst="line">
            <a:avLst/>
          </a:prstGeom>
          <a:ln w="3175">
            <a:solidFill>
              <a:sysClr val="window" lastClr="FFFFFF">
                <a:lumMod val="75000"/>
              </a:sysClr>
            </a:solidFill>
          </a:ln>
        </p:spPr>
        <p:style>
          <a:lnRef idx="1">
            <a:srgbClr val="1F74AD"/>
          </a:lnRef>
          <a:fillRef idx="0">
            <a:srgbClr val="1F74AD"/>
          </a:fillRef>
          <a:effectRef idx="0">
            <a:srgbClr val="1F74AD"/>
          </a:effectRef>
          <a:fontRef idx="minor">
            <a:srgbClr val="000000"/>
          </a:fontRef>
        </p:style>
      </p:cxnSp>
      <p:cxnSp>
        <p:nvCxnSpPr>
          <p:cNvPr id="80" name="直接连接符 79"/>
          <p:cNvCxnSpPr/>
          <p:nvPr>
            <p:custDataLst>
              <p:tags r:id="rId4"/>
            </p:custDataLst>
          </p:nvPr>
        </p:nvCxnSpPr>
        <p:spPr>
          <a:xfrm>
            <a:off x="895926" y="5257905"/>
            <a:ext cx="3036881" cy="0"/>
          </a:xfrm>
          <a:prstGeom prst="line">
            <a:avLst/>
          </a:prstGeom>
          <a:ln w="3175">
            <a:solidFill>
              <a:sysClr val="window" lastClr="FFFFFF">
                <a:lumMod val="75000"/>
              </a:sysClr>
            </a:solidFill>
          </a:ln>
        </p:spPr>
        <p:style>
          <a:lnRef idx="1">
            <a:srgbClr val="1F74AD"/>
          </a:lnRef>
          <a:fillRef idx="0">
            <a:srgbClr val="1F74AD"/>
          </a:fillRef>
          <a:effectRef idx="0">
            <a:srgbClr val="1F74AD"/>
          </a:effectRef>
          <a:fontRef idx="minor">
            <a:srgbClr val="000000"/>
          </a:fontRef>
        </p:style>
      </p:cxnSp>
      <p:sp>
        <p:nvSpPr>
          <p:cNvPr id="76" name="文本框 75"/>
          <p:cNvSpPr txBox="1"/>
          <p:nvPr>
            <p:custDataLst>
              <p:tags r:id="rId5"/>
            </p:custDataLst>
          </p:nvPr>
        </p:nvSpPr>
        <p:spPr>
          <a:xfrm>
            <a:off x="8128635" y="2753360"/>
            <a:ext cx="3262630" cy="962660"/>
          </a:xfrm>
          <a:prstGeom prst="rect">
            <a:avLst/>
          </a:prstGeom>
          <a:noFill/>
        </p:spPr>
        <p:txBody>
          <a:bodyPr wrap="square" lIns="91440" tIns="45720" rIns="91440" bIns="45720" anchor="ctr" anchorCtr="0">
            <a:normAutofit lnSpcReduction="10000"/>
          </a:bodyPr>
          <a:lstStyle/>
          <a:p>
            <a:pPr algn="just" defTabSz="913765">
              <a:lnSpc>
                <a:spcPct val="120000"/>
              </a:lnSpc>
              <a:spcAft>
                <a:spcPts val="600"/>
              </a:spcAft>
              <a:buClrTx/>
              <a:buSzTx/>
              <a:buFontTx/>
              <a:defRPr/>
            </a:pPr>
            <a:r>
              <a:rPr lang="zh-CN" altLang="en-US" sz="1400" b="1" spc="150">
                <a:solidFill>
                  <a:srgbClr val="000000">
                    <a:lumMod val="75000"/>
                    <a:lumOff val="25000"/>
                  </a:srgbClr>
                </a:solidFill>
                <a:latin typeface="微软雅黑" panose="020B0503020204020204" charset="-122"/>
                <a:ea typeface="微软雅黑" panose="020B0503020204020204" charset="-122"/>
              </a:rPr>
              <a:t>公域获流：</a:t>
            </a:r>
          </a:p>
          <a:p>
            <a:pPr algn="just" defTabSz="913765">
              <a:lnSpc>
                <a:spcPct val="120000"/>
              </a:lnSpc>
              <a:buClrTx/>
              <a:buSzTx/>
              <a:buFontTx/>
              <a:defRPr/>
            </a:pPr>
            <a:r>
              <a:rPr lang="zh-CN" altLang="en-US" sz="1110" spc="150">
                <a:solidFill>
                  <a:srgbClr val="000000">
                    <a:lumMod val="75000"/>
                    <a:lumOff val="25000"/>
                  </a:srgbClr>
                </a:solidFill>
                <a:latin typeface="微软雅黑" panose="020B0503020204020204" charset="-122"/>
                <a:ea typeface="微软雅黑" panose="020B0503020204020204" charset="-122"/>
              </a:rPr>
              <a:t>在百度搜索</a:t>
            </a:r>
            <a:r>
              <a:rPr lang="en-US" altLang="zh-CN" sz="1110" spc="150">
                <a:solidFill>
                  <a:srgbClr val="000000">
                    <a:lumMod val="75000"/>
                    <a:lumOff val="25000"/>
                  </a:srgbClr>
                </a:solidFill>
                <a:latin typeface="微软雅黑" panose="020B0503020204020204" charset="-122"/>
                <a:ea typeface="微软雅黑" panose="020B0503020204020204" charset="-122"/>
              </a:rPr>
              <a:t>/</a:t>
            </a:r>
            <a:r>
              <a:rPr lang="zh-CN" altLang="en-US" sz="1110" spc="150">
                <a:solidFill>
                  <a:srgbClr val="000000">
                    <a:lumMod val="75000"/>
                    <a:lumOff val="25000"/>
                  </a:srgbClr>
                </a:solidFill>
                <a:latin typeface="微软雅黑" panose="020B0503020204020204" charset="-122"/>
                <a:ea typeface="微软雅黑" panose="020B0503020204020204" charset="-122"/>
              </a:rPr>
              <a:t>美团</a:t>
            </a:r>
            <a:r>
              <a:rPr lang="en-US" altLang="zh-CN" sz="1110" spc="150">
                <a:solidFill>
                  <a:srgbClr val="000000">
                    <a:lumMod val="75000"/>
                    <a:lumOff val="25000"/>
                  </a:srgbClr>
                </a:solidFill>
                <a:latin typeface="微软雅黑" panose="020B0503020204020204" charset="-122"/>
                <a:ea typeface="微软雅黑" panose="020B0503020204020204" charset="-122"/>
              </a:rPr>
              <a:t>/</a:t>
            </a:r>
            <a:r>
              <a:rPr lang="zh-CN" altLang="en-US" sz="1110" spc="150">
                <a:solidFill>
                  <a:srgbClr val="000000">
                    <a:lumMod val="75000"/>
                    <a:lumOff val="25000"/>
                  </a:srgbClr>
                </a:solidFill>
                <a:latin typeface="微软雅黑" panose="020B0503020204020204" charset="-122"/>
                <a:ea typeface="微软雅黑" panose="020B0503020204020204" charset="-122"/>
              </a:rPr>
              <a:t>电商平台等公域流量池获客是企业最重要的获客渠道。打造精美的营销图文是吸引消费者眼球的利器。</a:t>
            </a:r>
          </a:p>
        </p:txBody>
      </p:sp>
      <p:sp>
        <p:nvSpPr>
          <p:cNvPr id="72" name="椭圆 71"/>
          <p:cNvSpPr/>
          <p:nvPr>
            <p:custDataLst>
              <p:tags r:id="rId6"/>
            </p:custDataLst>
          </p:nvPr>
        </p:nvSpPr>
        <p:spPr>
          <a:xfrm flipH="1">
            <a:off x="6927118" y="3930904"/>
            <a:ext cx="1059473" cy="1059473"/>
          </a:xfrm>
          <a:prstGeom prst="ellipse">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lnSpc>
                <a:spcPct val="120000"/>
              </a:lnSpc>
            </a:pPr>
            <a:endParaRPr>
              <a:solidFill>
                <a:srgbClr val="000000">
                  <a:lumMod val="75000"/>
                  <a:lumOff val="25000"/>
                </a:srgbClr>
              </a:solidFill>
              <a:latin typeface="微软雅黑" panose="020B0503020204020204" charset="-122"/>
              <a:ea typeface="微软雅黑" panose="020B0503020204020204" charset="-122"/>
            </a:endParaRPr>
          </a:p>
        </p:txBody>
      </p:sp>
      <p:sp>
        <p:nvSpPr>
          <p:cNvPr id="70" name="文本框 69"/>
          <p:cNvSpPr txBox="1"/>
          <p:nvPr>
            <p:custDataLst>
              <p:tags r:id="rId7"/>
            </p:custDataLst>
          </p:nvPr>
        </p:nvSpPr>
        <p:spPr>
          <a:xfrm>
            <a:off x="8128635" y="3959860"/>
            <a:ext cx="3262630" cy="1029970"/>
          </a:xfrm>
          <a:prstGeom prst="rect">
            <a:avLst/>
          </a:prstGeom>
          <a:noFill/>
        </p:spPr>
        <p:txBody>
          <a:bodyPr wrap="square" lIns="91440" tIns="45720" rIns="91440" bIns="45720" anchor="ctr" anchorCtr="0">
            <a:normAutofit lnSpcReduction="10000"/>
          </a:bodyPr>
          <a:lstStyle/>
          <a:p>
            <a:pPr algn="just" defTabSz="913765">
              <a:lnSpc>
                <a:spcPct val="120000"/>
              </a:lnSpc>
              <a:spcAft>
                <a:spcPts val="600"/>
              </a:spcAft>
              <a:buClrTx/>
              <a:buSzTx/>
              <a:buFontTx/>
              <a:defRPr/>
            </a:pPr>
            <a:r>
              <a:rPr lang="zh-CN" altLang="en-US" sz="1400" b="1" spc="150">
                <a:solidFill>
                  <a:srgbClr val="000000">
                    <a:lumMod val="75000"/>
                    <a:lumOff val="25000"/>
                  </a:srgbClr>
                </a:solidFill>
                <a:latin typeface="微软雅黑" panose="020B0503020204020204" charset="-122"/>
                <a:ea typeface="微软雅黑" panose="020B0503020204020204" charset="-122"/>
              </a:rPr>
              <a:t>客情关怀：</a:t>
            </a:r>
          </a:p>
          <a:p>
            <a:pPr algn="just" defTabSz="913765">
              <a:lnSpc>
                <a:spcPct val="120000"/>
              </a:lnSpc>
              <a:buClrTx/>
              <a:buSzTx/>
              <a:buFontTx/>
              <a:defRPr/>
            </a:pPr>
            <a:r>
              <a:rPr lang="zh-CN" altLang="en-US" sz="1110" spc="150">
                <a:solidFill>
                  <a:srgbClr val="000000">
                    <a:lumMod val="75000"/>
                    <a:lumOff val="25000"/>
                  </a:srgbClr>
                </a:solidFill>
                <a:latin typeface="微软雅黑" panose="020B0503020204020204" charset="-122"/>
                <a:ea typeface="微软雅黑" panose="020B0503020204020204" charset="-122"/>
              </a:rPr>
              <a:t>对客户进行客情关怀，提供多样的优惠营销活动维系客户关系，有利于</a:t>
            </a:r>
            <a:r>
              <a:rPr lang="zh-CN" altLang="en-US" sz="1110" spc="150">
                <a:solidFill>
                  <a:srgbClr val="000000">
                    <a:lumMod val="75000"/>
                    <a:lumOff val="25000"/>
                  </a:srgbClr>
                </a:solidFill>
                <a:latin typeface="微软雅黑" panose="020B0503020204020204" charset="-122"/>
                <a:ea typeface="微软雅黑" panose="020B0503020204020204" charset="-122"/>
                <a:sym typeface="+mn-ea"/>
              </a:rPr>
              <a:t>养成客户</a:t>
            </a:r>
            <a:r>
              <a:rPr lang="zh-CN" altLang="en-US" sz="1110" spc="150">
                <a:solidFill>
                  <a:srgbClr val="000000">
                    <a:lumMod val="75000"/>
                    <a:lumOff val="25000"/>
                  </a:srgbClr>
                </a:solidFill>
                <a:latin typeface="微软雅黑" panose="020B0503020204020204" charset="-122"/>
                <a:ea typeface="微软雅黑" panose="020B0503020204020204" charset="-122"/>
              </a:rPr>
              <a:t>消费习惯，培养忠实客户。</a:t>
            </a:r>
          </a:p>
        </p:txBody>
      </p:sp>
      <p:sp>
        <p:nvSpPr>
          <p:cNvPr id="64" name="文本框 63"/>
          <p:cNvSpPr txBox="1"/>
          <p:nvPr>
            <p:custDataLst>
              <p:tags r:id="rId8"/>
            </p:custDataLst>
          </p:nvPr>
        </p:nvSpPr>
        <p:spPr>
          <a:xfrm>
            <a:off x="8143240" y="5257800"/>
            <a:ext cx="3262630" cy="1303655"/>
          </a:xfrm>
          <a:prstGeom prst="rect">
            <a:avLst/>
          </a:prstGeom>
          <a:noFill/>
        </p:spPr>
        <p:txBody>
          <a:bodyPr wrap="square" lIns="91440" tIns="45720" rIns="91440" bIns="45720" anchor="ctr" anchorCtr="0">
            <a:normAutofit/>
          </a:bodyPr>
          <a:lstStyle/>
          <a:p>
            <a:pPr algn="just" defTabSz="913765">
              <a:lnSpc>
                <a:spcPct val="120000"/>
              </a:lnSpc>
              <a:spcAft>
                <a:spcPts val="600"/>
              </a:spcAft>
              <a:buClrTx/>
              <a:buSzTx/>
              <a:buFontTx/>
              <a:defRPr/>
            </a:pPr>
            <a:r>
              <a:rPr lang="zh-CN" altLang="en-US" sz="1400" b="1" spc="150">
                <a:solidFill>
                  <a:srgbClr val="000000">
                    <a:lumMod val="75000"/>
                    <a:lumOff val="25000"/>
                  </a:srgbClr>
                </a:solidFill>
                <a:latin typeface="微软雅黑" panose="020B0503020204020204" charset="-122"/>
                <a:ea typeface="微软雅黑" panose="020B0503020204020204" charset="-122"/>
              </a:rPr>
              <a:t>口碑传播：</a:t>
            </a:r>
          </a:p>
          <a:p>
            <a:pPr algn="just" defTabSz="913765">
              <a:lnSpc>
                <a:spcPct val="120000"/>
              </a:lnSpc>
              <a:spcBef>
                <a:spcPct val="0"/>
              </a:spcBef>
              <a:defRPr/>
            </a:pPr>
            <a:r>
              <a:rPr lang="zh-CN" altLang="en-US" sz="1110" spc="150">
                <a:solidFill>
                  <a:srgbClr val="000000">
                    <a:lumMod val="75000"/>
                    <a:lumOff val="25000"/>
                  </a:srgbClr>
                </a:solidFill>
                <a:latin typeface="微软雅黑" panose="020B0503020204020204" charset="-122"/>
                <a:ea typeface="微软雅黑" panose="020B0503020204020204" charset="-122"/>
              </a:rPr>
              <a:t>数据研究表明，维系老客户的成本远低于获得新客的成本。通过奖励机制激励老客户宣传拉新，不仅可降低获客成本，同时利于品牌宣传，提高口碑度。</a:t>
            </a:r>
          </a:p>
        </p:txBody>
      </p:sp>
      <p:cxnSp>
        <p:nvCxnSpPr>
          <p:cNvPr id="82" name="直接连接符 81"/>
          <p:cNvCxnSpPr/>
          <p:nvPr>
            <p:custDataLst>
              <p:tags r:id="rId9"/>
            </p:custDataLst>
          </p:nvPr>
        </p:nvCxnSpPr>
        <p:spPr>
          <a:xfrm>
            <a:off x="8256018" y="3834826"/>
            <a:ext cx="3036881" cy="0"/>
          </a:xfrm>
          <a:prstGeom prst="line">
            <a:avLst/>
          </a:prstGeom>
          <a:ln w="3175">
            <a:solidFill>
              <a:sysClr val="window" lastClr="FFFFFF">
                <a:lumMod val="75000"/>
              </a:sysClr>
            </a:solidFill>
          </a:ln>
        </p:spPr>
        <p:style>
          <a:lnRef idx="1">
            <a:srgbClr val="1F74AD"/>
          </a:lnRef>
          <a:fillRef idx="0">
            <a:srgbClr val="1F74AD"/>
          </a:fillRef>
          <a:effectRef idx="0">
            <a:srgbClr val="1F74AD"/>
          </a:effectRef>
          <a:fontRef idx="minor">
            <a:srgbClr val="000000"/>
          </a:fontRef>
        </p:style>
      </p:cxnSp>
      <p:cxnSp>
        <p:nvCxnSpPr>
          <p:cNvPr id="83" name="直接连接符 82"/>
          <p:cNvCxnSpPr/>
          <p:nvPr>
            <p:custDataLst>
              <p:tags r:id="rId10"/>
            </p:custDataLst>
          </p:nvPr>
        </p:nvCxnSpPr>
        <p:spPr>
          <a:xfrm>
            <a:off x="8256018" y="5086455"/>
            <a:ext cx="3036881" cy="0"/>
          </a:xfrm>
          <a:prstGeom prst="line">
            <a:avLst/>
          </a:prstGeom>
          <a:ln w="3175">
            <a:solidFill>
              <a:sysClr val="window" lastClr="FFFFFF">
                <a:lumMod val="75000"/>
              </a:sysClr>
            </a:solidFill>
          </a:ln>
        </p:spPr>
        <p:style>
          <a:lnRef idx="1">
            <a:srgbClr val="1F74AD"/>
          </a:lnRef>
          <a:fillRef idx="0">
            <a:srgbClr val="1F74AD"/>
          </a:fillRef>
          <a:effectRef idx="0">
            <a:srgbClr val="1F74AD"/>
          </a:effectRef>
          <a:fontRef idx="minor">
            <a:srgbClr val="000000"/>
          </a:fontRef>
        </p:style>
      </p:cxnSp>
      <p:sp>
        <p:nvSpPr>
          <p:cNvPr id="8" name="文本框 7"/>
          <p:cNvSpPr txBox="1"/>
          <p:nvPr/>
        </p:nvSpPr>
        <p:spPr>
          <a:xfrm>
            <a:off x="4375785" y="4247515"/>
            <a:ext cx="718820" cy="460375"/>
          </a:xfrm>
          <a:prstGeom prst="rect">
            <a:avLst/>
          </a:prstGeom>
          <a:noFill/>
        </p:spPr>
        <p:txBody>
          <a:bodyPr wrap="square" rtlCol="0">
            <a:spAutoFit/>
          </a:bodyPr>
          <a:lstStyle/>
          <a:p>
            <a:r>
              <a:rPr lang="en-US" altLang="zh-CN" sz="2400" b="1">
                <a:solidFill>
                  <a:schemeClr val="bg1"/>
                </a:solidFill>
                <a:latin typeface="微软雅黑" panose="020B0503020204020204" charset="-122"/>
                <a:ea typeface="微软雅黑" panose="020B0503020204020204" charset="-122"/>
                <a:cs typeface="微软雅黑" panose="020B0503020204020204" charset="-122"/>
              </a:rPr>
              <a:t>B</a:t>
            </a:r>
            <a:r>
              <a:rPr lang="zh-CN" altLang="en-US" sz="2400" b="1">
                <a:solidFill>
                  <a:schemeClr val="bg1"/>
                </a:solidFill>
                <a:latin typeface="微软雅黑" panose="020B0503020204020204" charset="-122"/>
                <a:ea typeface="微软雅黑" panose="020B0503020204020204" charset="-122"/>
                <a:cs typeface="微软雅黑" panose="020B0503020204020204" charset="-122"/>
              </a:rPr>
              <a:t>端</a:t>
            </a:r>
          </a:p>
        </p:txBody>
      </p:sp>
      <p:sp>
        <p:nvSpPr>
          <p:cNvPr id="9" name="文本框 8"/>
          <p:cNvSpPr txBox="1"/>
          <p:nvPr/>
        </p:nvSpPr>
        <p:spPr>
          <a:xfrm>
            <a:off x="7097395" y="4247515"/>
            <a:ext cx="718820" cy="460375"/>
          </a:xfrm>
          <a:prstGeom prst="rect">
            <a:avLst/>
          </a:prstGeom>
          <a:noFill/>
        </p:spPr>
        <p:txBody>
          <a:bodyPr wrap="square" rtlCol="0">
            <a:spAutoFit/>
          </a:bodyPr>
          <a:lstStyle/>
          <a:p>
            <a:r>
              <a:rPr lang="en-US" altLang="zh-CN" sz="2400" b="1">
                <a:solidFill>
                  <a:schemeClr val="bg1"/>
                </a:solidFill>
                <a:latin typeface="微软雅黑" panose="020B0503020204020204" charset="-122"/>
                <a:ea typeface="微软雅黑" panose="020B0503020204020204" charset="-122"/>
                <a:cs typeface="微软雅黑" panose="020B0503020204020204" charset="-122"/>
              </a:rPr>
              <a:t>C</a:t>
            </a:r>
            <a:r>
              <a:rPr lang="zh-CN" altLang="en-US" sz="2400" b="1">
                <a:solidFill>
                  <a:schemeClr val="bg1"/>
                </a:solidFill>
                <a:latin typeface="微软雅黑" panose="020B0503020204020204" charset="-122"/>
                <a:ea typeface="微软雅黑" panose="020B0503020204020204" charset="-122"/>
                <a:cs typeface="微软雅黑" panose="020B0503020204020204" charset="-122"/>
              </a:rPr>
              <a:t>端</a:t>
            </a:r>
          </a:p>
        </p:txBody>
      </p:sp>
      <p:sp>
        <p:nvSpPr>
          <p:cNvPr id="12" name="矩形 11"/>
          <p:cNvSpPr/>
          <p:nvPr>
            <p:custDataLst>
              <p:tags r:id="rId11"/>
            </p:custDataLst>
          </p:nvPr>
        </p:nvSpPr>
        <p:spPr>
          <a:xfrm flipH="1">
            <a:off x="782955" y="1548765"/>
            <a:ext cx="4469130" cy="991870"/>
          </a:xfrm>
          <a:prstGeom prst="rect">
            <a:avLst/>
          </a:prstGeom>
        </p:spPr>
        <p:txBody>
          <a:bodyPr wrap="square" lIns="91440" tIns="45720" rIns="91440" bIns="45720" anchor="ctr">
            <a:noAutofit/>
          </a:bodyPr>
          <a:lstStyle/>
          <a:p>
            <a:pPr lvl="0" algn="l" defTabSz="913765">
              <a:lnSpc>
                <a:spcPct val="120000"/>
              </a:lnSpc>
              <a:spcBef>
                <a:spcPct val="0"/>
              </a:spcBef>
              <a:defRPr/>
            </a:pPr>
            <a:r>
              <a:rPr lang="zh-CN" altLang="en-US" sz="2400" b="1" spc="300">
                <a:solidFill>
                  <a:srgbClr val="000000">
                    <a:lumMod val="75000"/>
                    <a:lumOff val="25000"/>
                  </a:srgbClr>
                </a:solidFill>
                <a:latin typeface="微软雅黑" panose="020B0503020204020204" charset="-122"/>
                <a:ea typeface="微软雅黑" panose="020B0503020204020204" charset="-122"/>
              </a:rPr>
              <a:t>客户群体为药企</a:t>
            </a:r>
            <a:r>
              <a:rPr lang="en-US" altLang="zh-CN" sz="2400" b="1" spc="300">
                <a:solidFill>
                  <a:srgbClr val="000000">
                    <a:lumMod val="75000"/>
                    <a:lumOff val="25000"/>
                  </a:srgbClr>
                </a:solidFill>
                <a:latin typeface="微软雅黑" panose="020B0503020204020204" charset="-122"/>
                <a:ea typeface="微软雅黑" panose="020B0503020204020204" charset="-122"/>
              </a:rPr>
              <a:t>/</a:t>
            </a:r>
            <a:r>
              <a:rPr lang="zh-CN" altLang="en-US" sz="2400" b="1" spc="300">
                <a:solidFill>
                  <a:srgbClr val="000000">
                    <a:lumMod val="75000"/>
                    <a:lumOff val="25000"/>
                  </a:srgbClr>
                </a:solidFill>
                <a:latin typeface="微软雅黑" panose="020B0503020204020204" charset="-122"/>
                <a:ea typeface="微软雅黑" panose="020B0503020204020204" charset="-122"/>
              </a:rPr>
              <a:t>医疗机构</a:t>
            </a:r>
            <a:r>
              <a:rPr lang="en-US" altLang="zh-CN" sz="2400" b="1" spc="300">
                <a:solidFill>
                  <a:srgbClr val="000000">
                    <a:lumMod val="75000"/>
                    <a:lumOff val="25000"/>
                  </a:srgbClr>
                </a:solidFill>
                <a:latin typeface="微软雅黑" panose="020B0503020204020204" charset="-122"/>
                <a:ea typeface="微软雅黑" panose="020B0503020204020204" charset="-122"/>
              </a:rPr>
              <a:t>/</a:t>
            </a:r>
            <a:r>
              <a:rPr lang="zh-CN" altLang="en-US" sz="2400" b="1" spc="300">
                <a:solidFill>
                  <a:srgbClr val="000000">
                    <a:lumMod val="75000"/>
                    <a:lumOff val="25000"/>
                  </a:srgbClr>
                </a:solidFill>
                <a:latin typeface="微软雅黑" panose="020B0503020204020204" charset="-122"/>
                <a:ea typeface="微软雅黑" panose="020B0503020204020204" charset="-122"/>
              </a:rPr>
              <a:t>医院等</a:t>
            </a:r>
          </a:p>
        </p:txBody>
      </p:sp>
      <p:sp>
        <p:nvSpPr>
          <p:cNvPr id="13" name="矩形 12"/>
          <p:cNvSpPr/>
          <p:nvPr>
            <p:custDataLst>
              <p:tags r:id="rId12"/>
            </p:custDataLst>
          </p:nvPr>
        </p:nvSpPr>
        <p:spPr>
          <a:xfrm>
            <a:off x="7986395" y="1548765"/>
            <a:ext cx="3842385" cy="842010"/>
          </a:xfrm>
          <a:prstGeom prst="rect">
            <a:avLst/>
          </a:prstGeom>
        </p:spPr>
        <p:txBody>
          <a:bodyPr wrap="square" lIns="91440" tIns="45720" rIns="91440" bIns="45720" anchor="ctr">
            <a:noAutofit/>
          </a:bodyPr>
          <a:lstStyle/>
          <a:p>
            <a:pPr lvl="0" algn="l" defTabSz="913765">
              <a:lnSpc>
                <a:spcPct val="120000"/>
              </a:lnSpc>
              <a:buClrTx/>
              <a:buSzTx/>
              <a:buFontTx/>
              <a:defRPr/>
            </a:pPr>
            <a:r>
              <a:rPr lang="zh-CN" altLang="en-US" sz="2400" b="1" spc="300">
                <a:solidFill>
                  <a:srgbClr val="000000">
                    <a:lumMod val="75000"/>
                    <a:lumOff val="25000"/>
                  </a:srgbClr>
                </a:solidFill>
                <a:latin typeface="微软雅黑" panose="020B0503020204020204" charset="-122"/>
                <a:ea typeface="微软雅黑" panose="020B0503020204020204" charset="-122"/>
                <a:sym typeface="+mn-ea"/>
              </a:rPr>
              <a:t>客户群体为个体消费者</a:t>
            </a:r>
          </a:p>
        </p:txBody>
      </p:sp>
      <p:sp>
        <p:nvSpPr>
          <p:cNvPr id="14" name="文本框 13"/>
          <p:cNvSpPr txBox="1"/>
          <p:nvPr>
            <p:custDataLst>
              <p:tags r:id="rId13"/>
            </p:custDataLst>
          </p:nvPr>
        </p:nvSpPr>
        <p:spPr>
          <a:xfrm flipH="1">
            <a:off x="800735" y="3959860"/>
            <a:ext cx="3262630" cy="1172845"/>
          </a:xfrm>
          <a:prstGeom prst="rect">
            <a:avLst/>
          </a:prstGeom>
          <a:noFill/>
        </p:spPr>
        <p:txBody>
          <a:bodyPr wrap="square" lIns="91440" tIns="45720" rIns="91440" bIns="45720" anchor="ctr" anchorCtr="0">
            <a:normAutofit fontScale="97500" lnSpcReduction="10000"/>
          </a:bodyPr>
          <a:lstStyle/>
          <a:p>
            <a:pPr lvl="0" algn="just" defTabSz="913765">
              <a:lnSpc>
                <a:spcPct val="120000"/>
              </a:lnSpc>
              <a:spcAft>
                <a:spcPts val="600"/>
              </a:spcAft>
              <a:buClrTx/>
              <a:buSzTx/>
              <a:buFontTx/>
              <a:defRPr/>
            </a:pPr>
            <a:r>
              <a:rPr lang="zh-CN" altLang="en-US" sz="1555" b="1" spc="150">
                <a:solidFill>
                  <a:srgbClr val="000000">
                    <a:lumMod val="75000"/>
                    <a:lumOff val="25000"/>
                  </a:srgbClr>
                </a:solidFill>
                <a:latin typeface="微软雅黑" panose="020B0503020204020204" charset="-122"/>
                <a:ea typeface="微软雅黑" panose="020B0503020204020204" charset="-122"/>
                <a:sym typeface="+mn-ea"/>
              </a:rPr>
              <a:t>客户资源：</a:t>
            </a:r>
          </a:p>
          <a:p>
            <a:pPr lvl="0" algn="just" defTabSz="913765">
              <a:lnSpc>
                <a:spcPct val="120000"/>
              </a:lnSpc>
              <a:buClrTx/>
              <a:buSzTx/>
              <a:buFontTx/>
              <a:defRPr/>
            </a:pPr>
            <a:r>
              <a:rPr lang="zh-CN" altLang="en-US" sz="1110" spc="150">
                <a:solidFill>
                  <a:srgbClr val="000000">
                    <a:lumMod val="75000"/>
                    <a:lumOff val="25000"/>
                  </a:srgbClr>
                </a:solidFill>
                <a:latin typeface="微软雅黑" panose="020B0503020204020204" charset="-122"/>
                <a:ea typeface="微软雅黑" panose="020B0503020204020204" charset="-122"/>
                <a:sym typeface="+mn-ea"/>
              </a:rPr>
              <a:t>维系客户资源是企业盈利的重要渠道。打造销售专业的对外名片，以及移动端</a:t>
            </a:r>
            <a:r>
              <a:rPr lang="en-US" altLang="zh-CN" sz="1110" spc="150">
                <a:solidFill>
                  <a:srgbClr val="000000">
                    <a:lumMod val="75000"/>
                    <a:lumOff val="25000"/>
                  </a:srgbClr>
                </a:solidFill>
                <a:latin typeface="微软雅黑" panose="020B0503020204020204" charset="-122"/>
                <a:ea typeface="微软雅黑" panose="020B0503020204020204" charset="-122"/>
                <a:sym typeface="+mn-ea"/>
              </a:rPr>
              <a:t>CRM</a:t>
            </a:r>
            <a:r>
              <a:rPr lang="zh-CN" altLang="en-US" sz="1110" spc="150">
                <a:solidFill>
                  <a:srgbClr val="000000">
                    <a:lumMod val="75000"/>
                    <a:lumOff val="25000"/>
                  </a:srgbClr>
                </a:solidFill>
                <a:latin typeface="微软雅黑" panose="020B0503020204020204" charset="-122"/>
                <a:ea typeface="微软雅黑" panose="020B0503020204020204" charset="-122"/>
                <a:sym typeface="+mn-ea"/>
              </a:rPr>
              <a:t>客户管理系统不仅能提升销售的专业度，更能塑造企业品牌形象。</a:t>
            </a:r>
            <a:endParaRPr lang="en-US" altLang="zh-CN" sz="1110" spc="150">
              <a:solidFill>
                <a:srgbClr val="000000">
                  <a:lumMod val="75000"/>
                  <a:lumOff val="25000"/>
                </a:srgbClr>
              </a:solidFill>
              <a:latin typeface="微软雅黑" panose="020B0503020204020204" charset="-122"/>
              <a:ea typeface="微软雅黑" panose="020B0503020204020204" charset="-122"/>
              <a:sym typeface="+mn-ea"/>
            </a:endParaRPr>
          </a:p>
        </p:txBody>
      </p:sp>
      <p:sp>
        <p:nvSpPr>
          <p:cNvPr id="15" name="文本框 14"/>
          <p:cNvSpPr txBox="1"/>
          <p:nvPr>
            <p:custDataLst>
              <p:tags r:id="rId14"/>
            </p:custDataLst>
          </p:nvPr>
        </p:nvSpPr>
        <p:spPr>
          <a:xfrm flipH="1">
            <a:off x="800735" y="5454650"/>
            <a:ext cx="3262630" cy="1223645"/>
          </a:xfrm>
          <a:prstGeom prst="rect">
            <a:avLst/>
          </a:prstGeom>
          <a:noFill/>
        </p:spPr>
        <p:txBody>
          <a:bodyPr wrap="square" lIns="91440" tIns="45720" rIns="91440" bIns="45720" anchor="ctr" anchorCtr="0">
            <a:normAutofit/>
          </a:bodyPr>
          <a:lstStyle/>
          <a:p>
            <a:pPr algn="just" defTabSz="913765">
              <a:lnSpc>
                <a:spcPct val="120000"/>
              </a:lnSpc>
              <a:spcAft>
                <a:spcPts val="600"/>
              </a:spcAft>
              <a:buClrTx/>
              <a:buSzTx/>
              <a:buFontTx/>
              <a:defRPr/>
            </a:pPr>
            <a:r>
              <a:rPr lang="zh-CN" altLang="en-US" sz="1400" b="1" spc="150">
                <a:solidFill>
                  <a:srgbClr val="000000">
                    <a:lumMod val="75000"/>
                    <a:lumOff val="25000"/>
                  </a:srgbClr>
                </a:solidFill>
                <a:latin typeface="微软雅黑" panose="020B0503020204020204" charset="-122"/>
                <a:ea typeface="微软雅黑" panose="020B0503020204020204" charset="-122"/>
              </a:rPr>
              <a:t>内容专业度：</a:t>
            </a:r>
          </a:p>
          <a:p>
            <a:pPr algn="just" defTabSz="913765">
              <a:lnSpc>
                <a:spcPct val="120000"/>
              </a:lnSpc>
              <a:buClrTx/>
              <a:buSzTx/>
              <a:buFontTx/>
              <a:defRPr/>
            </a:pPr>
            <a:r>
              <a:rPr lang="zh-CN" altLang="en-US" sz="1000" spc="150">
                <a:solidFill>
                  <a:srgbClr val="000000">
                    <a:lumMod val="75000"/>
                    <a:lumOff val="25000"/>
                  </a:srgbClr>
                </a:solidFill>
                <a:latin typeface="微软雅黑" panose="020B0503020204020204" charset="-122"/>
                <a:ea typeface="微软雅黑" panose="020B0503020204020204" charset="-122"/>
              </a:rPr>
              <a:t>客户在选择供应商时，往往注重供应商能提供的额外服务价值。进行专业的内容运营，可辅助企业机构对客户进行专业的科普及解答，提升品牌竞争力及公信力。</a:t>
            </a:r>
          </a:p>
        </p:txBody>
      </p:sp>
      <p:pic>
        <p:nvPicPr>
          <p:cNvPr id="22" name="Picture 2" descr="D:\公司图片大全\公司LOGO\公司LOGO原图\LOGO\xzyzlogo.png"/>
          <p:cNvPicPr>
            <a:picLocks noChangeAspect="1" noChangeArrowheads="1"/>
          </p:cNvPicPr>
          <p:nvPr/>
        </p:nvPicPr>
        <p:blipFill>
          <a:blip r:embed="rId17" cstate="print"/>
          <a:srcRect/>
          <a:stretch>
            <a:fillRect/>
          </a:stretch>
        </p:blipFill>
        <p:spPr bwMode="auto">
          <a:xfrm>
            <a:off x="9204266" y="257634"/>
            <a:ext cx="2286095" cy="541866"/>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57_1*l_h_i*1_1_2"/>
  <p:tag name="KSO_WM_TEMPLATE_CATEGORY" val="diagram"/>
  <p:tag name="KSO_WM_TEMPLATE_INDEX" val="20170857"/>
  <p:tag name="KSO_WM_UNIT_LAYERLEVEL" val="1_1_1"/>
  <p:tag name="KSO_WM_TAG_VERSION" val="1.0"/>
  <p:tag name="KSO_WM_BEAUTIFY_FLAG" val="#wm#"/>
  <p:tag name="KSO_WM_UNIT_FILL_FORE_SCHEMECOLOR_INDEX" val="5"/>
  <p:tag name="KSO_WM_UNI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57_1*l_h_i*1_1_2"/>
  <p:tag name="KSO_WM_TEMPLATE_CATEGORY" val="diagram"/>
  <p:tag name="KSO_WM_TEMPLATE_INDEX" val="20170857"/>
  <p:tag name="KSO_WM_UNIT_LAYERLEVEL" val="1_1_1"/>
  <p:tag name="KSO_WM_TAG_VERSION" val="1.0"/>
  <p:tag name="KSO_WM_BEAUTIFY_FLAG" val="#wm#"/>
  <p:tag name="KSO_WM_UNIT_FILL_FORE_SCHEMECOLOR_INDEX" val="5"/>
  <p:tag name="KSO_WM_UNIT_FILL_TYPE" val="1"/>
</p:tagLst>
</file>

<file path=ppt/tags/tag100.xml><?xml version="1.0" encoding="utf-8"?>
<p:tagLst xmlns:a="http://schemas.openxmlformats.org/drawingml/2006/main" xmlns:r="http://schemas.openxmlformats.org/officeDocument/2006/relationships" xmlns:p="http://schemas.openxmlformats.org/presentationml/2006/main">
  <p:tag name="KSO_WM_UNIT_VALUE" val="325*325"/>
  <p:tag name="KSO_WM_UNIT_HIGHLIGHT" val="0"/>
  <p:tag name="KSO_WM_UNIT_COMPATIBLE" val="0"/>
  <p:tag name="KSO_WM_UNIT_DIAGRAM_ISNUMVISUAL" val="0"/>
  <p:tag name="KSO_WM_UNIT_DIAGRAM_ISREFERUNIT" val="0"/>
  <p:tag name="KSO_WM_DIAGRAM_GROUP_CODE" val="m1-1"/>
  <p:tag name="KSO_WM_UNIT_TYPE" val="m_h_d"/>
  <p:tag name="KSO_WM_UNIT_INDEX" val="1_2_1"/>
  <p:tag name="KSO_WM_UNIT_ID" val="diagram20187991_2*m_h_d*1_2_1"/>
  <p:tag name="KSO_WM_TEMPLATE_CATEGORY" val="diagram"/>
  <p:tag name="KSO_WM_TEMPLATE_INDEX" val="20187991"/>
  <p:tag name="KSO_WM_UNIT_LAYERLEVEL" val="1_1_1"/>
  <p:tag name="KSO_WM_TAG_VERSION" val="1.0"/>
  <p:tag name="KSO_WM_BEAUTIFY_FLAG" val="#wm#"/>
  <p:tag name="KSO_WM_UNIT_USESOURCEFORMAT_APPLY" val="1"/>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991"/>
  <p:tag name="KSO_WM_UNIT_TYPE" val="m_h_z"/>
  <p:tag name="KSO_WM_UNIT_INDEX" val="1_2_1"/>
  <p:tag name="KSO_WM_UNIT_ID" val="diagram20187991_2*m_h_z*1_2_1"/>
  <p:tag name="KSO_WM_UNIT_LAYERLEVEL" val="1_1_1"/>
  <p:tag name="KSO_WM_BEAUTIFY_FLAG" val="#wm#"/>
  <p:tag name="KSO_WM_TAG_VERSION" val="1.0"/>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 name="KSO_WM_UNIT_USESOURCEFORMAT_APPLY" val="1"/>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991"/>
  <p:tag name="KSO_WM_UNIT_TYPE" val="m_h_z"/>
  <p:tag name="KSO_WM_UNIT_INDEX" val="1_3_1"/>
  <p:tag name="KSO_WM_UNIT_ID" val="diagram20187991_2*m_h_z*1_3_1"/>
  <p:tag name="KSO_WM_UNIT_LAYERLEVEL" val="1_1_1"/>
  <p:tag name="KSO_WM_BEAUTIFY_FLAG" val="#wm#"/>
  <p:tag name="KSO_WM_TAG_VERSION" val="1.0"/>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 name="KSO_WM_UNIT_USESOURCEFORMAT_APPLY" val="1"/>
</p:tagLst>
</file>

<file path=ppt/tags/tag103.xml><?xml version="1.0" encoding="utf-8"?>
<p:tagLst xmlns:a="http://schemas.openxmlformats.org/drawingml/2006/main" xmlns:r="http://schemas.openxmlformats.org/officeDocument/2006/relationships" xmlns:p="http://schemas.openxmlformats.org/presentationml/2006/main">
  <p:tag name="KSO_WM_UNIT_ISCONTENTSTITLE" val="0"/>
  <p:tag name="KSO_WM_UNIT_HIGHLIGHT" val="0"/>
  <p:tag name="KSO_WM_UNIT_COMPATIBLE" val="0"/>
  <p:tag name="KSO_WM_DIAGRAM_GROUP_CODE" val="m1-1"/>
  <p:tag name="KSO_WM_UNIT_TYPE" val="m_h_a"/>
  <p:tag name="KSO_WM_UNIT_INDEX" val="1_1_1"/>
  <p:tag name="KSO_WM_UNIT_ID" val="diagram20187991_2*m_h_a*1_1_1"/>
  <p:tag name="KSO_WM_TEMPLATE_CATEGORY" val="diagram"/>
  <p:tag name="KSO_WM_TEMPLATE_INDEX" val="20187991"/>
  <p:tag name="KSO_WM_UNIT_LAYERLEVEL" val="1_1_1"/>
  <p:tag name="KSO_WM_TAG_VERSION" val="1.0"/>
  <p:tag name="KSO_WM_BEAUTIFY_FLAG" val="#wm#"/>
  <p:tag name="KSO_WM_UNIT_PRESET_TEXT" val="添加标题"/>
  <p:tag name="KSO_WM_UNIT_VALUE" val="15"/>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TYPE" val="m_h_f"/>
  <p:tag name="KSO_WM_UNIT_INDEX" val="1_1_1"/>
  <p:tag name="KSO_WM_UNIT_ID" val="diagram20187991_2*m_h_f*1_1_1"/>
  <p:tag name="KSO_WM_TEMPLATE_CATEGORY" val="diagram"/>
  <p:tag name="KSO_WM_TEMPLATE_INDEX" val="20187991"/>
  <p:tag name="KSO_WM_UNIT_LAYERLEVEL" val="1_1_1"/>
  <p:tag name="KSO_WM_TAG_VERSION" val="1.0"/>
  <p:tag name="KSO_WM_BEAUTIFY_FLAG" val="#wm#"/>
  <p:tag name="KSO_WM_UNIT_PRESET_TEXT" val="单击此处添加文本具体内容"/>
  <p:tag name="KSO_WM_UNIT_VALUE" val="34"/>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105.xml><?xml version="1.0" encoding="utf-8"?>
<p:tagLst xmlns:a="http://schemas.openxmlformats.org/drawingml/2006/main" xmlns:r="http://schemas.openxmlformats.org/officeDocument/2006/relationships" xmlns:p="http://schemas.openxmlformats.org/presentationml/2006/main">
  <p:tag name="KSO_WM_UNIT_ISCONTENTSTITLE" val="0"/>
  <p:tag name="KSO_WM_UNIT_HIGHLIGHT" val="0"/>
  <p:tag name="KSO_WM_UNIT_COMPATIBLE" val="0"/>
  <p:tag name="KSO_WM_DIAGRAM_GROUP_CODE" val="m1-1"/>
  <p:tag name="KSO_WM_UNIT_TYPE" val="m_h_a"/>
  <p:tag name="KSO_WM_UNIT_INDEX" val="1_2_1"/>
  <p:tag name="KSO_WM_UNIT_ID" val="diagram20187991_2*m_h_a*1_2_1"/>
  <p:tag name="KSO_WM_TEMPLATE_CATEGORY" val="diagram"/>
  <p:tag name="KSO_WM_TEMPLATE_INDEX" val="20187991"/>
  <p:tag name="KSO_WM_UNIT_LAYERLEVEL" val="1_1_1"/>
  <p:tag name="KSO_WM_TAG_VERSION" val="1.0"/>
  <p:tag name="KSO_WM_BEAUTIFY_FLAG" val="#wm#"/>
  <p:tag name="KSO_WM_UNIT_PRESET_TEXT" val="添加标题"/>
  <p:tag name="KSO_WM_UNIT_VALUE" val="15"/>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TYPE" val="m_h_f"/>
  <p:tag name="KSO_WM_UNIT_INDEX" val="1_2_1"/>
  <p:tag name="KSO_WM_UNIT_ID" val="diagram20187991_2*m_h_f*1_2_1"/>
  <p:tag name="KSO_WM_TEMPLATE_CATEGORY" val="diagram"/>
  <p:tag name="KSO_WM_TEMPLATE_INDEX" val="20187991"/>
  <p:tag name="KSO_WM_UNIT_LAYERLEVEL" val="1_1_1"/>
  <p:tag name="KSO_WM_TAG_VERSION" val="1.0"/>
  <p:tag name="KSO_WM_BEAUTIFY_FLAG" val="#wm#"/>
  <p:tag name="KSO_WM_UNIT_PRESET_TEXT" val="单击此处添加文本具体内容"/>
  <p:tag name="KSO_WM_UNIT_VALUE" val="34"/>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107.xml><?xml version="1.0" encoding="utf-8"?>
<p:tagLst xmlns:a="http://schemas.openxmlformats.org/drawingml/2006/main" xmlns:r="http://schemas.openxmlformats.org/officeDocument/2006/relationships" xmlns:p="http://schemas.openxmlformats.org/presentationml/2006/main">
  <p:tag name="KSO_WM_UNIT_ISCONTENTSTITLE" val="0"/>
  <p:tag name="KSO_WM_UNIT_HIGHLIGHT" val="0"/>
  <p:tag name="KSO_WM_UNIT_COMPATIBLE" val="0"/>
  <p:tag name="KSO_WM_DIAGRAM_GROUP_CODE" val="m1-1"/>
  <p:tag name="KSO_WM_UNIT_TYPE" val="m_h_a"/>
  <p:tag name="KSO_WM_UNIT_INDEX" val="1_3_1"/>
  <p:tag name="KSO_WM_UNIT_ID" val="diagram20187991_2*m_h_a*1_3_1"/>
  <p:tag name="KSO_WM_TEMPLATE_CATEGORY" val="diagram"/>
  <p:tag name="KSO_WM_TEMPLATE_INDEX" val="20187991"/>
  <p:tag name="KSO_WM_UNIT_LAYERLEVEL" val="1_1_1"/>
  <p:tag name="KSO_WM_TAG_VERSION" val="1.0"/>
  <p:tag name="KSO_WM_BEAUTIFY_FLAG" val="#wm#"/>
  <p:tag name="KSO_WM_UNIT_PRESET_TEXT" val="添加标题"/>
  <p:tag name="KSO_WM_UNIT_VALUE" val="15"/>
  <p:tag name="KSO_WM_UNIT_DIAGRAM_ISNUMVISUAL" val="0"/>
  <p:tag name="KSO_WM_UNIT_DIAGRAM_ISREFERUNIT" val="0"/>
  <p:tag name="KSO_WM_UNIT_NOCLEAR" val="0"/>
  <p:tag name="KSO_WM_UNIT_TEXT_FILL_FORE_SCHEMECOLOR_INDEX" val="7"/>
  <p:tag name="KSO_WM_UNIT_TEXT_FILL_TYPE" val="1"/>
  <p:tag name="KSO_WM_UNIT_USESOURCEFORMAT_APPLY" val="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TYPE" val="m_h_f"/>
  <p:tag name="KSO_WM_UNIT_INDEX" val="1_3_1"/>
  <p:tag name="KSO_WM_UNIT_ID" val="diagram20187991_2*m_h_f*1_3_1"/>
  <p:tag name="KSO_WM_TEMPLATE_CATEGORY" val="diagram"/>
  <p:tag name="KSO_WM_TEMPLATE_INDEX" val="20187991"/>
  <p:tag name="KSO_WM_UNIT_LAYERLEVEL" val="1_1_1"/>
  <p:tag name="KSO_WM_TAG_VERSION" val="1.0"/>
  <p:tag name="KSO_WM_BEAUTIFY_FLAG" val="#wm#"/>
  <p:tag name="KSO_WM_UNIT_PRESET_TEXT" val="单击此处添加文本具体内容"/>
  <p:tag name="KSO_WM_UNIT_VALUE" val="34"/>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109.xml><?xml version="1.0" encoding="utf-8"?>
<p:tagLst xmlns:a="http://schemas.openxmlformats.org/drawingml/2006/main" xmlns:r="http://schemas.openxmlformats.org/officeDocument/2006/relationships" xmlns:p="http://schemas.openxmlformats.org/presentationml/2006/main">
  <p:tag name="KSO_WM_UNIT_TABLE_BEAUTIFY" val="smartTable{4af5c9c2-0db1-4561-82b3-c3d808cde63b}"/>
  <p:tag name="TABLE_RECT" val="60.875*119.692*838.25*363.2"/>
  <p:tag name="TABLE_EMPHASIZE_COLOR" val="1330547"/>
  <p:tag name="TABLE_ONEKEY_SKIN_IDX" val="0"/>
  <p:tag name="TABLE_SKINIDX" val="0"/>
  <p:tag name="TABLE_COLORIDX" val="a"/>
  <p:tag name="TABLE_ENDDRAG_ORIGIN_RECT" val="837*230"/>
  <p:tag name="TABLE_ENDDRAG_RECT" val="61*172*837*23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57_1*l_h_i*1_1_1"/>
  <p:tag name="KSO_WM_TEMPLATE_CATEGORY" val="diagram"/>
  <p:tag name="KSO_WM_TEMPLATE_INDEX" val="20170857"/>
  <p:tag name="KSO_WM_UNIT_LAYERLEVEL" val="1_1_1"/>
  <p:tag name="KSO_WM_TAG_VERSION" val="1.0"/>
  <p:tag name="KSO_WM_BEAUTIFY_FLAG" val="#wm#"/>
  <p:tag name="KSO_WM_UNIT_LINE_FORE_SCHEMECOLOR_INDEX" val="14"/>
  <p:tag name="KSO_WM_UNIT_LINE_FILL_TYPE" val="2"/>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3027_1*i*6"/>
  <p:tag name="KSO_WM_TEMPLATE_CATEGORY" val="diagram"/>
  <p:tag name="KSO_WM_TEMPLATE_INDEX" val="20193027"/>
  <p:tag name="KSO_WM_UNIT_LAYERLEVEL" val="1"/>
  <p:tag name="KSO_WM_TAG_VERSION" val="1.0"/>
  <p:tag name="KSO_WM_BEAUTIFY_FLAG" val="#wm#"/>
  <p:tag name="KSO_WM_UNIT_COLOR_SCHEME_SHAPE_ID" val="13"/>
  <p:tag name="KSO_WM_UNIT_COLOR_SCHEME_PARENT_PAGE" val="0_1"/>
  <p:tag name="KSO_WM_UNIT_ADJUSTLAYOUT_ID" val="13"/>
</p:tagLst>
</file>

<file path=ppt/tags/tag111.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最终呈现发布的良好效果，请尽量言简意赅的阐述观点；根据需要可酌情增减文字，以便观者可以准确理解您所传达的信息。即便信息错综复杂，需要用更多的文字来表述，也请您尽可能提炼思想的精髓，恰如其分的表达观点，往往事半功倍。"/>
  <p:tag name="KSO_WM_UNIT_TEXT_PART_ID" val="4-b"/>
  <p:tag name="KSO_WM_UNIT_TEXT_PART_SIZE" val="84.88*854.5"/>
  <p:tag name="KSO_WM_UNIT_VALUE" val="156"/>
  <p:tag name="KSO_WM_UNIT_HIGHLIGHT" val="0"/>
  <p:tag name="KSO_WM_UNIT_COMPATIBLE" val="0"/>
  <p:tag name="KSO_WM_UNIT_DIAGRAM_ISNUMVISUAL" val="0"/>
  <p:tag name="KSO_WM_UNIT_DIAGRAM_ISREFERUNIT" val="0"/>
  <p:tag name="KSO_WM_UNIT_TYPE" val="f"/>
  <p:tag name="KSO_WM_UNIT_INDEX" val="1"/>
  <p:tag name="KSO_WM_UNIT_ID" val="diagram20193027_1*f*1"/>
  <p:tag name="KSO_WM_TEMPLATE_CATEGORY" val="diagram"/>
  <p:tag name="KSO_WM_TEMPLATE_INDEX" val="20193027"/>
  <p:tag name="KSO_WM_UNIT_LAYERLEVEL" val="1"/>
  <p:tag name="KSO_WM_TAG_VERSION" val="1.0"/>
  <p:tag name="KSO_WM_BEAUTIFY_FLAG" val="#wm#"/>
  <p:tag name="KSO_WM_UNIT_COLOR_SCHEME_SHAPE_ID" val="21"/>
  <p:tag name="KSO_WM_UNIT_COLOR_SCHEME_PARENT_PAGE" val="0_1"/>
  <p:tag name="KSO_WM_UNIT_ADJUSTLAYOUT_ID" val="21"/>
  <p:tag name="KSO_WM_UNIT_NOCLEAR" val="0"/>
  <p:tag name="KSO_WM_UNIT_TEXT_PART_ID_V2" val="d-4-1"/>
</p:tagLst>
</file>

<file path=ppt/tags/tag1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57_1*l_h_f*1_1_1"/>
  <p:tag name="KSO_WM_TEMPLATE_CATEGORY" val="diagram"/>
  <p:tag name="KSO_WM_TEMPLATE_INDEX" val="2017085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43_3*l_h_i*1_1_1"/>
  <p:tag name="KSO_WM_TEMPLATE_CATEGORY" val="diagram"/>
  <p:tag name="KSO_WM_TEMPLATE_INDEX" val="743"/>
  <p:tag name="KSO_WM_UNIT_LAYERLEVEL" val="1_1_1"/>
  <p:tag name="KSO_WM_TAG_VERSION" val="1.0"/>
  <p:tag name="KSO_WM_BEAUTIFY_FLAG" val="#wm#"/>
  <p:tag name="KSO_WM_UNIT_FILL_FORE_SCHEMECOLOR_INDEX" val="14"/>
  <p:tag name="KSO_WM_UNIT_FILL_TYPE" val="1"/>
  <p:tag name="KSO_WM_UNIT_SHADOW_SCHEMECOLOR_INDEX" val="13"/>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743_3*l_h_i*1_1_2"/>
  <p:tag name="KSO_WM_TEMPLATE_CATEGORY" val="diagram"/>
  <p:tag name="KSO_WM_TEMPLATE_INDEX" val="743"/>
  <p:tag name="KSO_WM_UNIT_LAYERLEVEL" val="1_1_1"/>
  <p:tag name="KSO_WM_TAG_VERSION" val="1.0"/>
  <p:tag name="KSO_WM_BEAUTIFY_FLAG" val="#wm#"/>
  <p:tag name="KSO_WM_UNIT_TEXT_FILL_FORE_SCHEMECOLOR_INDEX" val="5"/>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43_3*l_h_f*1_1_1"/>
  <p:tag name="KSO_WM_TEMPLATE_CATEGORY" val="diagram"/>
  <p:tag name="KSO_WM_TEMPLATE_INDEX" val="743"/>
  <p:tag name="KSO_WM_UNIT_LAYERLEVEL" val="1_1_1"/>
  <p:tag name="KSO_WM_TAG_VERSION" val="1.0"/>
  <p:tag name="KSO_WM_BEAUTIFY_FLAG" val="#wm#"/>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743_3*l_h_a*1_1_1"/>
  <p:tag name="KSO_WM_TEMPLATE_CATEGORY" val="diagram"/>
  <p:tag name="KSO_WM_TEMPLATE_INDEX" val="743"/>
  <p:tag name="KSO_WM_UNIT_LAYERLEVEL" val="1_1_1"/>
  <p:tag name="KSO_WM_TAG_VERSION" val="1.0"/>
  <p:tag name="KSO_WM_BEAUTIFY_FLAG" val="#wm#"/>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43_3*l_h_i*1_2_1"/>
  <p:tag name="KSO_WM_TEMPLATE_CATEGORY" val="diagram"/>
  <p:tag name="KSO_WM_TEMPLATE_INDEX" val="743"/>
  <p:tag name="KSO_WM_UNIT_LAYERLEVEL" val="1_1_1"/>
  <p:tag name="KSO_WM_TAG_VERSION" val="1.0"/>
  <p:tag name="KSO_WM_BEAUTIFY_FLAG" val="#wm#"/>
  <p:tag name="KSO_WM_UNIT_FILL_FORE_SCHEMECOLOR_INDEX" val="14"/>
  <p:tag name="KSO_WM_UNIT_FILL_TYPE" val="1"/>
  <p:tag name="KSO_WM_UNIT_SHADOW_SCHEMECOLOR_INDEX" val="13"/>
  <p:tag name="KSO_WM_UNIT_TEXT_FILL_FORE_SCHEMECOLOR_INDEX" val="2"/>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743_3*l_h_i*1_2_2"/>
  <p:tag name="KSO_WM_TEMPLATE_CATEGORY" val="diagram"/>
  <p:tag name="KSO_WM_TEMPLATE_INDEX" val="743"/>
  <p:tag name="KSO_WM_UNIT_LAYERLEVEL" val="1_1_1"/>
  <p:tag name="KSO_WM_TAG_VERSION" val="1.0"/>
  <p:tag name="KSO_WM_BEAUTIFY_FLAG" val="#wm#"/>
  <p:tag name="KSO_WM_UNIT_TEXT_FILL_FORE_SCHEMECOLOR_INDEX" val="5"/>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43_3*l_h_f*1_2_1"/>
  <p:tag name="KSO_WM_TEMPLATE_CATEGORY" val="diagram"/>
  <p:tag name="KSO_WM_TEMPLATE_INDEX" val="743"/>
  <p:tag name="KSO_WM_UNIT_LAYERLEVEL" val="1_1_1"/>
  <p:tag name="KSO_WM_TAG_VERSION" val="1.0"/>
  <p:tag name="KSO_WM_BEAUTIFY_FLAG" val="#wm#"/>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57_1*l_h_i*1_1_1"/>
  <p:tag name="KSO_WM_TEMPLATE_CATEGORY" val="diagram"/>
  <p:tag name="KSO_WM_TEMPLATE_INDEX" val="20170857"/>
  <p:tag name="KSO_WM_UNIT_LAYERLEVEL" val="1_1_1"/>
  <p:tag name="KSO_WM_TAG_VERSION" val="1.0"/>
  <p:tag name="KSO_WM_BEAUTIFY_FLAG" val="#wm#"/>
  <p:tag name="KSO_WM_UNIT_LINE_FORE_SCHEMECOLOR_INDEX" val="14"/>
  <p:tag name="KSO_WM_UNIT_LINE_FILL_TYPE" val="2"/>
</p:tagLst>
</file>

<file path=ppt/tags/tag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743_3*l_h_a*1_2_1"/>
  <p:tag name="KSO_WM_TEMPLATE_CATEGORY" val="diagram"/>
  <p:tag name="KSO_WM_TEMPLATE_INDEX" val="743"/>
  <p:tag name="KSO_WM_UNIT_LAYERLEVEL" val="1_1_1"/>
  <p:tag name="KSO_WM_TAG_VERSION" val="1.0"/>
  <p:tag name="KSO_WM_BEAUTIFY_FLAG" val="#wm#"/>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43_3*l_h_i*1_3_1"/>
  <p:tag name="KSO_WM_TEMPLATE_CATEGORY" val="diagram"/>
  <p:tag name="KSO_WM_TEMPLATE_INDEX" val="743"/>
  <p:tag name="KSO_WM_UNIT_LAYERLEVEL" val="1_1_1"/>
  <p:tag name="KSO_WM_TAG_VERSION" val="1.0"/>
  <p:tag name="KSO_WM_BEAUTIFY_FLAG" val="#wm#"/>
  <p:tag name="KSO_WM_UNIT_FILL_FORE_SCHEMECOLOR_INDEX" val="14"/>
  <p:tag name="KSO_WM_UNIT_FILL_TYPE" val="1"/>
  <p:tag name="KSO_WM_UNIT_SHADOW_SCHEMECOLOR_INDEX" val="13"/>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743_3*l_h_i*1_3_2"/>
  <p:tag name="KSO_WM_TEMPLATE_CATEGORY" val="diagram"/>
  <p:tag name="KSO_WM_TEMPLATE_INDEX" val="743"/>
  <p:tag name="KSO_WM_UNIT_LAYERLEVEL" val="1_1_1"/>
  <p:tag name="KSO_WM_TAG_VERSION" val="1.0"/>
  <p:tag name="KSO_WM_BEAUTIFY_FLAG" val="#wm#"/>
  <p:tag name="KSO_WM_UNIT_TEXT_FILL_FORE_SCHEMECOLOR_INDEX" val="5"/>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43_3*l_h_f*1_3_1"/>
  <p:tag name="KSO_WM_TEMPLATE_CATEGORY" val="diagram"/>
  <p:tag name="KSO_WM_TEMPLATE_INDEX" val="743"/>
  <p:tag name="KSO_WM_UNIT_LAYERLEVEL" val="1_1_1"/>
  <p:tag name="KSO_WM_TAG_VERSION" val="1.0"/>
  <p:tag name="KSO_WM_BEAUTIFY_FLAG" val="#wm#"/>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743_3*l_h_a*1_3_1"/>
  <p:tag name="KSO_WM_TEMPLATE_CATEGORY" val="diagram"/>
  <p:tag name="KSO_WM_TEMPLATE_INDEX" val="743"/>
  <p:tag name="KSO_WM_UNIT_LAYERLEVEL" val="1_1_1"/>
  <p:tag name="KSO_WM_TAG_VERSION" val="1.0"/>
  <p:tag name="KSO_WM_BEAUTIFY_FLAG" val="#wm#"/>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43_3*l_h_i*1_4_1"/>
  <p:tag name="KSO_WM_TEMPLATE_CATEGORY" val="diagram"/>
  <p:tag name="KSO_WM_TEMPLATE_INDEX" val="743"/>
  <p:tag name="KSO_WM_UNIT_LAYERLEVEL" val="1_1_1"/>
  <p:tag name="KSO_WM_TAG_VERSION" val="1.0"/>
  <p:tag name="KSO_WM_BEAUTIFY_FLAG" val="#wm#"/>
  <p:tag name="KSO_WM_UNIT_FILL_FORE_SCHEMECOLOR_INDEX" val="14"/>
  <p:tag name="KSO_WM_UNIT_FILL_TYPE" val="1"/>
  <p:tag name="KSO_WM_UNIT_SHADOW_SCHEMECOLOR_INDEX" val="13"/>
  <p:tag name="KSO_WM_UNIT_TEXT_FILL_FORE_SCHEMECOLOR_INDEX" val="2"/>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743_3*l_h_i*1_4_2"/>
  <p:tag name="KSO_WM_TEMPLATE_CATEGORY" val="diagram"/>
  <p:tag name="KSO_WM_TEMPLATE_INDEX" val="743"/>
  <p:tag name="KSO_WM_UNIT_LAYERLEVEL" val="1_1_1"/>
  <p:tag name="KSO_WM_TAG_VERSION" val="1.0"/>
  <p:tag name="KSO_WM_BEAUTIFY_FLAG" val="#wm#"/>
  <p:tag name="KSO_WM_UNIT_TEXT_FILL_FORE_SCHEMECOLOR_INDEX" val="5"/>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743_3*l_h_f*1_4_1"/>
  <p:tag name="KSO_WM_TEMPLATE_CATEGORY" val="diagram"/>
  <p:tag name="KSO_WM_TEMPLATE_INDEX" val="743"/>
  <p:tag name="KSO_WM_UNIT_LAYERLEVEL" val="1_1_1"/>
  <p:tag name="KSO_WM_TAG_VERSION" val="1.0"/>
  <p:tag name="KSO_WM_BEAUTIFY_FLAG" val="#wm#"/>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743_3*l_h_a*1_4_1"/>
  <p:tag name="KSO_WM_TEMPLATE_CATEGORY" val="diagram"/>
  <p:tag name="KSO_WM_TEMPLATE_INDEX" val="743"/>
  <p:tag name="KSO_WM_UNIT_LAYERLEVEL" val="1_1_1"/>
  <p:tag name="KSO_WM_TAG_VERSION" val="1.0"/>
  <p:tag name="KSO_WM_BEAUTIFY_FLAG" val="#wm#"/>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4"/>
  <p:tag name="KSO_WM_UNIT_HIGHLIGHT" val="0"/>
  <p:tag name="KSO_WM_UNIT_COMPATIBLE" val="0"/>
  <p:tag name="KSO_WM_UNIT_DIAGRAM_ISNUMVISUAL" val="0"/>
  <p:tag name="KSO_WM_UNIT_DIAGRAM_ISREFERUNIT" val="0"/>
  <p:tag name="KSO_WM_DIAGRAM_GROUP_CODE" val="r1-1"/>
  <p:tag name="KSO_WM_UNIT_TYPE" val="r_v"/>
  <p:tag name="KSO_WM_UNIT_INDEX" val="1_1"/>
  <p:tag name="KSO_WM_UNIT_ID" val="diagram20193692_3*r_v*1_1"/>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3"/>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57_1*l_h_f*1_1_1"/>
  <p:tag name="KSO_WM_TEMPLATE_CATEGORY" val="diagram"/>
  <p:tag name="KSO_WM_TEMPLATE_INDEX" val="2017085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16"/>
  <p:tag name="KSO_WM_UNIT_ID" val="diagram20193692_3*r_i*1_16"/>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3"/>
  <p:tag name="KSO_WM_UNIT_FILL_FORE_SCHEMECOLOR_INDEX" val="5"/>
  <p:tag name="KSO_WM_UNIT_FILL_TYPE" val="1"/>
  <p:tag name="KSO_WM_UNIT_TEXT_FILL_FORE_SCHEMECOLOR_INDEX" val="13"/>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11"/>
  <p:tag name="KSO_WM_UNIT_ID" val="diagram20193692_3*r_i*1_11"/>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3"/>
  <p:tag name="KSO_WM_UNIT_LINE_FORE_SCHEMECOLOR_INDEX" val="14"/>
  <p:tag name="KSO_WM_UNIT_LINE_FILL_TYPE" val="2"/>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13"/>
  <p:tag name="KSO_WM_UNIT_ID" val="diagram20193692_3*r_i*1_13"/>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3"/>
  <p:tag name="KSO_WM_UNIT_LINE_FORE_SCHEMECOLOR_INDEX" val="14"/>
  <p:tag name="KSO_WM_UNIT_LINE_FILL_TYPE" val="2"/>
</p:tagLst>
</file>

<file path=ppt/tags/tag3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4"/>
  <p:tag name="KSO_WM_UNIT_HIGHLIGHT" val="0"/>
  <p:tag name="KSO_WM_UNIT_COMPATIBLE" val="0"/>
  <p:tag name="KSO_WM_UNIT_DIAGRAM_ISNUMVISUAL" val="0"/>
  <p:tag name="KSO_WM_UNIT_DIAGRAM_ISREFERUNIT" val="0"/>
  <p:tag name="KSO_WM_DIAGRAM_GROUP_CODE" val="r1-1"/>
  <p:tag name="KSO_WM_UNIT_TYPE" val="r_v"/>
  <p:tag name="KSO_WM_UNIT_INDEX" val="1_2"/>
  <p:tag name="KSO_WM_UNIT_ID" val="diagram20193692_3*r_v*1_2"/>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3"/>
  <p:tag name="KSO_WM_UNIT_TEXT_FILL_FORE_SCHEMECOLOR_INDEX" val="13"/>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4"/>
  <p:tag name="KSO_WM_UNIT_ID" val="diagram20193692_3*r_i*1_4"/>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3"/>
  <p:tag name="KSO_WM_UNIT_FILL_FORE_SCHEMECOLOR_INDEX" val="10"/>
  <p:tag name="KSO_WM_UNIT_FILL_TYPE" val="1"/>
  <p:tag name="KSO_WM_UNIT_TEXT_FILL_FORE_SCHEMECOLOR_INDEX" val="13"/>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4"/>
  <p:tag name="KSO_WM_UNIT_HIGHLIGHT" val="0"/>
  <p:tag name="KSO_WM_UNIT_COMPATIBLE" val="0"/>
  <p:tag name="KSO_WM_UNIT_DIAGRAM_ISNUMVISUAL" val="0"/>
  <p:tag name="KSO_WM_UNIT_DIAGRAM_ISREFERUNIT" val="0"/>
  <p:tag name="KSO_WM_DIAGRAM_GROUP_CODE" val="r1-1"/>
  <p:tag name="KSO_WM_UNIT_TYPE" val="r_v"/>
  <p:tag name="KSO_WM_UNIT_INDEX" val="1_4"/>
  <p:tag name="KSO_WM_UNIT_ID" val="diagram20193692_3*r_v*1_4"/>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3"/>
  <p:tag name="KSO_WM_UNIT_TEXT_FILL_FORE_SCHEMECOLOR_INDEX" val="13"/>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4"/>
  <p:tag name="KSO_WM_UNIT_HIGHLIGHT" val="0"/>
  <p:tag name="KSO_WM_UNIT_COMPATIBLE" val="0"/>
  <p:tag name="KSO_WM_UNIT_DIAGRAM_ISNUMVISUAL" val="0"/>
  <p:tag name="KSO_WM_UNIT_DIAGRAM_ISREFERUNIT" val="0"/>
  <p:tag name="KSO_WM_DIAGRAM_GROUP_CODE" val="r1-1"/>
  <p:tag name="KSO_WM_UNIT_TYPE" val="r_v"/>
  <p:tag name="KSO_WM_UNIT_INDEX" val="1_6"/>
  <p:tag name="KSO_WM_UNIT_ID" val="diagram20193692_3*r_v*1_6"/>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3"/>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14"/>
  <p:tag name="KSO_WM_UNIT_ID" val="diagram20193692_3*r_i*1_14"/>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3"/>
  <p:tag name="KSO_WM_UNIT_LINE_FORE_SCHEMECOLOR_INDEX" val="14"/>
  <p:tag name="KSO_WM_UNIT_LINE_FILL_TYPE" val="2"/>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15"/>
  <p:tag name="KSO_WM_UNIT_ID" val="diagram20193692_3*r_i*1_15"/>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3"/>
  <p:tag name="KSO_WM_UNIT_LINE_FORE_SCHEMECOLOR_INDEX" val="14"/>
  <p:tag name="KSO_WM_UNIT_LINE_FILL_TYPE" val="2"/>
</p:tagLst>
</file>

<file path=ppt/tags/tag39.xml><?xml version="1.0" encoding="utf-8"?>
<p:tagLst xmlns:a="http://schemas.openxmlformats.org/drawingml/2006/main" xmlns:r="http://schemas.openxmlformats.org/officeDocument/2006/relationships" xmlns:p="http://schemas.openxmlformats.org/presentationml/2006/main">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r1-1"/>
  <p:tag name="KSO_WM_UNIT_TYPE" val="r_t"/>
  <p:tag name="KSO_WM_UNIT_INDEX" val="1_1"/>
  <p:tag name="KSO_WM_UNIT_ID" val="diagram20193692_1*r_t*1_1"/>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57_1*l_h_i*1_1_2"/>
  <p:tag name="KSO_WM_TEMPLATE_CATEGORY" val="diagram"/>
  <p:tag name="KSO_WM_TEMPLATE_INDEX" val="20170857"/>
  <p:tag name="KSO_WM_UNIT_LAYERLEVEL" val="1_1_1"/>
  <p:tag name="KSO_WM_TAG_VERSION" val="1.0"/>
  <p:tag name="KSO_WM_BEAUTIFY_FLAG" val="#wm#"/>
  <p:tag name="KSO_WM_UNIT_FILL_FORE_SCHEMECOLOR_INDEX" val="5"/>
  <p:tag name="KSO_WM_UNI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r1-1"/>
  <p:tag name="KSO_WM_UNIT_TYPE" val="r_t"/>
  <p:tag name="KSO_WM_UNIT_INDEX" val="1_2"/>
  <p:tag name="KSO_WM_UNIT_ID" val="diagram20193692_1*r_t*1_2"/>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4"/>
  <p:tag name="KSO_WM_UNIT_HIGHLIGHT" val="0"/>
  <p:tag name="KSO_WM_UNIT_COMPATIBLE" val="0"/>
  <p:tag name="KSO_WM_UNIT_DIAGRAM_ISNUMVISUAL" val="0"/>
  <p:tag name="KSO_WM_UNIT_DIAGRAM_ISREFERUNIT" val="0"/>
  <p:tag name="KSO_WM_DIAGRAM_GROUP_CODE" val="r1-1"/>
  <p:tag name="KSO_WM_UNIT_TYPE" val="r_v"/>
  <p:tag name="KSO_WM_UNIT_INDEX" val="1_1"/>
  <p:tag name="KSO_WM_UNIT_ID" val="diagram20193692_3*r_v*1_1"/>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3"/>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34"/>
  <p:tag name="KSO_WM_UNIT_HIGHLIGHT" val="0"/>
  <p:tag name="KSO_WM_UNIT_COMPATIBLE" val="0"/>
  <p:tag name="KSO_WM_UNIT_DIAGRAM_ISNUMVISUAL" val="0"/>
  <p:tag name="KSO_WM_UNIT_DIAGRAM_ISREFERUNIT" val="0"/>
  <p:tag name="KSO_WM_DIAGRAM_GROUP_CODE" val="r1-1"/>
  <p:tag name="KSO_WM_UNIT_TYPE" val="r_v"/>
  <p:tag name="KSO_WM_UNIT_INDEX" val="1_1"/>
  <p:tag name="KSO_WM_UNIT_ID" val="diagram20193692_3*r_v*1_1"/>
  <p:tag name="KSO_WM_TEMPLATE_CATEGORY" val="diagram"/>
  <p:tag name="KSO_WM_TEMPLATE_INDEX" val="20193692"/>
  <p:tag name="KSO_WM_UNIT_LAYERLEVEL" val="1_1"/>
  <p:tag name="KSO_WM_TAG_VERSION" val="1.0"/>
  <p:tag name="KSO_WM_BEAUTIFY_FLAG" val="#wm#"/>
  <p:tag name="KSO_WM_UNIT_DIAGRAM_CONTRAST_TITLE_CNT" val="2"/>
  <p:tag name="KSO_WM_UNIT_DIAGRAM_DIMENSION_TITLE_CNT" val="3"/>
  <p:tag name="KSO_WM_UNIT_TEXT_FILL_FORE_SCHEMECOLOR_INDEX" val="13"/>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0039_3*m_h_i*1_1_1"/>
  <p:tag name="KSO_WM_TEMPLATE_CATEGORY" val="diagram"/>
  <p:tag name="KSO_WM_TEMPLATE_INDEX" val="20190039"/>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0039_3*m_h_i*1_1_2"/>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0039_3*m_h_i*1_1_3"/>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0039_3*m_h_f*1_1_1"/>
  <p:tag name="KSO_WM_TEMPLATE_CATEGORY" val="diagram"/>
  <p:tag name="KSO_WM_TEMPLATE_INDEX" val="2019003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0039_3*m_h_a*1_1_1"/>
  <p:tag name="KSO_WM_TEMPLATE_CATEGORY" val="diagram"/>
  <p:tag name="KSO_WM_TEMPLATE_INDEX" val="20190039"/>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0039_3*m_h_i*1_2_1"/>
  <p:tag name="KSO_WM_TEMPLATE_CATEGORY" val="diagram"/>
  <p:tag name="KSO_WM_TEMPLATE_INDEX" val="20190039"/>
  <p:tag name="KSO_WM_UNIT_LAYERLEVEL" val="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13"/>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0039_3*m_h_i*1_2_2"/>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6"/>
  <p:tag name="KSO_WM_UNIT_LINE_FILL_TYPE" val="2"/>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57_1*l_h_i*1_1_1"/>
  <p:tag name="KSO_WM_TEMPLATE_CATEGORY" val="diagram"/>
  <p:tag name="KSO_WM_TEMPLATE_INDEX" val="20170857"/>
  <p:tag name="KSO_WM_UNIT_LAYERLEVEL" val="1_1_1"/>
  <p:tag name="KSO_WM_TAG_VERSION" val="1.0"/>
  <p:tag name="KSO_WM_BEAUTIFY_FLAG" val="#wm#"/>
  <p:tag name="KSO_WM_UNIT_LINE_FORE_SCHEMECOLOR_INDEX" val="14"/>
  <p:tag name="KSO_WM_UNIT_LINE_FILL_TYPE" val="2"/>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0039_3*m_h_i*1_2_3"/>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6"/>
  <p:tag name="KSO_WM_UNIT_LINE_FILL_TYPE" val="2"/>
  <p:tag name="KSO_WM_UNIT_TEXT_FILL_FORE_SCHEMECOLOR_INDEX" val="2"/>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90039_3*m_h_f*1_2_1"/>
  <p:tag name="KSO_WM_TEMPLATE_CATEGORY" val="diagram"/>
  <p:tag name="KSO_WM_TEMPLATE_INDEX" val="2019003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0039_3*m_h_a*1_2_1"/>
  <p:tag name="KSO_WM_TEMPLATE_CATEGORY" val="diagram"/>
  <p:tag name="KSO_WM_TEMPLATE_INDEX" val="20190039"/>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0039_3*m_h_i*1_3_1"/>
  <p:tag name="KSO_WM_TEMPLATE_CATEGORY" val="diagram"/>
  <p:tag name="KSO_WM_TEMPLATE_INDEX" val="20190039"/>
  <p:tag name="KSO_WM_UNIT_LAYERLEVEL" val="1_1_1"/>
  <p:tag name="KSO_WM_TAG_VERSION" val="1.0"/>
  <p:tag name="KSO_WM_BEAUTIFY_FLAG" val="#wm#"/>
  <p:tag name="KSO_WM_UNIT_FILL_FORE_SCHEMECOLOR_INDEX" val="7"/>
  <p:tag name="KSO_WM_UNIT_FILL_TYPE" val="1"/>
  <p:tag name="KSO_WM_UNIT_LINE_FORE_SCHEMECOLOR_INDEX" val="7"/>
  <p:tag name="KSO_WM_UNIT_LINE_FILL_TYPE" val="2"/>
  <p:tag name="KSO_WM_UNIT_TEXT_FILL_FORE_SCHEMECOLOR_INDEX" val="1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0039_3*m_h_i*1_3_2"/>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7"/>
  <p:tag name="KSO_WM_UNIT_LINE_FILL_TYPE" val="2"/>
  <p:tag name="KSO_WM_UNIT_TEXT_FILL_FORE_SCHEMECOLOR_INDEX" val="13"/>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0039_3*m_h_i*1_3_3"/>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7"/>
  <p:tag name="KSO_WM_UNIT_LINE_FILL_TYPE" val="2"/>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90039_3*m_h_f*1_3_1"/>
  <p:tag name="KSO_WM_TEMPLATE_CATEGORY" val="diagram"/>
  <p:tag name="KSO_WM_TEMPLATE_INDEX" val="2019003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0039_3*m_h_a*1_3_1"/>
  <p:tag name="KSO_WM_TEMPLATE_CATEGORY" val="diagram"/>
  <p:tag name="KSO_WM_TEMPLATE_INDEX" val="20190039"/>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0039_3*m_h_i*1_4_1"/>
  <p:tag name="KSO_WM_TEMPLATE_CATEGORY" val="diagram"/>
  <p:tag name="KSO_WM_TEMPLATE_INDEX" val="20190039"/>
  <p:tag name="KSO_WM_UNIT_LAYERLEVEL" val="1_1_1"/>
  <p:tag name="KSO_WM_TAG_VERSION" val="1.0"/>
  <p:tag name="KSO_WM_BEAUTIFY_FLAG" val="#wm#"/>
  <p:tag name="KSO_WM_UNIT_FILL_FORE_SCHEMECOLOR_INDEX" val="8"/>
  <p:tag name="KSO_WM_UNIT_FILL_TYPE" val="1"/>
  <p:tag name="KSO_WM_UNIT_LINE_FORE_SCHEMECOLOR_INDEX" val="8"/>
  <p:tag name="KSO_WM_UNIT_LINE_FILL_TYPE" val="2"/>
  <p:tag name="KSO_WM_UNIT_TEXT_FILL_FORE_SCHEMECOLOR_INDEX" val="13"/>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0039_3*m_h_i*1_4_2"/>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8"/>
  <p:tag name="KSO_WM_UNIT_LINE_FILL_TYPE" val="2"/>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57_1*l_h_f*1_1_1"/>
  <p:tag name="KSO_WM_TEMPLATE_CATEGORY" val="diagram"/>
  <p:tag name="KSO_WM_TEMPLATE_INDEX" val="2017085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90039_3*m_h_i*1_4_3"/>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VALUE" val="101*101"/>
  <p:tag name="KSO_WM_UNIT_HIGHLIGHT" val="0"/>
  <p:tag name="KSO_WM_UNIT_COMPATIBLE" val="0"/>
  <p:tag name="KSO_WM_UNIT_DIAGRAM_ISNUMVISUAL" val="0"/>
  <p:tag name="KSO_WM_UNIT_DIAGRAM_ISREFERUNIT" val="0"/>
  <p:tag name="KSO_WM_DIAGRAM_GROUP_CODE" val="m1-1"/>
  <p:tag name="KSO_WM_UNIT_TYPE" val="m_h_x"/>
  <p:tag name="KSO_WM_UNIT_INDEX" val="1_4_1"/>
  <p:tag name="KSO_WM_UNIT_ID" val="diagram20190039_3*m_h_x*1_4_1"/>
  <p:tag name="KSO_WM_TEMPLATE_CATEGORY" val="diagram"/>
  <p:tag name="KSO_WM_TEMPLATE_INDEX" val="20190039"/>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90039_3*m_h_f*1_4_1"/>
  <p:tag name="KSO_WM_TEMPLATE_CATEGORY" val="diagram"/>
  <p:tag name="KSO_WM_TEMPLATE_INDEX" val="2019003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90039_3*m_h_a*1_4_1"/>
  <p:tag name="KSO_WM_TEMPLATE_CATEGORY" val="diagram"/>
  <p:tag name="KSO_WM_TEMPLATE_INDEX" val="20190039"/>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SLIDE_ID" val="diagram20187991_2"/>
  <p:tag name="KSO_WM_SLIDE_TYPE" val="text"/>
  <p:tag name="KSO_WM_SLIDE_SUBTYPE" val="diag"/>
  <p:tag name="KSO_WM_SLIDE_ITEM_CNT" val="3"/>
  <p:tag name="KSO_WM_SLIDE_INDEX" val="2"/>
  <p:tag name="KSO_WM_SLIDE_SIZE" val="841.15*540"/>
  <p:tag name="KSO_WM_SLIDE_POSITION" val="119.45*0"/>
  <p:tag name="KSO_WM_DIAGRAM_GROUP_CODE" val="m1-1"/>
  <p:tag name="KSO_WM_SLIDE_DIAGTYPE" val="m"/>
  <p:tag name="KSO_WM_TAG_VERSION" val="1.0"/>
  <p:tag name="KSO_WM_BEAUTIFY_FLAG" val="#wm#"/>
  <p:tag name="KSO_WM_TEMPLATE_CATEGORY" val="diagram"/>
  <p:tag name="KSO_WM_TEMPLATE_INDEX" val="20187991"/>
  <p:tag name="KSO_WM_SLIDE_LAYOUT" val="m"/>
  <p:tag name="KSO_WM_SLIDE_LAYOUT_CNT" val="1"/>
  <p:tag name="KSO_WM_TEMPLATE_SUBCATEGORY" val="0"/>
</p:tagLst>
</file>

<file path=ppt/tags/tag65.xml><?xml version="1.0" encoding="utf-8"?>
<p:tagLst xmlns:a="http://schemas.openxmlformats.org/drawingml/2006/main" xmlns:r="http://schemas.openxmlformats.org/officeDocument/2006/relationships" xmlns:p="http://schemas.openxmlformats.org/presentationml/2006/main">
  <p:tag name="KSO_WM_UNIT_VALUE" val="325*325"/>
  <p:tag name="KSO_WM_UNIT_HIGHLIGHT" val="0"/>
  <p:tag name="KSO_WM_UNIT_COMPATIBLE" val="0"/>
  <p:tag name="KSO_WM_UNIT_DIAGRAM_ISNUMVISUAL" val="0"/>
  <p:tag name="KSO_WM_UNIT_DIAGRAM_ISREFERUNIT" val="0"/>
  <p:tag name="KSO_WM_DIAGRAM_GROUP_CODE" val="m1-1"/>
  <p:tag name="KSO_WM_UNIT_TYPE" val="m_h_d"/>
  <p:tag name="KSO_WM_UNIT_INDEX" val="1_1_1"/>
  <p:tag name="KSO_WM_UNIT_ID" val="diagram20187991_2*m_h_d*1_1_1"/>
  <p:tag name="KSO_WM_TEMPLATE_CATEGORY" val="diagram"/>
  <p:tag name="KSO_WM_TEMPLATE_INDEX" val="20187991"/>
  <p:tag name="KSO_WM_UNIT_LAYERLEVEL" val="1_1_1"/>
  <p:tag name="KSO_WM_TAG_VERSION" val="1.0"/>
  <p:tag name="KSO_WM_BEAUTIFY_FLAG" val="#wm#"/>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UNIT_VALUE" val="325*325"/>
  <p:tag name="KSO_WM_UNIT_HIGHLIGHT" val="0"/>
  <p:tag name="KSO_WM_UNIT_COMPATIBLE" val="0"/>
  <p:tag name="KSO_WM_UNIT_DIAGRAM_ISNUMVISUAL" val="0"/>
  <p:tag name="KSO_WM_UNIT_DIAGRAM_ISREFERUNIT" val="0"/>
  <p:tag name="KSO_WM_DIAGRAM_GROUP_CODE" val="m1-1"/>
  <p:tag name="KSO_WM_UNIT_TYPE" val="m_h_d"/>
  <p:tag name="KSO_WM_UNIT_INDEX" val="1_3_1"/>
  <p:tag name="KSO_WM_UNIT_ID" val="diagram20187991_2*m_h_d*1_3_1"/>
  <p:tag name="KSO_WM_TEMPLATE_CATEGORY" val="diagram"/>
  <p:tag name="KSO_WM_TEMPLATE_INDEX" val="20187991"/>
  <p:tag name="KSO_WM_UNIT_LAYERLEVEL" val="1_1_1"/>
  <p:tag name="KSO_WM_TAG_VERSION" val="1.0"/>
  <p:tag name="KSO_WM_BEAUTIFY_FLAG" val="#wm#"/>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UNIT_VALUE" val="325*325"/>
  <p:tag name="KSO_WM_UNIT_HIGHLIGHT" val="0"/>
  <p:tag name="KSO_WM_UNIT_COMPATIBLE" val="0"/>
  <p:tag name="KSO_WM_UNIT_DIAGRAM_ISNUMVISUAL" val="0"/>
  <p:tag name="KSO_WM_UNIT_DIAGRAM_ISREFERUNIT" val="0"/>
  <p:tag name="KSO_WM_DIAGRAM_GROUP_CODE" val="m1-1"/>
  <p:tag name="KSO_WM_UNIT_TYPE" val="m_h_d"/>
  <p:tag name="KSO_WM_UNIT_INDEX" val="1_2_1"/>
  <p:tag name="KSO_WM_UNIT_ID" val="diagram20187991_2*m_h_d*1_2_1"/>
  <p:tag name="KSO_WM_TEMPLATE_CATEGORY" val="diagram"/>
  <p:tag name="KSO_WM_TEMPLATE_INDEX" val="20187991"/>
  <p:tag name="KSO_WM_UNIT_LAYERLEVEL" val="1_1_1"/>
  <p:tag name="KSO_WM_TAG_VERSION" val="1.0"/>
  <p:tag name="KSO_WM_BEAUTIFY_FLAG" val="#wm#"/>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991"/>
  <p:tag name="KSO_WM_UNIT_TYPE" val="m_h_z"/>
  <p:tag name="KSO_WM_UNIT_INDEX" val="1_2_1"/>
  <p:tag name="KSO_WM_UNIT_ID" val="diagram20187991_2*m_h_z*1_2_1"/>
  <p:tag name="KSO_WM_UNIT_LAYERLEVEL" val="1_1_1"/>
  <p:tag name="KSO_WM_BEAUTIFY_FLAG" val="#wm#"/>
  <p:tag name="KSO_WM_TAG_VERSION" val="1.0"/>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991"/>
  <p:tag name="KSO_WM_UNIT_TYPE" val="m_h_z"/>
  <p:tag name="KSO_WM_UNIT_INDEX" val="1_3_1"/>
  <p:tag name="KSO_WM_UNIT_ID" val="diagram20187991_2*m_h_z*1_3_1"/>
  <p:tag name="KSO_WM_UNIT_LAYERLEVEL" val="1_1_1"/>
  <p:tag name="KSO_WM_BEAUTIFY_FLAG" val="#wm#"/>
  <p:tag name="KSO_WM_TAG_VERSION" val="1.0"/>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57_1*l_h_i*1_1_2"/>
  <p:tag name="KSO_WM_TEMPLATE_CATEGORY" val="diagram"/>
  <p:tag name="KSO_WM_TEMPLATE_INDEX" val="20170857"/>
  <p:tag name="KSO_WM_UNIT_LAYERLEVEL" val="1_1_1"/>
  <p:tag name="KSO_WM_TAG_VERSION" val="1.0"/>
  <p:tag name="KSO_WM_BEAUTIFY_FLAG" val="#wm#"/>
  <p:tag name="KSO_WM_UNIT_FILL_FORE_SCHEMECOLOR_INDEX" val="5"/>
  <p:tag name="KSO_WM_UNIT_FILL_TYPE" val="1"/>
</p:tagLst>
</file>

<file path=ppt/tags/tag70.xml><?xml version="1.0" encoding="utf-8"?>
<p:tagLst xmlns:a="http://schemas.openxmlformats.org/drawingml/2006/main" xmlns:r="http://schemas.openxmlformats.org/officeDocument/2006/relationships" xmlns:p="http://schemas.openxmlformats.org/presentationml/2006/main">
  <p:tag name="KSO_WM_UNIT_ISCONTENTSTITLE" val="0"/>
  <p:tag name="KSO_WM_UNIT_HIGHLIGHT" val="0"/>
  <p:tag name="KSO_WM_UNIT_COMPATIBLE" val="0"/>
  <p:tag name="KSO_WM_DIAGRAM_GROUP_CODE" val="m1-1"/>
  <p:tag name="KSO_WM_UNIT_TYPE" val="m_h_a"/>
  <p:tag name="KSO_WM_UNIT_INDEX" val="1_1_1"/>
  <p:tag name="KSO_WM_UNIT_ID" val="diagram20187991_2*m_h_a*1_1_1"/>
  <p:tag name="KSO_WM_TEMPLATE_CATEGORY" val="diagram"/>
  <p:tag name="KSO_WM_TEMPLATE_INDEX" val="20187991"/>
  <p:tag name="KSO_WM_UNIT_LAYERLEVEL" val="1_1_1"/>
  <p:tag name="KSO_WM_TAG_VERSION" val="1.0"/>
  <p:tag name="KSO_WM_BEAUTIFY_FLAG" val="#wm#"/>
  <p:tag name="KSO_WM_UNIT_PRESET_TEXT" val="添加标题"/>
  <p:tag name="KSO_WM_UNIT_VALUE" val="15"/>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TYPE" val="m_h_f"/>
  <p:tag name="KSO_WM_UNIT_INDEX" val="1_1_1"/>
  <p:tag name="KSO_WM_UNIT_ID" val="diagram20187991_2*m_h_f*1_1_1"/>
  <p:tag name="KSO_WM_TEMPLATE_CATEGORY" val="diagram"/>
  <p:tag name="KSO_WM_TEMPLATE_INDEX" val="20187991"/>
  <p:tag name="KSO_WM_UNIT_LAYERLEVEL" val="1_1_1"/>
  <p:tag name="KSO_WM_TAG_VERSION" val="1.0"/>
  <p:tag name="KSO_WM_BEAUTIFY_FLAG" val="#wm#"/>
  <p:tag name="KSO_WM_UNIT_PRESET_TEXT" val="单击此处添加文本具体内容"/>
  <p:tag name="KSO_WM_UNIT_VALUE" val="34"/>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UNIT_ISCONTENTSTITLE" val="0"/>
  <p:tag name="KSO_WM_UNIT_HIGHLIGHT" val="0"/>
  <p:tag name="KSO_WM_UNIT_COMPATIBLE" val="0"/>
  <p:tag name="KSO_WM_DIAGRAM_GROUP_CODE" val="m1-1"/>
  <p:tag name="KSO_WM_UNIT_TYPE" val="m_h_a"/>
  <p:tag name="KSO_WM_UNIT_INDEX" val="1_2_1"/>
  <p:tag name="KSO_WM_UNIT_ID" val="diagram20187991_2*m_h_a*1_2_1"/>
  <p:tag name="KSO_WM_TEMPLATE_CATEGORY" val="diagram"/>
  <p:tag name="KSO_WM_TEMPLATE_INDEX" val="20187991"/>
  <p:tag name="KSO_WM_UNIT_LAYERLEVEL" val="1_1_1"/>
  <p:tag name="KSO_WM_TAG_VERSION" val="1.0"/>
  <p:tag name="KSO_WM_BEAUTIFY_FLAG" val="#wm#"/>
  <p:tag name="KSO_WM_UNIT_PRESET_TEXT" val="添加标题"/>
  <p:tag name="KSO_WM_UNIT_VALUE" val="15"/>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TYPE" val="m_h_f"/>
  <p:tag name="KSO_WM_UNIT_INDEX" val="1_2_1"/>
  <p:tag name="KSO_WM_UNIT_ID" val="diagram20187991_2*m_h_f*1_2_1"/>
  <p:tag name="KSO_WM_TEMPLATE_CATEGORY" val="diagram"/>
  <p:tag name="KSO_WM_TEMPLATE_INDEX" val="20187991"/>
  <p:tag name="KSO_WM_UNIT_LAYERLEVEL" val="1_1_1"/>
  <p:tag name="KSO_WM_TAG_VERSION" val="1.0"/>
  <p:tag name="KSO_WM_BEAUTIFY_FLAG" val="#wm#"/>
  <p:tag name="KSO_WM_UNIT_PRESET_TEXT" val="单击此处添加文本具体内容"/>
  <p:tag name="KSO_WM_UNIT_VALUE" val="34"/>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ISCONTENTSTITLE" val="0"/>
  <p:tag name="KSO_WM_UNIT_HIGHLIGHT" val="0"/>
  <p:tag name="KSO_WM_UNIT_COMPATIBLE" val="0"/>
  <p:tag name="KSO_WM_DIAGRAM_GROUP_CODE" val="m1-1"/>
  <p:tag name="KSO_WM_UNIT_TYPE" val="m_h_a"/>
  <p:tag name="KSO_WM_UNIT_INDEX" val="1_3_1"/>
  <p:tag name="KSO_WM_UNIT_ID" val="diagram20187991_2*m_h_a*1_3_1"/>
  <p:tag name="KSO_WM_TEMPLATE_CATEGORY" val="diagram"/>
  <p:tag name="KSO_WM_TEMPLATE_INDEX" val="20187991"/>
  <p:tag name="KSO_WM_UNIT_LAYERLEVEL" val="1_1_1"/>
  <p:tag name="KSO_WM_TAG_VERSION" val="1.0"/>
  <p:tag name="KSO_WM_BEAUTIFY_FLAG" val="#wm#"/>
  <p:tag name="KSO_WM_UNIT_PRESET_TEXT" val="添加标题"/>
  <p:tag name="KSO_WM_UNIT_VALUE" val="15"/>
  <p:tag name="KSO_WM_UNIT_DIAGRAM_ISNUMVISUAL" val="0"/>
  <p:tag name="KSO_WM_UNIT_DIAGRAM_ISREFERUNIT" val="0"/>
  <p:tag name="KSO_WM_UNIT_NOCLEAR" val="0"/>
  <p:tag name="KSO_WM_UNIT_TEXT_FILL_FORE_SCHEMECOLOR_INDEX" val="7"/>
  <p:tag name="KSO_WM_UNIT_TEX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TYPE" val="m_h_f"/>
  <p:tag name="KSO_WM_UNIT_INDEX" val="1_3_1"/>
  <p:tag name="KSO_WM_UNIT_ID" val="diagram20187991_2*m_h_f*1_3_1"/>
  <p:tag name="KSO_WM_TEMPLATE_CATEGORY" val="diagram"/>
  <p:tag name="KSO_WM_TEMPLATE_INDEX" val="20187991"/>
  <p:tag name="KSO_WM_UNIT_LAYERLEVEL" val="1_1_1"/>
  <p:tag name="KSO_WM_TAG_VERSION" val="1.0"/>
  <p:tag name="KSO_WM_BEAUTIFY_FLAG" val="#wm#"/>
  <p:tag name="KSO_WM_UNIT_PRESET_TEXT" val="单击此处添加文本具体内容"/>
  <p:tag name="KSO_WM_UNIT_VALUE" val="34"/>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0039_3*m_h_i*1_1_1"/>
  <p:tag name="KSO_WM_TEMPLATE_CATEGORY" val="diagram"/>
  <p:tag name="KSO_WM_TEMPLATE_INDEX" val="20190039"/>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0039_3*m_h_i*1_1_2"/>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0039_3*m_h_i*1_1_3"/>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0039_3*m_h_f*1_1_1"/>
  <p:tag name="KSO_WM_TEMPLATE_CATEGORY" val="diagram"/>
  <p:tag name="KSO_WM_TEMPLATE_INDEX" val="2019003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57_1*l_h_i*1_1_1"/>
  <p:tag name="KSO_WM_TEMPLATE_CATEGORY" val="diagram"/>
  <p:tag name="KSO_WM_TEMPLATE_INDEX" val="20170857"/>
  <p:tag name="KSO_WM_UNIT_LAYERLEVEL" val="1_1_1"/>
  <p:tag name="KSO_WM_TAG_VERSION" val="1.0"/>
  <p:tag name="KSO_WM_BEAUTIFY_FLAG" val="#wm#"/>
  <p:tag name="KSO_WM_UNIT_LINE_FORE_SCHEMECOLOR_INDEX" val="14"/>
  <p:tag name="KSO_WM_UNIT_LINE_FILL_TYPE" val="2"/>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0039_3*m_h_a*1_1_1"/>
  <p:tag name="KSO_WM_TEMPLATE_CATEGORY" val="diagram"/>
  <p:tag name="KSO_WM_TEMPLATE_INDEX" val="20190039"/>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0039_3*m_h_i*1_2_1"/>
  <p:tag name="KSO_WM_TEMPLATE_CATEGORY" val="diagram"/>
  <p:tag name="KSO_WM_TEMPLATE_INDEX" val="20190039"/>
  <p:tag name="KSO_WM_UNIT_LAYERLEVEL" val="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13"/>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0039_3*m_h_i*1_2_2"/>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6"/>
  <p:tag name="KSO_WM_UNIT_LINE_FILL_TYPE" val="2"/>
  <p:tag name="KSO_WM_UNIT_TEXT_FILL_FORE_SCHEMECOLOR_INDEX" val="13"/>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0039_3*m_h_i*1_2_3"/>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6"/>
  <p:tag name="KSO_WM_UNIT_LINE_FILL_TYPE" val="2"/>
  <p:tag name="KSO_WM_UNIT_TEXT_FILL_FORE_SCHEMECOLOR_INDEX" val="2"/>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90039_3*m_h_f*1_2_1"/>
  <p:tag name="KSO_WM_TEMPLATE_CATEGORY" val="diagram"/>
  <p:tag name="KSO_WM_TEMPLATE_INDEX" val="2019003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0039_3*m_h_a*1_2_1"/>
  <p:tag name="KSO_WM_TEMPLATE_CATEGORY" val="diagram"/>
  <p:tag name="KSO_WM_TEMPLATE_INDEX" val="20190039"/>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0039_3*m_h_i*1_3_1"/>
  <p:tag name="KSO_WM_TEMPLATE_CATEGORY" val="diagram"/>
  <p:tag name="KSO_WM_TEMPLATE_INDEX" val="20190039"/>
  <p:tag name="KSO_WM_UNIT_LAYERLEVEL" val="1_1_1"/>
  <p:tag name="KSO_WM_TAG_VERSION" val="1.0"/>
  <p:tag name="KSO_WM_BEAUTIFY_FLAG" val="#wm#"/>
  <p:tag name="KSO_WM_UNIT_FILL_FORE_SCHEMECOLOR_INDEX" val="7"/>
  <p:tag name="KSO_WM_UNIT_FILL_TYPE" val="1"/>
  <p:tag name="KSO_WM_UNIT_LINE_FORE_SCHEMECOLOR_INDEX" val="7"/>
  <p:tag name="KSO_WM_UNIT_LINE_FILL_TYPE" val="2"/>
  <p:tag name="KSO_WM_UNIT_TEXT_FILL_FORE_SCHEMECOLOR_INDEX" val="13"/>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0039_3*m_h_i*1_3_2"/>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7"/>
  <p:tag name="KSO_WM_UNIT_LINE_FILL_TYPE" val="2"/>
  <p:tag name="KSO_WM_UNIT_TEXT_FILL_FORE_SCHEMECOLOR_INDEX" val="13"/>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0039_3*m_h_i*1_3_3"/>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7"/>
  <p:tag name="KSO_WM_UNIT_LINE_FILL_TYPE" val="2"/>
  <p:tag name="KSO_WM_UNIT_TEXT_FILL_FORE_SCHEMECOLOR_INDEX" val="2"/>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90039_3*m_h_f*1_3_1"/>
  <p:tag name="KSO_WM_TEMPLATE_CATEGORY" val="diagram"/>
  <p:tag name="KSO_WM_TEMPLATE_INDEX" val="2019003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57_1*l_h_f*1_1_1"/>
  <p:tag name="KSO_WM_TEMPLATE_CATEGORY" val="diagram"/>
  <p:tag name="KSO_WM_TEMPLATE_INDEX" val="2017085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0039_3*m_h_a*1_3_1"/>
  <p:tag name="KSO_WM_TEMPLATE_CATEGORY" val="diagram"/>
  <p:tag name="KSO_WM_TEMPLATE_INDEX" val="20190039"/>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0039_3*m_h_i*1_4_1"/>
  <p:tag name="KSO_WM_TEMPLATE_CATEGORY" val="diagram"/>
  <p:tag name="KSO_WM_TEMPLATE_INDEX" val="20190039"/>
  <p:tag name="KSO_WM_UNIT_LAYERLEVEL" val="1_1_1"/>
  <p:tag name="KSO_WM_TAG_VERSION" val="1.0"/>
  <p:tag name="KSO_WM_BEAUTIFY_FLAG" val="#wm#"/>
  <p:tag name="KSO_WM_UNIT_FILL_FORE_SCHEMECOLOR_INDEX" val="8"/>
  <p:tag name="KSO_WM_UNIT_FILL_TYPE" val="1"/>
  <p:tag name="KSO_WM_UNIT_LINE_FORE_SCHEMECOLOR_INDEX" val="8"/>
  <p:tag name="KSO_WM_UNIT_LINE_FILL_TYPE" val="2"/>
  <p:tag name="KSO_WM_UNIT_TEXT_FILL_FORE_SCHEMECOLOR_INDEX" val="13"/>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0039_3*m_h_i*1_4_2"/>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8"/>
  <p:tag name="KSO_WM_UNIT_LINE_FILL_TYPE" val="2"/>
  <p:tag name="KSO_WM_UNIT_TEXT_FILL_FORE_SCHEMECOLOR_INDEX" val="13"/>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90039_3*m_h_i*1_4_3"/>
  <p:tag name="KSO_WM_TEMPLATE_CATEGORY" val="diagram"/>
  <p:tag name="KSO_WM_TEMPLATE_INDEX" val="20190039"/>
  <p:tag name="KSO_WM_UNIT_LAYERLEVEL" val="1_1_1"/>
  <p:tag name="KSO_WM_TAG_VERSION" val="1.0"/>
  <p:tag name="KSO_WM_BEAUTIFY_FLAG" val="#wm#"/>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VALUE" val="101*101"/>
  <p:tag name="KSO_WM_UNIT_HIGHLIGHT" val="0"/>
  <p:tag name="KSO_WM_UNIT_COMPATIBLE" val="0"/>
  <p:tag name="KSO_WM_UNIT_DIAGRAM_ISNUMVISUAL" val="0"/>
  <p:tag name="KSO_WM_UNIT_DIAGRAM_ISREFERUNIT" val="0"/>
  <p:tag name="KSO_WM_DIAGRAM_GROUP_CODE" val="m1-1"/>
  <p:tag name="KSO_WM_UNIT_TYPE" val="m_h_x"/>
  <p:tag name="KSO_WM_UNIT_INDEX" val="1_4_1"/>
  <p:tag name="KSO_WM_UNIT_ID" val="diagram20190039_3*m_h_x*1_4_1"/>
  <p:tag name="KSO_WM_TEMPLATE_CATEGORY" val="diagram"/>
  <p:tag name="KSO_WM_TEMPLATE_INDEX" val="20190039"/>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90039_3*m_h_f*1_4_1"/>
  <p:tag name="KSO_WM_TEMPLATE_CATEGORY" val="diagram"/>
  <p:tag name="KSO_WM_TEMPLATE_INDEX" val="2019003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90039_3*m_h_a*1_4_1"/>
  <p:tag name="KSO_WM_TEMPLATE_CATEGORY" val="diagram"/>
  <p:tag name="KSO_WM_TEMPLATE_INDEX" val="20190039"/>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SLIDE_ID" val="diagram20187991_2"/>
  <p:tag name="KSO_WM_SLIDE_TYPE" val="text"/>
  <p:tag name="KSO_WM_SLIDE_SUBTYPE" val="diag"/>
  <p:tag name="KSO_WM_SLIDE_ITEM_CNT" val="3"/>
  <p:tag name="KSO_WM_SLIDE_INDEX" val="2"/>
  <p:tag name="KSO_WM_SLIDE_SIZE" val="841.15*540"/>
  <p:tag name="KSO_WM_SLIDE_POSITION" val="119.45*0"/>
  <p:tag name="KSO_WM_DIAGRAM_GROUP_CODE" val="m1-1"/>
  <p:tag name="KSO_WM_SLIDE_DIAGTYPE" val="m"/>
  <p:tag name="KSO_WM_TAG_VERSION" val="1.0"/>
  <p:tag name="KSO_WM_BEAUTIFY_FLAG" val="#wm#"/>
  <p:tag name="KSO_WM_TEMPLATE_CATEGORY" val="diagram"/>
  <p:tag name="KSO_WM_TEMPLATE_INDEX" val="20187991"/>
  <p:tag name="KSO_WM_SLIDE_LAYOUT" val="m"/>
  <p:tag name="KSO_WM_SLIDE_LAYOUT_CNT" val="1"/>
  <p:tag name="KSO_WM_TEMPLATE_SUBCATEGORY" val="0"/>
</p:tagLst>
</file>

<file path=ppt/tags/tag98.xml><?xml version="1.0" encoding="utf-8"?>
<p:tagLst xmlns:a="http://schemas.openxmlformats.org/drawingml/2006/main" xmlns:r="http://schemas.openxmlformats.org/officeDocument/2006/relationships" xmlns:p="http://schemas.openxmlformats.org/presentationml/2006/main">
  <p:tag name="KSO_WM_UNIT_VALUE" val="325*325"/>
  <p:tag name="KSO_WM_UNIT_HIGHLIGHT" val="0"/>
  <p:tag name="KSO_WM_UNIT_COMPATIBLE" val="0"/>
  <p:tag name="KSO_WM_UNIT_DIAGRAM_ISNUMVISUAL" val="0"/>
  <p:tag name="KSO_WM_UNIT_DIAGRAM_ISREFERUNIT" val="0"/>
  <p:tag name="KSO_WM_DIAGRAM_GROUP_CODE" val="m1-1"/>
  <p:tag name="KSO_WM_UNIT_TYPE" val="m_h_d"/>
  <p:tag name="KSO_WM_UNIT_INDEX" val="1_1_1"/>
  <p:tag name="KSO_WM_UNIT_ID" val="diagram20187991_2*m_h_d*1_1_1"/>
  <p:tag name="KSO_WM_TEMPLATE_CATEGORY" val="diagram"/>
  <p:tag name="KSO_WM_TEMPLATE_INDEX" val="20187991"/>
  <p:tag name="KSO_WM_UNIT_LAYERLEVEL" val="1_1_1"/>
  <p:tag name="KSO_WM_TAG_VERSION" val="1.0"/>
  <p:tag name="KSO_WM_BEAUTIFY_FLAG" val="#wm#"/>
  <p:tag name="KSO_WM_UNIT_USESOURCEFORMAT_APPLY" val="1"/>
</p:tagLst>
</file>

<file path=ppt/tags/tag99.xml><?xml version="1.0" encoding="utf-8"?>
<p:tagLst xmlns:a="http://schemas.openxmlformats.org/drawingml/2006/main" xmlns:r="http://schemas.openxmlformats.org/officeDocument/2006/relationships" xmlns:p="http://schemas.openxmlformats.org/presentationml/2006/main">
  <p:tag name="KSO_WM_UNIT_VALUE" val="325*325"/>
  <p:tag name="KSO_WM_UNIT_HIGHLIGHT" val="0"/>
  <p:tag name="KSO_WM_UNIT_COMPATIBLE" val="0"/>
  <p:tag name="KSO_WM_UNIT_DIAGRAM_ISNUMVISUAL" val="0"/>
  <p:tag name="KSO_WM_UNIT_DIAGRAM_ISREFERUNIT" val="0"/>
  <p:tag name="KSO_WM_DIAGRAM_GROUP_CODE" val="m1-1"/>
  <p:tag name="KSO_WM_UNIT_TYPE" val="m_h_d"/>
  <p:tag name="KSO_WM_UNIT_INDEX" val="1_3_1"/>
  <p:tag name="KSO_WM_UNIT_ID" val="diagram20187991_2*m_h_d*1_3_1"/>
  <p:tag name="KSO_WM_TEMPLATE_CATEGORY" val="diagram"/>
  <p:tag name="KSO_WM_TEMPLATE_INDEX" val="20187991"/>
  <p:tag name="KSO_WM_UNIT_LAYERLEVEL" val="1_1_1"/>
  <p:tag name="KSO_WM_TAG_VERSION" val="1.0"/>
  <p:tag name="KSO_WM_BEAUTIFY_FLAG" val="#wm#"/>
  <p:tag name="KSO_WM_UNIT_USESOURCEFORMAT_APPLY"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4282</Words>
  <Application>Microsoft Office PowerPoint</Application>
  <PresentationFormat>自定义</PresentationFormat>
  <Paragraphs>250</Paragraphs>
  <Slides>23</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宋体</vt:lpstr>
      <vt:lpstr>微软雅黑</vt:lpstr>
      <vt:lpstr>Calibri</vt:lpstr>
      <vt:lpstr>Noto Sans S Chinese Regular</vt:lpstr>
      <vt:lpstr>Microsoft YaHei Regular</vt:lpstr>
      <vt:lpstr>Wingdings</vt:lpstr>
      <vt:lpstr>Calibri Light</vt:lpstr>
      <vt:lpstr>Office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baby</dc:creator>
  <cp:lastModifiedBy>Administrator</cp:lastModifiedBy>
  <cp:revision>61</cp:revision>
  <dcterms:created xsi:type="dcterms:W3CDTF">2019-11-11T13:37:00Z</dcterms:created>
  <dcterms:modified xsi:type="dcterms:W3CDTF">2021-04-30T08:03:01Z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