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8617" r:id="rId3"/>
    <p:sldId id="8643" r:id="rId4"/>
    <p:sldId id="8642" r:id="rId5"/>
    <p:sldId id="8644" r:id="rId6"/>
    <p:sldId id="8646" r:id="rId7"/>
    <p:sldId id="8618" r:id="rId8"/>
    <p:sldId id="8729" r:id="rId9"/>
    <p:sldId id="8619" r:id="rId10"/>
    <p:sldId id="3407" r:id="rId11"/>
    <p:sldId id="8668" r:id="rId12"/>
    <p:sldId id="8648" r:id="rId13"/>
    <p:sldId id="8649" r:id="rId14"/>
    <p:sldId id="8650" r:id="rId15"/>
    <p:sldId id="8651" r:id="rId16"/>
    <p:sldId id="8654" r:id="rId17"/>
    <p:sldId id="8655" r:id="rId18"/>
    <p:sldId id="8682" r:id="rId19"/>
    <p:sldId id="8620" r:id="rId20"/>
    <p:sldId id="3799" r:id="rId21"/>
    <p:sldId id="3898" r:id="rId22"/>
    <p:sldId id="8656" r:id="rId23"/>
    <p:sldId id="8657" r:id="rId24"/>
    <p:sldId id="8658" r:id="rId25"/>
    <p:sldId id="8712" r:id="rId26"/>
    <p:sldId id="861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0000"/>
    <a:srgbClr val="E7F642"/>
    <a:srgbClr val="3DBAD3"/>
    <a:srgbClr val="FF4BFF"/>
    <a:srgbClr val="DCDDDD"/>
    <a:srgbClr val="E7EFEF"/>
    <a:srgbClr val="E2ECEA"/>
    <a:srgbClr val="2A30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66" d="100"/>
          <a:sy n="66" d="100"/>
        </p:scale>
        <p:origin x="-2310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D65D-9C02-4EE1-B031-3CCDB4FC7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D65D-9C02-4EE1-B031-3CCDB4FC7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D65D-9C02-4EE1-B031-3CCDB4FC7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D65D-9C02-4EE1-B031-3CCDB4FC7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A4F8-928B-4CA2-8DD1-77586DEA512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A4F8-928B-4CA2-8DD1-77586DEA512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50785" y="292261"/>
            <a:ext cx="11690430" cy="6273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:blinds/>
      </p:transition>
    </mc:Choice>
    <mc:Fallback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1044299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4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1044297" y="619993"/>
            <a:ext cx="15792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4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2021/4/30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sp>
        <p:nvSpPr>
          <p:cNvPr id="4" name="TextBox 143"/>
          <p:cNvSpPr txBox="1"/>
          <p:nvPr/>
        </p:nvSpPr>
        <p:spPr>
          <a:xfrm>
            <a:off x="4413122" y="2558084"/>
            <a:ext cx="6787844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500" spc="-3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宠物行业解决方案</a:t>
            </a:r>
          </a:p>
        </p:txBody>
      </p:sp>
      <p:sp>
        <p:nvSpPr>
          <p:cNvPr id="18" name="矩形 17"/>
          <p:cNvSpPr/>
          <p:nvPr/>
        </p:nvSpPr>
        <p:spPr>
          <a:xfrm>
            <a:off x="3483429" y="1599565"/>
            <a:ext cx="825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 smtClean="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【讯展云站门</a:t>
            </a:r>
            <a:r>
              <a:rPr lang="zh-CN" altLang="en-US" sz="4800" dirty="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店系统产品组合】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7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1020" y="2494280"/>
            <a:ext cx="4794885" cy="3124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多种方式线上拓客，增加拓客渠道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45820" y="3009265"/>
            <a:ext cx="4486910" cy="785495"/>
            <a:chOff x="1332" y="4304"/>
            <a:chExt cx="7066" cy="1237"/>
          </a:xfrm>
        </p:grpSpPr>
        <p:sp>
          <p:nvSpPr>
            <p:cNvPr id="10" name="椭圆 9"/>
            <p:cNvSpPr/>
            <p:nvPr/>
          </p:nvSpPr>
          <p:spPr>
            <a:xfrm>
              <a:off x="1416" y="4304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2" y="451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进店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有礼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5" y="4636"/>
              <a:ext cx="5413" cy="84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创建新会员进店优惠券，注册即可获得，消费宠物洗护或疫苗服务时享受金额折扣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6140" y="5081270"/>
            <a:ext cx="4735830" cy="846455"/>
            <a:chOff x="1364" y="7567"/>
            <a:chExt cx="7458" cy="1333"/>
          </a:xfrm>
        </p:grpSpPr>
        <p:sp>
          <p:nvSpPr>
            <p:cNvPr id="18" name="椭圆 17"/>
            <p:cNvSpPr/>
            <p:nvPr/>
          </p:nvSpPr>
          <p:spPr>
            <a:xfrm>
              <a:off x="1416" y="7567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85" y="7884"/>
              <a:ext cx="5837" cy="101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l" defTabSz="457200">
                <a:defRPr/>
              </a:pP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邀请员工、老会员成为推广员，设置宠物玩具、零食等奖励，激励推广员邀请新人注册后，获得对应奖励，实现全民推广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64" y="7935"/>
              <a:ext cx="1341" cy="483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推广员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门店引流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655320" y="2181543"/>
            <a:ext cx="692404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门店系统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自带小程序店铺，允许搭建自有渠道，成本低，效益高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46455" y="4013200"/>
            <a:ext cx="4486275" cy="785495"/>
            <a:chOff x="1333" y="5885"/>
            <a:chExt cx="7065" cy="1237"/>
          </a:xfrm>
        </p:grpSpPr>
        <p:sp>
          <p:nvSpPr>
            <p:cNvPr id="14" name="椭圆 13"/>
            <p:cNvSpPr/>
            <p:nvPr/>
          </p:nvSpPr>
          <p:spPr>
            <a:xfrm>
              <a:off x="1416" y="5885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33" y="6267"/>
              <a:ext cx="1341" cy="483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拼团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985" y="6030"/>
              <a:ext cx="5413" cy="84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发起拼团活动，促进老会员邀请新会员参加活动，实现以老带新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9160" y="920115"/>
            <a:ext cx="2523490" cy="461010"/>
            <a:chOff x="1416" y="1794"/>
            <a:chExt cx="3974" cy="726"/>
          </a:xfrm>
        </p:grpSpPr>
        <p:sp>
          <p:nvSpPr>
            <p:cNvPr id="39" name="圆角矩形 6"/>
            <p:cNvSpPr>
              <a:spLocks noChangeArrowheads="1"/>
            </p:cNvSpPr>
            <p:nvPr/>
          </p:nvSpPr>
          <p:spPr bwMode="auto">
            <a:xfrm>
              <a:off x="1431" y="1794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40" name="文本框 7"/>
            <p:cNvSpPr txBox="1">
              <a:spLocks noChangeArrowheads="1"/>
            </p:cNvSpPr>
            <p:nvPr/>
          </p:nvSpPr>
          <p:spPr bwMode="auto">
            <a:xfrm>
              <a:off x="1416" y="1877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新会员吸纳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13145" y="2733040"/>
            <a:ext cx="2462530" cy="2660015"/>
            <a:chOff x="9627" y="4304"/>
            <a:chExt cx="3878" cy="418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/>
            <a:srcRect l="-537" t="32554" r="537" b="26949"/>
            <a:stretch>
              <a:fillRect/>
            </a:stretch>
          </p:blipFill>
          <p:spPr>
            <a:xfrm>
              <a:off x="9627" y="4304"/>
              <a:ext cx="3878" cy="3402"/>
            </a:xfrm>
            <a:prstGeom prst="rect">
              <a:avLst/>
            </a:prstGeom>
          </p:spPr>
        </p:pic>
        <p:sp>
          <p:nvSpPr>
            <p:cNvPr id="9" name="圆角矩形 6"/>
            <p:cNvSpPr>
              <a:spLocks noChangeArrowheads="1"/>
            </p:cNvSpPr>
            <p:nvPr/>
          </p:nvSpPr>
          <p:spPr bwMode="auto">
            <a:xfrm>
              <a:off x="10280" y="7859"/>
              <a:ext cx="2572" cy="635"/>
            </a:xfrm>
            <a:prstGeom prst="roundRect">
              <a:avLst>
                <a:gd name="adj" fmla="val 16667"/>
              </a:avLst>
            </a:prstGeom>
            <a:solidFill>
              <a:srgbClr val="E7F64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进入门店即送优惠券</a:t>
              </a:r>
            </a:p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新用户好感度更高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08720" y="2733040"/>
            <a:ext cx="2557780" cy="2660015"/>
            <a:chOff x="13872" y="4304"/>
            <a:chExt cx="4028" cy="41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72" y="4304"/>
              <a:ext cx="4029" cy="3402"/>
            </a:xfrm>
            <a:prstGeom prst="rect">
              <a:avLst/>
            </a:prstGeom>
          </p:spPr>
        </p:pic>
        <p:sp>
          <p:nvSpPr>
            <p:cNvPr id="6" name="圆角矩形 6"/>
            <p:cNvSpPr>
              <a:spLocks noChangeArrowheads="1"/>
            </p:cNvSpPr>
            <p:nvPr/>
          </p:nvSpPr>
          <p:spPr bwMode="auto">
            <a:xfrm>
              <a:off x="14367" y="7859"/>
              <a:ext cx="3040" cy="635"/>
            </a:xfrm>
            <a:prstGeom prst="roundRect">
              <a:avLst>
                <a:gd name="adj" fmla="val 16667"/>
              </a:avLst>
            </a:prstGeom>
            <a:solidFill>
              <a:srgbClr val="E7F64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会员完成推广任务获得奖励</a:t>
              </a:r>
            </a:p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实现以老带新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475673" y="6123305"/>
            <a:ext cx="5240655" cy="3492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i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注：门店系统中的优惠券、拼团功能开放需达到一定版本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02310" y="1482090"/>
            <a:ext cx="2774315" cy="527050"/>
            <a:chOff x="1106" y="2334"/>
            <a:chExt cx="4369" cy="830"/>
          </a:xfrm>
        </p:grpSpPr>
        <p:sp>
          <p:nvSpPr>
            <p:cNvPr id="31" name="TextBox 11"/>
            <p:cNvSpPr txBox="1"/>
            <p:nvPr/>
          </p:nvSpPr>
          <p:spPr>
            <a:xfrm>
              <a:off x="1106" y="2531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推荐产品：门店系统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317" y="2334"/>
              <a:ext cx="4158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" y="2334"/>
              <a:ext cx="865" cy="794"/>
            </a:xfrm>
            <a:prstGeom prst="rect">
              <a:avLst/>
            </a:prstGeom>
          </p:spPr>
        </p:pic>
      </p:grpSp>
      <p:pic>
        <p:nvPicPr>
          <p:cNvPr id="32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34335" y="1622119"/>
            <a:ext cx="2196465" cy="4565956"/>
            <a:chOff x="4313" y="3027"/>
            <a:chExt cx="3459" cy="7190"/>
          </a:xfrm>
        </p:grpSpPr>
        <p:grpSp>
          <p:nvGrpSpPr>
            <p:cNvPr id="58" name="组合 57"/>
            <p:cNvGrpSpPr/>
            <p:nvPr/>
          </p:nvGrpSpPr>
          <p:grpSpPr>
            <a:xfrm>
              <a:off x="4465" y="3027"/>
              <a:ext cx="3155" cy="1673"/>
              <a:chOff x="2661872" y="2322650"/>
              <a:chExt cx="2901858" cy="1120586"/>
            </a:xfrm>
          </p:grpSpPr>
          <p:sp>
            <p:nvSpPr>
              <p:cNvPr id="59" name="Rectangle 42"/>
              <p:cNvSpPr/>
              <p:nvPr/>
            </p:nvSpPr>
            <p:spPr>
              <a:xfrm flipH="1">
                <a:off x="2661872" y="2620767"/>
                <a:ext cx="2901858" cy="8224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使用门店系统创建拼团任务，生成拼团海报。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  <a:p>
                <a:endPara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Rectangle 42"/>
              <p:cNvSpPr/>
              <p:nvPr/>
            </p:nvSpPr>
            <p:spPr>
              <a:xfrm flipH="1">
                <a:off x="2661872" y="2322650"/>
                <a:ext cx="2568733" cy="3222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1</a:t>
                </a: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、创建拼团任务</a:t>
                </a: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3" y="4246"/>
              <a:ext cx="3459" cy="597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93750" y="2125345"/>
            <a:ext cx="1724660" cy="1724660"/>
            <a:chOff x="1250" y="3347"/>
            <a:chExt cx="2716" cy="2716"/>
          </a:xfrm>
        </p:grpSpPr>
        <p:grpSp>
          <p:nvGrpSpPr>
            <p:cNvPr id="9" name="组合 8"/>
            <p:cNvGrpSpPr/>
            <p:nvPr/>
          </p:nvGrpSpPr>
          <p:grpSpPr>
            <a:xfrm>
              <a:off x="1250" y="3347"/>
              <a:ext cx="2717" cy="2717"/>
              <a:chOff x="2473" y="3961"/>
              <a:chExt cx="2717" cy="271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3" y="3961"/>
                <a:ext cx="2717" cy="2717"/>
              </a:xfrm>
              <a:prstGeom prst="ellipse">
                <a:avLst/>
              </a:prstGeom>
              <a:solidFill>
                <a:srgbClr val="DCDDDD"/>
              </a:solidFill>
              <a:ln>
                <a:solidFill>
                  <a:srgbClr val="DCD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400000000000000" charset="-122"/>
                  <a:ea typeface="思源黑体" panose="020B0400000000000000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700" y="4171"/>
                <a:ext cx="2263" cy="2279"/>
                <a:chOff x="6746415" y="2843679"/>
                <a:chExt cx="1987034" cy="2000684"/>
              </a:xfrm>
            </p:grpSpPr>
            <p:sp>
              <p:nvSpPr>
                <p:cNvPr id="22542" name="Oval 11"/>
                <p:cNvSpPr>
                  <a:spLocks noChangeArrowheads="1"/>
                </p:cNvSpPr>
                <p:nvPr/>
              </p:nvSpPr>
              <p:spPr bwMode="auto">
                <a:xfrm>
                  <a:off x="6746415" y="2843679"/>
                  <a:ext cx="1987034" cy="200068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600"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auto">
                <a:xfrm>
                  <a:off x="7014308" y="3113521"/>
                  <a:ext cx="1451248" cy="14764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endParaRPr lang="zh-CN" altLang="en-US" sz="1800"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" name="图片 3" descr="拼团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8" y="4246"/>
              <a:ext cx="901" cy="901"/>
            </a:xfrm>
            <a:prstGeom prst="rect">
              <a:avLst/>
            </a:prstGeom>
          </p:spPr>
        </p:pic>
      </p:grpSp>
      <p:sp>
        <p:nvSpPr>
          <p:cNvPr id="37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门店引流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86170" y="1622425"/>
            <a:ext cx="2029460" cy="4565650"/>
            <a:chOff x="9757" y="2555"/>
            <a:chExt cx="3196" cy="7190"/>
          </a:xfrm>
        </p:grpSpPr>
        <p:grpSp>
          <p:nvGrpSpPr>
            <p:cNvPr id="20" name="组合 19"/>
            <p:cNvGrpSpPr/>
            <p:nvPr/>
          </p:nvGrpSpPr>
          <p:grpSpPr>
            <a:xfrm>
              <a:off x="9799" y="2555"/>
              <a:ext cx="3155" cy="1673"/>
              <a:chOff x="2661872" y="2322650"/>
              <a:chExt cx="2901858" cy="1120586"/>
            </a:xfrm>
          </p:grpSpPr>
          <p:sp>
            <p:nvSpPr>
              <p:cNvPr id="21" name="Rectangle 42"/>
              <p:cNvSpPr/>
              <p:nvPr/>
            </p:nvSpPr>
            <p:spPr>
              <a:xfrm flipH="1">
                <a:off x="2661872" y="2620767"/>
                <a:ext cx="2901858" cy="8224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通过海报扫码进入拼团活动详情页，开团参加。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  <a:p>
                <a:endPara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Rectangle 42"/>
              <p:cNvSpPr/>
              <p:nvPr/>
            </p:nvSpPr>
            <p:spPr>
              <a:xfrm flipH="1">
                <a:off x="2661872" y="2322650"/>
                <a:ext cx="2568733" cy="3222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2</a:t>
                </a: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、我要开团</a:t>
                </a: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7" y="3775"/>
              <a:ext cx="2878" cy="5970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9271000" y="1622425"/>
            <a:ext cx="2002790" cy="4565015"/>
            <a:chOff x="13874" y="2555"/>
            <a:chExt cx="3154" cy="7189"/>
          </a:xfrm>
        </p:grpSpPr>
        <p:grpSp>
          <p:nvGrpSpPr>
            <p:cNvPr id="27" name="组合 26"/>
            <p:cNvGrpSpPr/>
            <p:nvPr/>
          </p:nvGrpSpPr>
          <p:grpSpPr>
            <a:xfrm>
              <a:off x="13874" y="2555"/>
              <a:ext cx="3155" cy="1673"/>
              <a:chOff x="2661872" y="2322650"/>
              <a:chExt cx="2901858" cy="1120586"/>
            </a:xfrm>
          </p:grpSpPr>
          <p:sp>
            <p:nvSpPr>
              <p:cNvPr id="28" name="Rectangle 42"/>
              <p:cNvSpPr/>
              <p:nvPr/>
            </p:nvSpPr>
            <p:spPr>
              <a:xfrm flipH="1">
                <a:off x="2661872" y="2620767"/>
                <a:ext cx="2901858" cy="8224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利用拼团活动实现裂变，增加品牌曝光量。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  <a:p>
                <a:endPara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Rectangle 42"/>
              <p:cNvSpPr/>
              <p:nvPr/>
            </p:nvSpPr>
            <p:spPr>
              <a:xfrm flipH="1">
                <a:off x="2661872" y="2322650"/>
                <a:ext cx="2568733" cy="3222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86694" tIns="0" rIns="86694" bIns="0" rtlCol="0" anchor="t"/>
              <a:lstStyle/>
              <a:p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3</a:t>
                </a:r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、邀请成团</a:t>
                </a: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72" y="3774"/>
              <a:ext cx="2758" cy="5970"/>
            </a:xfrm>
            <a:prstGeom prst="rect">
              <a:avLst/>
            </a:prstGeom>
          </p:spPr>
        </p:pic>
      </p:grpSp>
      <p:sp>
        <p:nvSpPr>
          <p:cNvPr id="34" name="右箭头 33"/>
          <p:cNvSpPr/>
          <p:nvPr/>
        </p:nvSpPr>
        <p:spPr>
          <a:xfrm>
            <a:off x="5285105" y="3850640"/>
            <a:ext cx="747395" cy="297180"/>
          </a:xfrm>
          <a:prstGeom prst="rightArrow">
            <a:avLst/>
          </a:prstGeom>
          <a:solidFill>
            <a:srgbClr val="3DBAD3"/>
          </a:solidFill>
          <a:ln>
            <a:solidFill>
              <a:srgbClr val="3DB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8331200" y="3850640"/>
            <a:ext cx="747395" cy="297180"/>
          </a:xfrm>
          <a:prstGeom prst="rightArrow">
            <a:avLst/>
          </a:prstGeom>
          <a:solidFill>
            <a:srgbClr val="3DBAD3"/>
          </a:solidFill>
          <a:ln>
            <a:solidFill>
              <a:srgbClr val="3DB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3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门店引流</a:t>
            </a:r>
          </a:p>
        </p:txBody>
      </p:sp>
      <p:sp>
        <p:nvSpPr>
          <p:cNvPr id="11" name="矩形 10"/>
          <p:cNvSpPr/>
          <p:nvPr/>
        </p:nvSpPr>
        <p:spPr>
          <a:xfrm>
            <a:off x="1315720" y="1971040"/>
            <a:ext cx="4488180" cy="993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制作趣味海报，用可爱的宠物素材吸引用户注册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通过微传单进行新店推广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最新会员优惠，用户点击优惠按钮弹出门店小程序二维码，引流用户进入小程序并注册成为新会员，配合新店有礼吸引更多流量。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365885" y="3174365"/>
            <a:ext cx="1163955" cy="25203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4145" y="4353560"/>
            <a:ext cx="824865" cy="16256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0845" y="3173730"/>
            <a:ext cx="1164590" cy="2520315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9" idx="3"/>
          </p:cNvCxnSpPr>
          <p:nvPr/>
        </p:nvCxnSpPr>
        <p:spPr>
          <a:xfrm flipV="1">
            <a:off x="2239010" y="4359910"/>
            <a:ext cx="939165" cy="7493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2315" y="3174365"/>
            <a:ext cx="1164590" cy="2520315"/>
          </a:xfrm>
          <a:prstGeom prst="rect">
            <a:avLst/>
          </a:prstGeom>
        </p:spPr>
      </p:pic>
      <p:sp>
        <p:nvSpPr>
          <p:cNvPr id="18" name="圆角矩形 6"/>
          <p:cNvSpPr>
            <a:spLocks noChangeArrowheads="1"/>
          </p:cNvSpPr>
          <p:nvPr/>
        </p:nvSpPr>
        <p:spPr bwMode="auto">
          <a:xfrm>
            <a:off x="1365885" y="584136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微传单内嵌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进店咨询按钮</a:t>
            </a:r>
          </a:p>
        </p:txBody>
      </p:sp>
      <p:sp>
        <p:nvSpPr>
          <p:cNvPr id="20" name="圆角矩形 6"/>
          <p:cNvSpPr>
            <a:spLocks noChangeArrowheads="1"/>
          </p:cNvSpPr>
          <p:nvPr/>
        </p:nvSpPr>
        <p:spPr bwMode="auto">
          <a:xfrm>
            <a:off x="2966085" y="584136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点击弹出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门店二维码</a:t>
            </a:r>
          </a:p>
        </p:txBody>
      </p:sp>
      <p:sp>
        <p:nvSpPr>
          <p:cNvPr id="21" name="圆角矩形 6"/>
          <p:cNvSpPr>
            <a:spLocks noChangeArrowheads="1"/>
          </p:cNvSpPr>
          <p:nvPr/>
        </p:nvSpPr>
        <p:spPr bwMode="auto">
          <a:xfrm>
            <a:off x="4566920" y="5869940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扫码进入门店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实现引流</a:t>
            </a:r>
          </a:p>
        </p:txBody>
      </p:sp>
      <p:sp>
        <p:nvSpPr>
          <p:cNvPr id="5" name="矩形 4"/>
          <p:cNvSpPr/>
          <p:nvPr/>
        </p:nvSpPr>
        <p:spPr>
          <a:xfrm>
            <a:off x="7027545" y="1971040"/>
            <a:ext cx="4325620" cy="7912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利用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H5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游戏增加互动，游戏结束抽奖派福利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通过简单的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H5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游戏派发门店优惠券，引流中奖用户到线下门店内核销兑奖或消费使用优惠券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/>
          <a:srcRect b="6639"/>
          <a:stretch>
            <a:fillRect/>
          </a:stretch>
        </p:blipFill>
        <p:spPr>
          <a:xfrm>
            <a:off x="7134225" y="3175000"/>
            <a:ext cx="1247140" cy="25203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00820" y="3175000"/>
            <a:ext cx="1164590" cy="2520315"/>
          </a:xfrm>
          <a:prstGeom prst="rect">
            <a:avLst/>
          </a:prstGeom>
        </p:spPr>
      </p:pic>
      <p:sp>
        <p:nvSpPr>
          <p:cNvPr id="22" name="圆角矩形 6"/>
          <p:cNvSpPr>
            <a:spLocks noChangeArrowheads="1"/>
          </p:cNvSpPr>
          <p:nvPr/>
        </p:nvSpPr>
        <p:spPr bwMode="auto">
          <a:xfrm>
            <a:off x="7027545" y="5869940"/>
            <a:ext cx="1460500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趣味游戏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嵌入品牌视觉元素</a:t>
            </a:r>
          </a:p>
        </p:txBody>
      </p:sp>
      <p:sp>
        <p:nvSpPr>
          <p:cNvPr id="23" name="圆角矩形 6"/>
          <p:cNvSpPr>
            <a:spLocks noChangeArrowheads="1"/>
          </p:cNvSpPr>
          <p:nvPr/>
        </p:nvSpPr>
        <p:spPr bwMode="auto">
          <a:xfrm>
            <a:off x="8952865" y="5869940"/>
            <a:ext cx="1460500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设置门店优惠券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引流用户线下消费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530" y="1383665"/>
            <a:ext cx="609600" cy="50419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439545" y="1372235"/>
            <a:ext cx="3624580" cy="527050"/>
            <a:chOff x="2267" y="2161"/>
            <a:chExt cx="5708" cy="830"/>
          </a:xfrm>
        </p:grpSpPr>
        <p:grpSp>
          <p:nvGrpSpPr>
            <p:cNvPr id="7" name="组合 6"/>
            <p:cNvGrpSpPr/>
            <p:nvPr/>
          </p:nvGrpSpPr>
          <p:grpSpPr>
            <a:xfrm>
              <a:off x="2267" y="2161"/>
              <a:ext cx="5708" cy="830"/>
              <a:chOff x="2837" y="2506"/>
              <a:chExt cx="5708" cy="830"/>
            </a:xfrm>
          </p:grpSpPr>
          <p:sp>
            <p:nvSpPr>
              <p:cNvPr id="31" name="TextBox 11"/>
              <p:cNvSpPr txBox="1"/>
              <p:nvPr/>
            </p:nvSpPr>
            <p:spPr>
              <a:xfrm>
                <a:off x="2837" y="2703"/>
                <a:ext cx="3844" cy="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3DBAD3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推荐产品：微传单</a:t>
                </a:r>
                <a:r>
                  <a:rPr lang="en-US" altLang="zh-CN" sz="1400" dirty="0">
                    <a:solidFill>
                      <a:srgbClr val="3DBAD3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+</a:t>
                </a:r>
                <a:r>
                  <a:rPr lang="zh-CN" altLang="en-US" sz="1400" dirty="0">
                    <a:solidFill>
                      <a:srgbClr val="3DBAD3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门店系统</a:t>
                </a: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838" y="2506"/>
                <a:ext cx="5707" cy="830"/>
              </a:xfrm>
              <a:prstGeom prst="roundRect">
                <a:avLst/>
              </a:prstGeom>
              <a:noFill/>
              <a:ln w="28575" cmpd="dbl">
                <a:solidFill>
                  <a:srgbClr val="3DBAD3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15" y="2524"/>
                <a:ext cx="971" cy="794"/>
              </a:xfrm>
              <a:prstGeom prst="rect">
                <a:avLst/>
              </a:prstGeom>
            </p:spPr>
          </p:pic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16" y="2161"/>
              <a:ext cx="865" cy="79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7134225" y="1363980"/>
            <a:ext cx="3623945" cy="546735"/>
            <a:chOff x="11235" y="2148"/>
            <a:chExt cx="5707" cy="861"/>
          </a:xfrm>
        </p:grpSpPr>
        <p:grpSp>
          <p:nvGrpSpPr>
            <p:cNvPr id="26" name="组合 25"/>
            <p:cNvGrpSpPr/>
            <p:nvPr/>
          </p:nvGrpSpPr>
          <p:grpSpPr>
            <a:xfrm>
              <a:off x="11235" y="2179"/>
              <a:ext cx="5707" cy="830"/>
              <a:chOff x="2838" y="2506"/>
              <a:chExt cx="5707" cy="830"/>
            </a:xfrm>
          </p:grpSpPr>
          <p:sp>
            <p:nvSpPr>
              <p:cNvPr id="27" name="TextBox 11"/>
              <p:cNvSpPr txBox="1"/>
              <p:nvPr/>
            </p:nvSpPr>
            <p:spPr>
              <a:xfrm>
                <a:off x="2912" y="2703"/>
                <a:ext cx="3844" cy="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zh-CN" altLang="en-US" sz="1400" dirty="0">
                    <a:solidFill>
                      <a:srgbClr val="3DBAD3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推荐产品：营销活动+门店系统</a:t>
                </a: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2838" y="2506"/>
                <a:ext cx="5707" cy="830"/>
              </a:xfrm>
              <a:prstGeom prst="roundRect">
                <a:avLst/>
              </a:prstGeom>
              <a:noFill/>
              <a:ln w="28575" cmpd="dbl">
                <a:solidFill>
                  <a:srgbClr val="3DBAD3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25" y="2148"/>
              <a:ext cx="865" cy="794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597536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90311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方案二</a:t>
            </a:r>
          </a:p>
        </p:txBody>
      </p:sp>
      <p:pic>
        <p:nvPicPr>
          <p:cNvPr id="32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98170" y="2494280"/>
            <a:ext cx="4794885" cy="3124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多种激活方式，提升用户活跃度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02920" y="3009265"/>
            <a:ext cx="4486910" cy="785495"/>
            <a:chOff x="1332" y="4304"/>
            <a:chExt cx="7066" cy="1237"/>
          </a:xfrm>
        </p:grpSpPr>
        <p:sp>
          <p:nvSpPr>
            <p:cNvPr id="10" name="椭圆 9"/>
            <p:cNvSpPr/>
            <p:nvPr/>
          </p:nvSpPr>
          <p:spPr>
            <a:xfrm>
              <a:off x="1416" y="4304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2" y="451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在线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预约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5" y="4636"/>
              <a:ext cx="5413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会员通过小程序店铺进行服务预约，方便快捷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3715" y="5081270"/>
            <a:ext cx="4745355" cy="785495"/>
            <a:chOff x="1349" y="7567"/>
            <a:chExt cx="7473" cy="1237"/>
          </a:xfrm>
        </p:grpSpPr>
        <p:sp>
          <p:nvSpPr>
            <p:cNvPr id="18" name="椭圆 17"/>
            <p:cNvSpPr/>
            <p:nvPr/>
          </p:nvSpPr>
          <p:spPr>
            <a:xfrm>
              <a:off x="1416" y="7567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85" y="7884"/>
              <a:ext cx="5837" cy="72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l" defTabSz="457200">
                <a:defRPr/>
              </a:pP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上架宠物玩具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/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洗护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/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主粮产品，刺激用户线上支付购买，并到店自提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49" y="7815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在线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选购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用户激活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655320" y="2172018"/>
            <a:ext cx="692404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门店系统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小程序店铺内上传产品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/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服务，吸引用户为爱宠消费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99160" y="891540"/>
            <a:ext cx="2523490" cy="461010"/>
            <a:chOff x="1416" y="1794"/>
            <a:chExt cx="3974" cy="726"/>
          </a:xfrm>
        </p:grpSpPr>
        <p:sp>
          <p:nvSpPr>
            <p:cNvPr id="39" name="圆角矩形 6"/>
            <p:cNvSpPr>
              <a:spLocks noChangeArrowheads="1"/>
            </p:cNvSpPr>
            <p:nvPr/>
          </p:nvSpPr>
          <p:spPr bwMode="auto">
            <a:xfrm>
              <a:off x="1431" y="1794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40" name="文本框 7"/>
            <p:cNvSpPr txBox="1">
              <a:spLocks noChangeArrowheads="1"/>
            </p:cNvSpPr>
            <p:nvPr/>
          </p:nvSpPr>
          <p:spPr bwMode="auto">
            <a:xfrm>
              <a:off x="1416" y="1877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线上预约，线下消费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96355" y="2350770"/>
            <a:ext cx="1497330" cy="3759835"/>
            <a:chOff x="9293" y="3702"/>
            <a:chExt cx="2358" cy="5921"/>
          </a:xfrm>
        </p:grpSpPr>
        <p:pic>
          <p:nvPicPr>
            <p:cNvPr id="8" name="图片 7"/>
            <p:cNvPicPr preferRelativeResize="0"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3" y="3702"/>
              <a:ext cx="2358" cy="5102"/>
            </a:xfrm>
            <a:prstGeom prst="rect">
              <a:avLst/>
            </a:prstGeom>
            <a:noFill/>
          </p:spPr>
        </p:pic>
        <p:sp>
          <p:nvSpPr>
            <p:cNvPr id="9" name="圆角矩形 6"/>
            <p:cNvSpPr>
              <a:spLocks noChangeArrowheads="1"/>
            </p:cNvSpPr>
            <p:nvPr/>
          </p:nvSpPr>
          <p:spPr bwMode="auto">
            <a:xfrm>
              <a:off x="9579" y="8989"/>
              <a:ext cx="1787" cy="635"/>
            </a:xfrm>
            <a:prstGeom prst="roundRect">
              <a:avLst>
                <a:gd name="adj" fmla="val 16667"/>
              </a:avLst>
            </a:prstGeom>
            <a:solidFill>
              <a:srgbClr val="E7F64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在线预约</a:t>
              </a:r>
            </a:p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提高服务效率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94395" y="2350770"/>
            <a:ext cx="2926080" cy="3759835"/>
            <a:chOff x="11722" y="3702"/>
            <a:chExt cx="4608" cy="5921"/>
          </a:xfrm>
        </p:grpSpPr>
        <p:grpSp>
          <p:nvGrpSpPr>
            <p:cNvPr id="21" name="组合 20"/>
            <p:cNvGrpSpPr/>
            <p:nvPr/>
          </p:nvGrpSpPr>
          <p:grpSpPr>
            <a:xfrm>
              <a:off x="11722" y="3702"/>
              <a:ext cx="4609" cy="5102"/>
              <a:chOff x="11722" y="3702"/>
              <a:chExt cx="4609" cy="510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22" y="3702"/>
                <a:ext cx="2357" cy="510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973" y="3702"/>
                <a:ext cx="2358" cy="5102"/>
              </a:xfrm>
              <a:prstGeom prst="rect">
                <a:avLst/>
              </a:prstGeom>
            </p:spPr>
          </p:pic>
        </p:grpSp>
        <p:sp>
          <p:nvSpPr>
            <p:cNvPr id="17" name="圆角矩形 6"/>
            <p:cNvSpPr>
              <a:spLocks noChangeArrowheads="1"/>
            </p:cNvSpPr>
            <p:nvPr/>
          </p:nvSpPr>
          <p:spPr bwMode="auto">
            <a:xfrm>
              <a:off x="13148" y="8989"/>
              <a:ext cx="1787" cy="635"/>
            </a:xfrm>
            <a:prstGeom prst="roundRect">
              <a:avLst>
                <a:gd name="adj" fmla="val 16667"/>
              </a:avLst>
            </a:prstGeom>
            <a:solidFill>
              <a:srgbClr val="E7F64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产品</a:t>
              </a:r>
              <a:r>
                <a:rPr lang="en-US" altLang="zh-CN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/</a:t>
              </a:r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服务上架</a:t>
              </a:r>
            </a:p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门店产品清晰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2310" y="1482090"/>
            <a:ext cx="2774315" cy="527050"/>
            <a:chOff x="1106" y="2334"/>
            <a:chExt cx="4369" cy="830"/>
          </a:xfrm>
        </p:grpSpPr>
        <p:sp>
          <p:nvSpPr>
            <p:cNvPr id="29" name="TextBox 11"/>
            <p:cNvSpPr txBox="1"/>
            <p:nvPr/>
          </p:nvSpPr>
          <p:spPr>
            <a:xfrm>
              <a:off x="1106" y="2531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推荐产品：门店系统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317" y="2334"/>
              <a:ext cx="4158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" y="2334"/>
              <a:ext cx="865" cy="79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2920" y="3979545"/>
            <a:ext cx="4486275" cy="785495"/>
            <a:chOff x="1333" y="5885"/>
            <a:chExt cx="7065" cy="1237"/>
          </a:xfrm>
        </p:grpSpPr>
        <p:sp>
          <p:nvSpPr>
            <p:cNvPr id="4" name="椭圆 3"/>
            <p:cNvSpPr/>
            <p:nvPr/>
          </p:nvSpPr>
          <p:spPr>
            <a:xfrm>
              <a:off x="1416" y="5885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333" y="610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优惠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券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985" y="5926"/>
              <a:ext cx="5413" cy="118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针对宠物的生活用品、医美服务等板块，设置多种类型优惠券，刺激用户浏览不同的商品内容并进行消费</a:t>
              </a:r>
            </a:p>
          </p:txBody>
        </p:sp>
      </p:grpSp>
      <p:pic>
        <p:nvPicPr>
          <p:cNvPr id="3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68795" y="2160905"/>
            <a:ext cx="4688205" cy="49657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通过微传单海报，宣传上新服务，或进行活动报名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创建营销活动抽奖游戏，派发线下消费优惠券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用户激活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63320" y="1353185"/>
            <a:ext cx="4816475" cy="4985385"/>
            <a:chOff x="1832" y="2131"/>
            <a:chExt cx="7585" cy="7851"/>
          </a:xfrm>
        </p:grpSpPr>
        <p:sp>
          <p:nvSpPr>
            <p:cNvPr id="3" name="矩形 2"/>
            <p:cNvSpPr/>
            <p:nvPr/>
          </p:nvSpPr>
          <p:spPr>
            <a:xfrm>
              <a:off x="1832" y="3403"/>
              <a:ext cx="7585" cy="142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通过微传单收集用户消费爱好，分析用户消费习惯，寻找营销切入点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通过销售系统</a:t>
              </a:r>
              <a:r>
                <a:rPr lang="zh-CN" altLang="en-US" sz="1100" dirty="0">
                  <a:solidFill>
                    <a:srgbClr val="FF0000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智能名片</a:t>
              </a:r>
              <a:r>
                <a:rPr lang="en-US" altLang="zh-CN" sz="1100" dirty="0">
                  <a:solidFill>
                    <a:srgbClr val="FF0000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+IM</a:t>
              </a:r>
              <a:r>
                <a:rPr lang="zh-CN" altLang="en-US" sz="1100" dirty="0">
                  <a:solidFill>
                    <a:srgbClr val="FF0000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聊天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功能打造</a:t>
              </a:r>
              <a:r>
                <a:rPr lang="zh-CN" altLang="en-US" sz="1100" dirty="0">
                  <a:solidFill>
                    <a:srgbClr val="FF0000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宠物护理师形象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，主动触达客户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销售系统智能名片能增加商品链接，增加门店消费入口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销售系统商机雷达追踪用户浏览内容，抓取消费线索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760" y="5265"/>
              <a:ext cx="5391" cy="4717"/>
              <a:chOff x="2760" y="5505"/>
              <a:chExt cx="5391" cy="4717"/>
            </a:xfrm>
          </p:grpSpPr>
          <p:sp>
            <p:nvSpPr>
              <p:cNvPr id="18" name="圆角矩形 6"/>
              <p:cNvSpPr>
                <a:spLocks noChangeArrowheads="1"/>
              </p:cNvSpPr>
              <p:nvPr/>
            </p:nvSpPr>
            <p:spPr bwMode="auto">
              <a:xfrm>
                <a:off x="2760" y="9588"/>
                <a:ext cx="1937" cy="635"/>
              </a:xfrm>
              <a:prstGeom prst="roundRect">
                <a:avLst>
                  <a:gd name="adj" fmla="val 16667"/>
                </a:avLst>
              </a:prstGeom>
              <a:solidFill>
                <a:srgbClr val="E7F642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100" b="1">
                    <a:solidFill>
                      <a:srgbClr val="0070C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微传单调查问卷</a:t>
                </a:r>
              </a:p>
              <a:p>
                <a:pPr algn="ctr" eaLnBrk="1" hangingPunct="1"/>
                <a:r>
                  <a:rPr lang="zh-CN" altLang="en-US" sz="1100" b="1">
                    <a:solidFill>
                      <a:srgbClr val="0070C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收集消费线索</a:t>
                </a: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11" y="5505"/>
                <a:ext cx="1834" cy="3969"/>
              </a:xfrm>
              <a:prstGeom prst="rect">
                <a:avLst/>
              </a:prstGeom>
            </p:spPr>
          </p:pic>
          <p:sp>
            <p:nvSpPr>
              <p:cNvPr id="20" name="圆角矩形 6"/>
              <p:cNvSpPr>
                <a:spLocks noChangeArrowheads="1"/>
              </p:cNvSpPr>
              <p:nvPr/>
            </p:nvSpPr>
            <p:spPr bwMode="auto">
              <a:xfrm>
                <a:off x="6340" y="9588"/>
                <a:ext cx="1787" cy="635"/>
              </a:xfrm>
              <a:prstGeom prst="roundRect">
                <a:avLst>
                  <a:gd name="adj" fmla="val 16667"/>
                </a:avLst>
              </a:prstGeom>
              <a:solidFill>
                <a:srgbClr val="E7F642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100" b="1">
                    <a:solidFill>
                      <a:srgbClr val="0070C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智能名片</a:t>
                </a:r>
              </a:p>
              <a:p>
                <a:pPr algn="ctr" eaLnBrk="1" hangingPunct="1"/>
                <a:r>
                  <a:rPr lang="zh-CN" altLang="en-US" sz="1100" b="1">
                    <a:solidFill>
                      <a:srgbClr val="0070C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增加销售可能</a:t>
                </a:r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17" y="5505"/>
                <a:ext cx="1834" cy="3969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2267" y="2161"/>
              <a:ext cx="5708" cy="830"/>
              <a:chOff x="2837" y="2506"/>
              <a:chExt cx="5708" cy="830"/>
            </a:xfrm>
          </p:grpSpPr>
          <p:sp>
            <p:nvSpPr>
              <p:cNvPr id="31" name="TextBox 11"/>
              <p:cNvSpPr txBox="1"/>
              <p:nvPr/>
            </p:nvSpPr>
            <p:spPr>
              <a:xfrm>
                <a:off x="2837" y="2703"/>
                <a:ext cx="3844" cy="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zh-CN" altLang="en-US" sz="1400" dirty="0">
                    <a:solidFill>
                      <a:srgbClr val="3DBAD3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推荐产品：微传单+销售系统</a:t>
                </a: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838" y="2506"/>
                <a:ext cx="5707" cy="830"/>
              </a:xfrm>
              <a:prstGeom prst="roundRect">
                <a:avLst/>
              </a:prstGeom>
              <a:noFill/>
              <a:ln w="28575" cmpd="dbl">
                <a:solidFill>
                  <a:srgbClr val="3DBAD3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15" y="2524"/>
                <a:ext cx="971" cy="794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16" y="2131"/>
              <a:ext cx="803" cy="794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8190" y="3343275"/>
            <a:ext cx="1164590" cy="2520315"/>
          </a:xfrm>
          <a:prstGeom prst="rect">
            <a:avLst/>
          </a:prstGeom>
        </p:spPr>
      </p:pic>
      <p:sp>
        <p:nvSpPr>
          <p:cNvPr id="33" name="圆角矩形 6"/>
          <p:cNvSpPr>
            <a:spLocks noChangeArrowheads="1"/>
          </p:cNvSpPr>
          <p:nvPr/>
        </p:nvSpPr>
        <p:spPr bwMode="auto">
          <a:xfrm>
            <a:off x="7123430" y="593534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微传单海报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实现线上推广</a:t>
            </a:r>
          </a:p>
        </p:txBody>
      </p:sp>
      <p:sp>
        <p:nvSpPr>
          <p:cNvPr id="36" name="圆角矩形 6"/>
          <p:cNvSpPr>
            <a:spLocks noChangeArrowheads="1"/>
          </p:cNvSpPr>
          <p:nvPr/>
        </p:nvSpPr>
        <p:spPr bwMode="auto">
          <a:xfrm>
            <a:off x="9079230" y="593534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抽奖游戏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派送福利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896100" y="1478280"/>
            <a:ext cx="2440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Tx/>
              <a:buSzTx/>
              <a:buFontTx/>
            </a:pPr>
            <a:r>
              <a:rPr lang="zh-CN" altLang="en-US" sz="1400" dirty="0">
                <a:solidFill>
                  <a:srgbClr val="3DBAD3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推荐产品：微传单+营销活动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896735" y="1353185"/>
            <a:ext cx="3623945" cy="527050"/>
          </a:xfrm>
          <a:prstGeom prst="roundRect">
            <a:avLst/>
          </a:prstGeom>
          <a:noFill/>
          <a:ln w="28575" cmpd="dbl">
            <a:solidFill>
              <a:srgbClr val="3DBAD3"/>
            </a:solidFill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1630" y="1364615"/>
            <a:ext cx="616585" cy="504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7536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42661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方案二</a:t>
            </a:r>
          </a:p>
        </p:txBody>
      </p:sp>
      <p:pic>
        <p:nvPicPr>
          <p:cNvPr id="154" name="图片 15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515" y="1353185"/>
            <a:ext cx="618490" cy="512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40800" y="3343275"/>
            <a:ext cx="1411351" cy="2520000"/>
          </a:xfrm>
          <a:prstGeom prst="rect">
            <a:avLst/>
          </a:prstGeom>
        </p:spPr>
      </p:pic>
      <p:pic>
        <p:nvPicPr>
          <p:cNvPr id="2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98170" y="2446655"/>
            <a:ext cx="4794885" cy="3124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多种会员玩法，提升会员留存率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655320" y="2200593"/>
            <a:ext cx="692404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门店系统自带成熟会员系统，提升商家服务管理效率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9160" y="929640"/>
            <a:ext cx="2523490" cy="461010"/>
            <a:chOff x="1416" y="1794"/>
            <a:chExt cx="3974" cy="726"/>
          </a:xfrm>
        </p:grpSpPr>
        <p:sp>
          <p:nvSpPr>
            <p:cNvPr id="39" name="圆角矩形 6"/>
            <p:cNvSpPr>
              <a:spLocks noChangeArrowheads="1"/>
            </p:cNvSpPr>
            <p:nvPr/>
          </p:nvSpPr>
          <p:spPr bwMode="auto">
            <a:xfrm>
              <a:off x="1431" y="1794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40" name="文本框 7"/>
            <p:cNvSpPr txBox="1">
              <a:spLocks noChangeArrowheads="1"/>
            </p:cNvSpPr>
            <p:nvPr/>
          </p:nvSpPr>
          <p:spPr bwMode="auto">
            <a:xfrm>
              <a:off x="1416" y="1877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会员管理，刺激复购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t="902" b="68253"/>
          <a:stretch>
            <a:fillRect/>
          </a:stretch>
        </p:blipFill>
        <p:spPr>
          <a:xfrm>
            <a:off x="5355590" y="2664460"/>
            <a:ext cx="2955290" cy="1973580"/>
          </a:xfrm>
          <a:prstGeom prst="rect">
            <a:avLst/>
          </a:prstGeom>
        </p:spPr>
      </p:pic>
      <p:sp>
        <p:nvSpPr>
          <p:cNvPr id="9" name="圆角矩形 6"/>
          <p:cNvSpPr>
            <a:spLocks noChangeArrowheads="1"/>
          </p:cNvSpPr>
          <p:nvPr/>
        </p:nvSpPr>
        <p:spPr bwMode="auto">
          <a:xfrm>
            <a:off x="6266180" y="480504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设置会员等级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筛选消费人群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5815" y="1460500"/>
            <a:ext cx="1908810" cy="4130040"/>
          </a:xfrm>
          <a:prstGeom prst="rect">
            <a:avLst/>
          </a:prstGeom>
        </p:spPr>
      </p:pic>
      <p:sp>
        <p:nvSpPr>
          <p:cNvPr id="5" name="圆角矩形 6"/>
          <p:cNvSpPr>
            <a:spLocks noChangeArrowheads="1"/>
          </p:cNvSpPr>
          <p:nvPr/>
        </p:nvSpPr>
        <p:spPr bwMode="auto">
          <a:xfrm>
            <a:off x="8775065" y="4805045"/>
            <a:ext cx="1210310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会员积分玩法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提升线下复购率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3845560" y="600710"/>
            <a:ext cx="45008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用户留存复购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02310" y="1482090"/>
            <a:ext cx="2774315" cy="527050"/>
            <a:chOff x="1106" y="2334"/>
            <a:chExt cx="4369" cy="830"/>
          </a:xfrm>
        </p:grpSpPr>
        <p:sp>
          <p:nvSpPr>
            <p:cNvPr id="29" name="TextBox 11"/>
            <p:cNvSpPr txBox="1"/>
            <p:nvPr/>
          </p:nvSpPr>
          <p:spPr>
            <a:xfrm>
              <a:off x="1106" y="2531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推荐产品：门店系统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317" y="2334"/>
              <a:ext cx="4158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" y="2334"/>
              <a:ext cx="865" cy="794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45820" y="2896235"/>
            <a:ext cx="4176953" cy="3395268"/>
            <a:chOff x="1332" y="4246"/>
            <a:chExt cx="7490" cy="6088"/>
          </a:xfrm>
        </p:grpSpPr>
        <p:grpSp>
          <p:nvGrpSpPr>
            <p:cNvPr id="7" name="组合 6"/>
            <p:cNvGrpSpPr/>
            <p:nvPr/>
          </p:nvGrpSpPr>
          <p:grpSpPr>
            <a:xfrm>
              <a:off x="1332" y="5834"/>
              <a:ext cx="7066" cy="1354"/>
              <a:chOff x="1332" y="4304"/>
              <a:chExt cx="7066" cy="135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416" y="4304"/>
                <a:ext cx="1237" cy="123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32" y="4512"/>
                <a:ext cx="1341" cy="93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会员</a:t>
                </a:r>
              </a:p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储值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985" y="4304"/>
                <a:ext cx="5413" cy="135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开通会员储值后，会员对账号进行充值，在门店消费时可使用余额支付，提升门店服务效率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349" y="9097"/>
              <a:ext cx="7473" cy="1237"/>
              <a:chOff x="1349" y="7567"/>
              <a:chExt cx="7473" cy="1237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416" y="7567"/>
                <a:ext cx="1237" cy="123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985" y="7884"/>
                <a:ext cx="5837" cy="82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l" defTabSz="457200">
                  <a:defRPr/>
                </a:pPr>
                <a:r>
                  <a:rPr lang="zh-CN" altLang="en-US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设置会员等级提升规则，会员达到一定条件自动升级，享受更大折扣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49" y="7815"/>
                <a:ext cx="1341" cy="93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会员</a:t>
                </a:r>
              </a:p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等级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33" y="7415"/>
              <a:ext cx="7065" cy="1237"/>
              <a:chOff x="1333" y="5885"/>
              <a:chExt cx="7065" cy="1237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416" y="5885"/>
                <a:ext cx="1237" cy="123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33" y="6102"/>
                <a:ext cx="1341" cy="93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会员</a:t>
                </a:r>
              </a:p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积分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985" y="6030"/>
                <a:ext cx="5413" cy="95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会员消费后即可获得会员积分，线下消费优惠力度更大，有效提升会员复购率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49" y="4246"/>
              <a:ext cx="7065" cy="1237"/>
              <a:chOff x="1333" y="5885"/>
              <a:chExt cx="7065" cy="123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416" y="5885"/>
                <a:ext cx="1237" cy="123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33" y="6102"/>
                <a:ext cx="1341" cy="93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卡项</a:t>
                </a:r>
              </a:p>
              <a:p>
                <a:pPr algn="ctr" defTabSz="4572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消费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985" y="6030"/>
                <a:ext cx="5413" cy="95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设置服务套餐卡，会员购买一次即可多次享受服务，提高服务效率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0450830" y="1460500"/>
            <a:ext cx="1497330" cy="3759835"/>
            <a:chOff x="16346" y="3702"/>
            <a:chExt cx="2358" cy="592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46" y="3702"/>
              <a:ext cx="2358" cy="5102"/>
            </a:xfrm>
            <a:prstGeom prst="rect">
              <a:avLst/>
            </a:prstGeom>
          </p:spPr>
        </p:pic>
        <p:sp>
          <p:nvSpPr>
            <p:cNvPr id="37" name="圆角矩形 6"/>
            <p:cNvSpPr>
              <a:spLocks noChangeArrowheads="1"/>
            </p:cNvSpPr>
            <p:nvPr/>
          </p:nvSpPr>
          <p:spPr bwMode="auto">
            <a:xfrm>
              <a:off x="16632" y="8989"/>
              <a:ext cx="1787" cy="635"/>
            </a:xfrm>
            <a:prstGeom prst="roundRect">
              <a:avLst>
                <a:gd name="adj" fmla="val 16667"/>
              </a:avLst>
            </a:prstGeom>
            <a:solidFill>
              <a:srgbClr val="E7F64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套餐次卡服务</a:t>
              </a:r>
            </a:p>
            <a:p>
              <a:pPr algn="ctr" eaLnBrk="1" hangingPunct="1"/>
              <a:r>
                <a:rPr lang="zh-CN" altLang="en-US" sz="1100" b="1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增加到店消费</a:t>
              </a:r>
            </a:p>
          </p:txBody>
        </p:sp>
      </p:grpSp>
      <p:pic>
        <p:nvPicPr>
          <p:cNvPr id="3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735" y="2722245"/>
            <a:ext cx="2050716" cy="32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84340" y="2108835"/>
            <a:ext cx="3980180" cy="4298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销售系统智能名片内嵌入微传单，通过微传单传播，最终引流到门店活动。</a:t>
            </a:r>
          </a:p>
        </p:txBody>
      </p:sp>
      <p:sp>
        <p:nvSpPr>
          <p:cNvPr id="13" name="圆角矩形 6"/>
          <p:cNvSpPr>
            <a:spLocks noChangeArrowheads="1"/>
          </p:cNvSpPr>
          <p:nvPr/>
        </p:nvSpPr>
        <p:spPr bwMode="auto">
          <a:xfrm>
            <a:off x="8279765" y="6039485"/>
            <a:ext cx="131635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微传单</a:t>
            </a:r>
            <a:r>
              <a:rPr lang="en-US" altLang="zh-CN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+IM</a:t>
            </a:r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聊天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多渠道推广门店</a:t>
            </a:r>
          </a:p>
        </p:txBody>
      </p:sp>
      <p:sp>
        <p:nvSpPr>
          <p:cNvPr id="11" name="矩形 10"/>
          <p:cNvSpPr/>
          <p:nvPr/>
        </p:nvSpPr>
        <p:spPr>
          <a:xfrm>
            <a:off x="1221105" y="1796415"/>
            <a:ext cx="3980180" cy="3124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400000000000000" charset="-122"/>
              <a:ea typeface="思源黑体" panose="020B0400000000000000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1105" y="2108835"/>
            <a:ext cx="4823460" cy="5988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销售系统智能名片功能，增加员工与用户交流，快速传达门店最新信息，针对老客户进行长期服务，刺激复购率。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开展营销活动每日签到打卡活动，保持与用户交流，提升好感</a:t>
            </a:r>
          </a:p>
        </p:txBody>
      </p:sp>
      <p:sp>
        <p:nvSpPr>
          <p:cNvPr id="20" name="圆角矩形 6"/>
          <p:cNvSpPr>
            <a:spLocks noChangeArrowheads="1"/>
          </p:cNvSpPr>
          <p:nvPr/>
        </p:nvSpPr>
        <p:spPr bwMode="auto">
          <a:xfrm>
            <a:off x="1783080" y="603948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智能名片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维护客户关系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1470" y="2722245"/>
            <a:ext cx="1497331" cy="3240000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3845560" y="600710"/>
            <a:ext cx="4500880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用户留存复购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40180" y="1353185"/>
            <a:ext cx="3623945" cy="546100"/>
            <a:chOff x="2268" y="2131"/>
            <a:chExt cx="5707" cy="860"/>
          </a:xfrm>
        </p:grpSpPr>
        <p:sp>
          <p:nvSpPr>
            <p:cNvPr id="31" name="TextBox 11"/>
            <p:cNvSpPr txBox="1"/>
            <p:nvPr/>
          </p:nvSpPr>
          <p:spPr>
            <a:xfrm>
              <a:off x="2402" y="2358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推荐产品：销售系统</a:t>
              </a:r>
              <a:r>
                <a:rPr lang="en-US" altLang="zh-CN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+</a:t>
              </a:r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门店系统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2268" y="2161"/>
              <a:ext cx="5707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6" y="2131"/>
              <a:ext cx="803" cy="79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659245" y="1353185"/>
            <a:ext cx="4658360" cy="546100"/>
            <a:chOff x="10487" y="2131"/>
            <a:chExt cx="7336" cy="860"/>
          </a:xfrm>
        </p:grpSpPr>
        <p:sp>
          <p:nvSpPr>
            <p:cNvPr id="21" name="TextBox 11"/>
            <p:cNvSpPr txBox="1"/>
            <p:nvPr/>
          </p:nvSpPr>
          <p:spPr>
            <a:xfrm>
              <a:off x="10621" y="2358"/>
              <a:ext cx="4901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推荐产品：销售系统</a:t>
              </a:r>
              <a:r>
                <a:rPr lang="en-US" altLang="zh-CN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+</a:t>
              </a:r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微传单</a:t>
              </a:r>
              <a:r>
                <a:rPr lang="en-US" altLang="zh-CN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+</a:t>
              </a:r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门店系统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487" y="2161"/>
              <a:ext cx="7337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5" y="2160"/>
              <a:ext cx="865" cy="79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85" y="2131"/>
              <a:ext cx="803" cy="79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23" y="2160"/>
              <a:ext cx="971" cy="794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597536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95011" y="1451293"/>
            <a:ext cx="718185" cy="306705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</a:rPr>
              <a:t>方案二</a:t>
            </a:r>
          </a:p>
        </p:txBody>
      </p:sp>
      <p:pic>
        <p:nvPicPr>
          <p:cNvPr id="154" name="图片 15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635" y="1379220"/>
            <a:ext cx="618490" cy="512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10915" y="2722245"/>
            <a:ext cx="1805940" cy="3240405"/>
          </a:xfrm>
          <a:prstGeom prst="rect">
            <a:avLst/>
          </a:prstGeom>
        </p:spPr>
      </p:pic>
      <p:sp>
        <p:nvSpPr>
          <p:cNvPr id="6" name="圆角矩形 6"/>
          <p:cNvSpPr>
            <a:spLocks noChangeArrowheads="1"/>
          </p:cNvSpPr>
          <p:nvPr/>
        </p:nvSpPr>
        <p:spPr bwMode="auto">
          <a:xfrm>
            <a:off x="3846830" y="6039485"/>
            <a:ext cx="1134745" cy="403225"/>
          </a:xfrm>
          <a:prstGeom prst="roundRect">
            <a:avLst>
              <a:gd name="adj" fmla="val 16667"/>
            </a:avLst>
          </a:prstGeom>
          <a:solidFill>
            <a:srgbClr val="E7F6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智能名片</a:t>
            </a:r>
          </a:p>
          <a:p>
            <a:pPr algn="ctr" eaLnBrk="1" hangingPunct="1"/>
            <a:r>
              <a:rPr lang="zh-CN" altLang="en-US" sz="1100" b="1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维护客户关系</a:t>
            </a:r>
          </a:p>
        </p:txBody>
      </p:sp>
      <p:pic>
        <p:nvPicPr>
          <p:cNvPr id="2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5820" y="2656840"/>
            <a:ext cx="4486910" cy="785495"/>
            <a:chOff x="1332" y="4304"/>
            <a:chExt cx="7066" cy="1237"/>
          </a:xfrm>
        </p:grpSpPr>
        <p:sp>
          <p:nvSpPr>
            <p:cNvPr id="10" name="椭圆 9"/>
            <p:cNvSpPr/>
            <p:nvPr/>
          </p:nvSpPr>
          <p:spPr>
            <a:xfrm>
              <a:off x="1416" y="4304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2" y="451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员工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系统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5" y="4604"/>
              <a:ext cx="5413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一键查询员工概况、智能排班，提高管理效率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6615" y="4728845"/>
            <a:ext cx="4745355" cy="785495"/>
            <a:chOff x="1349" y="7567"/>
            <a:chExt cx="7473" cy="1237"/>
          </a:xfrm>
        </p:grpSpPr>
        <p:sp>
          <p:nvSpPr>
            <p:cNvPr id="18" name="椭圆 17"/>
            <p:cNvSpPr/>
            <p:nvPr/>
          </p:nvSpPr>
          <p:spPr>
            <a:xfrm>
              <a:off x="1416" y="7567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85" y="7794"/>
              <a:ext cx="5837" cy="84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l" defTabSz="914400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多门店管理，根据会员地理位置推荐门店，支持门店统一品牌风格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49" y="7815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门店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管理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解决方案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—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店务管理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721995" y="2191068"/>
            <a:ext cx="692404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每日更新门店数据，及时复盘业绩情况，管理员工，提升门店硬实力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6455" y="3660775"/>
            <a:ext cx="4486275" cy="785495"/>
            <a:chOff x="1333" y="5885"/>
            <a:chExt cx="7065" cy="1237"/>
          </a:xfrm>
        </p:grpSpPr>
        <p:sp>
          <p:nvSpPr>
            <p:cNvPr id="14" name="椭圆 13"/>
            <p:cNvSpPr/>
            <p:nvPr/>
          </p:nvSpPr>
          <p:spPr>
            <a:xfrm>
              <a:off x="1416" y="5885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33" y="610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数据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追踪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985" y="5895"/>
              <a:ext cx="5413" cy="84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将店铺数据实时同步到手机，随时追踪店铺各项数据，进行分析，及时了解销售情况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9160" y="910590"/>
            <a:ext cx="2523490" cy="461010"/>
            <a:chOff x="1416" y="1794"/>
            <a:chExt cx="3974" cy="726"/>
          </a:xfrm>
        </p:grpSpPr>
        <p:sp>
          <p:nvSpPr>
            <p:cNvPr id="39" name="圆角矩形 6"/>
            <p:cNvSpPr>
              <a:spLocks noChangeArrowheads="1"/>
            </p:cNvSpPr>
            <p:nvPr/>
          </p:nvSpPr>
          <p:spPr bwMode="auto">
            <a:xfrm>
              <a:off x="1431" y="1794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40" name="文本框 7"/>
            <p:cNvSpPr txBox="1">
              <a:spLocks noChangeArrowheads="1"/>
            </p:cNvSpPr>
            <p:nvPr/>
          </p:nvSpPr>
          <p:spPr bwMode="auto">
            <a:xfrm>
              <a:off x="1416" y="1877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员工管理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7980" y="1798320"/>
            <a:ext cx="1993265" cy="431419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02310" y="1482090"/>
            <a:ext cx="2774315" cy="527050"/>
            <a:chOff x="1106" y="2334"/>
            <a:chExt cx="4369" cy="830"/>
          </a:xfrm>
        </p:grpSpPr>
        <p:sp>
          <p:nvSpPr>
            <p:cNvPr id="29" name="TextBox 11"/>
            <p:cNvSpPr txBox="1"/>
            <p:nvPr/>
          </p:nvSpPr>
          <p:spPr>
            <a:xfrm>
              <a:off x="1106" y="2531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推荐产品：门店系统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317" y="2334"/>
              <a:ext cx="4158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0" y="2334"/>
              <a:ext cx="865" cy="79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46455" y="5678170"/>
            <a:ext cx="4486910" cy="785495"/>
            <a:chOff x="1332" y="4304"/>
            <a:chExt cx="7066" cy="1237"/>
          </a:xfrm>
        </p:grpSpPr>
        <p:sp>
          <p:nvSpPr>
            <p:cNvPr id="9" name="椭圆 8"/>
            <p:cNvSpPr/>
            <p:nvPr/>
          </p:nvSpPr>
          <p:spPr>
            <a:xfrm>
              <a:off x="1416" y="4304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32" y="451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员工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福利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985" y="4604"/>
              <a:ext cx="5413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设置推广任务，激励员工，派送内部福利</a:t>
              </a:r>
            </a:p>
          </p:txBody>
        </p:sp>
      </p:grpSp>
      <p:pic>
        <p:nvPicPr>
          <p:cNvPr id="2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5820" y="2942590"/>
            <a:ext cx="4486910" cy="785495"/>
            <a:chOff x="1332" y="4304"/>
            <a:chExt cx="7066" cy="1237"/>
          </a:xfrm>
        </p:grpSpPr>
        <p:sp>
          <p:nvSpPr>
            <p:cNvPr id="10" name="椭圆 9"/>
            <p:cNvSpPr/>
            <p:nvPr/>
          </p:nvSpPr>
          <p:spPr>
            <a:xfrm>
              <a:off x="1416" y="4304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2" y="4512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门店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装修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5" y="4636"/>
              <a:ext cx="5413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自定义宠物门店装修风格，凸显品牌形象。</a:t>
              </a: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941070" y="2333943"/>
            <a:ext cx="846836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云设计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自带10W+可商用设计模板，满足门店不同运营场景中的设计需求，增加视觉愉悦感。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66140" y="4128135"/>
            <a:ext cx="4782185" cy="785495"/>
            <a:chOff x="1364" y="5937"/>
            <a:chExt cx="7531" cy="1237"/>
          </a:xfrm>
        </p:grpSpPr>
        <p:sp>
          <p:nvSpPr>
            <p:cNvPr id="14" name="椭圆 13"/>
            <p:cNvSpPr/>
            <p:nvPr/>
          </p:nvSpPr>
          <p:spPr>
            <a:xfrm>
              <a:off x="1416" y="5937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64" y="6165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活动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海报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985" y="6030"/>
              <a:ext cx="5910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制作趣味海报，放入微传单中，增强推广效果。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9160" y="986790"/>
            <a:ext cx="2523490" cy="461010"/>
            <a:chOff x="1416" y="1959"/>
            <a:chExt cx="3974" cy="726"/>
          </a:xfrm>
        </p:grpSpPr>
        <p:sp>
          <p:nvSpPr>
            <p:cNvPr id="39" name="圆角矩形 6"/>
            <p:cNvSpPr>
              <a:spLocks noChangeArrowheads="1"/>
            </p:cNvSpPr>
            <p:nvPr/>
          </p:nvSpPr>
          <p:spPr bwMode="auto">
            <a:xfrm>
              <a:off x="1431" y="1959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40" name="文本框 7"/>
            <p:cNvSpPr txBox="1">
              <a:spLocks noChangeArrowheads="1"/>
            </p:cNvSpPr>
            <p:nvPr/>
          </p:nvSpPr>
          <p:spPr bwMode="auto">
            <a:xfrm>
              <a:off x="1416" y="2042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视觉传达效果优化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66140" y="5271135"/>
            <a:ext cx="4466590" cy="785495"/>
            <a:chOff x="1364" y="5937"/>
            <a:chExt cx="7034" cy="1237"/>
          </a:xfrm>
        </p:grpSpPr>
        <p:sp>
          <p:nvSpPr>
            <p:cNvPr id="23" name="椭圆 22"/>
            <p:cNvSpPr/>
            <p:nvPr/>
          </p:nvSpPr>
          <p:spPr>
            <a:xfrm>
              <a:off x="1416" y="5937"/>
              <a:ext cx="1237" cy="12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64" y="6165"/>
              <a:ext cx="1341" cy="82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商品</a:t>
              </a:r>
            </a:p>
            <a:p>
              <a:pPr algn="ctr" defTabSz="457200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主图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985" y="6030"/>
              <a:ext cx="5413" cy="492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设计商品主图，提高用户消费欲望。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30975" y="2618740"/>
            <a:ext cx="3992245" cy="3242945"/>
            <a:chOff x="9062" y="4101"/>
            <a:chExt cx="6287" cy="510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rcRect b="35274"/>
            <a:stretch>
              <a:fillRect/>
            </a:stretch>
          </p:blipFill>
          <p:spPr>
            <a:xfrm>
              <a:off x="9062" y="4101"/>
              <a:ext cx="3157" cy="510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3" y="6652"/>
              <a:ext cx="2546" cy="255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0" y="4101"/>
              <a:ext cx="2544" cy="2551"/>
            </a:xfrm>
            <a:prstGeom prst="rect">
              <a:avLst/>
            </a:prstGeom>
          </p:spPr>
        </p:pic>
      </p:grpSp>
      <p:sp>
        <p:nvSpPr>
          <p:cNvPr id="3" name="TextBox 8"/>
          <p:cNvSpPr txBox="1"/>
          <p:nvPr/>
        </p:nvSpPr>
        <p:spPr>
          <a:xfrm>
            <a:off x="3646488" y="600710"/>
            <a:ext cx="489902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视觉传达优化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02310" y="1567815"/>
            <a:ext cx="2774315" cy="527050"/>
            <a:chOff x="1106" y="2334"/>
            <a:chExt cx="4369" cy="830"/>
          </a:xfrm>
        </p:grpSpPr>
        <p:sp>
          <p:nvSpPr>
            <p:cNvPr id="29" name="TextBox 11"/>
            <p:cNvSpPr txBox="1"/>
            <p:nvPr/>
          </p:nvSpPr>
          <p:spPr>
            <a:xfrm>
              <a:off x="1106" y="2531"/>
              <a:ext cx="384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rgbClr val="3DBAD3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推荐产品：云设计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317" y="2334"/>
              <a:ext cx="4158" cy="830"/>
            </a:xfrm>
            <a:prstGeom prst="roundRect">
              <a:avLst/>
            </a:prstGeom>
            <a:noFill/>
            <a:ln w="28575" cmpd="dbl">
              <a:solidFill>
                <a:srgbClr val="3DBAD3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215" y="1571625"/>
            <a:ext cx="514985" cy="504190"/>
          </a:xfrm>
          <a:prstGeom prst="rect">
            <a:avLst/>
          </a:prstGeom>
        </p:spPr>
      </p:pic>
      <p:pic>
        <p:nvPicPr>
          <p:cNvPr id="3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4285" y="2413000"/>
            <a:ext cx="3934460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dist" defTabSz="914400"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案例展示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6327367" y="1631837"/>
            <a:ext cx="4353118" cy="650875"/>
            <a:chOff x="4307080" y="1347614"/>
            <a:chExt cx="3265280" cy="488156"/>
          </a:xfrm>
        </p:grpSpPr>
        <p:sp>
          <p:nvSpPr>
            <p:cNvPr id="9" name="MH_SubTitle_1"/>
            <p:cNvSpPr txBox="1"/>
            <p:nvPr>
              <p:custDataLst>
                <p:tags r:id="rId11"/>
              </p:custDataLst>
            </p:nvPr>
          </p:nvSpPr>
          <p:spPr>
            <a:xfrm>
              <a:off x="5391574" y="1486033"/>
              <a:ext cx="2180786" cy="27670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行业背景</a:t>
              </a:r>
            </a:p>
          </p:txBody>
        </p:sp>
        <p:grpSp>
          <p:nvGrpSpPr>
            <p:cNvPr id="10" name="组合 2"/>
            <p:cNvGrpSpPr/>
            <p:nvPr/>
          </p:nvGrpSpPr>
          <p:grpSpPr>
            <a:xfrm>
              <a:off x="4307080" y="1347614"/>
              <a:ext cx="852448" cy="488156"/>
              <a:chOff x="6056831" y="2096130"/>
              <a:chExt cx="1198755" cy="686432"/>
            </a:xfrm>
          </p:grpSpPr>
          <p:cxnSp>
            <p:nvCxnSpPr>
              <p:cNvPr id="11" name="MH_Other_1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MH_Other_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056831" y="2108570"/>
                <a:ext cx="565888" cy="389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327367" y="2623497"/>
            <a:ext cx="4290255" cy="650875"/>
            <a:chOff x="4307080" y="2091358"/>
            <a:chExt cx="3218126" cy="488156"/>
          </a:xfrm>
        </p:grpSpPr>
        <p:sp>
          <p:nvSpPr>
            <p:cNvPr id="14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44420" y="2166516"/>
              <a:ext cx="2180786" cy="27670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宠物行业核心场景</a:t>
              </a:r>
            </a:p>
          </p:txBody>
        </p:sp>
        <p:grpSp>
          <p:nvGrpSpPr>
            <p:cNvPr id="15" name="组合 6"/>
            <p:cNvGrpSpPr/>
            <p:nvPr/>
          </p:nvGrpSpPr>
          <p:grpSpPr>
            <a:xfrm>
              <a:off x="4307080" y="2091358"/>
              <a:ext cx="852448" cy="488156"/>
              <a:chOff x="6056831" y="3142521"/>
              <a:chExt cx="1198755" cy="686432"/>
            </a:xfrm>
          </p:grpSpPr>
          <p:cxnSp>
            <p:nvCxnSpPr>
              <p:cNvPr id="16" name="MH_Other_4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MH_Other_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056831" y="3154961"/>
                <a:ext cx="565888" cy="389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20" name="组合 25"/>
          <p:cNvGrpSpPr/>
          <p:nvPr/>
        </p:nvGrpSpPr>
        <p:grpSpPr>
          <a:xfrm>
            <a:off x="6298648" y="3411892"/>
            <a:ext cx="4328354" cy="650875"/>
            <a:chOff x="4357092" y="2835101"/>
            <a:chExt cx="3246704" cy="488156"/>
          </a:xfrm>
        </p:grpSpPr>
        <p:sp>
          <p:nvSpPr>
            <p:cNvPr id="21" name="MH_SubTitle_3"/>
            <p:cNvSpPr txBox="1"/>
            <p:nvPr>
              <p:custDataLst>
                <p:tags r:id="rId5"/>
              </p:custDataLst>
            </p:nvPr>
          </p:nvSpPr>
          <p:spPr>
            <a:xfrm>
              <a:off x="5423010" y="2972728"/>
              <a:ext cx="2180786" cy="27670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解决方案</a:t>
              </a:r>
            </a:p>
          </p:txBody>
        </p:sp>
        <p:grpSp>
          <p:nvGrpSpPr>
            <p:cNvPr id="2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23" name="MH_Other_7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MH_Other_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4199677"/>
                <a:ext cx="565888" cy="389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25" name="组合 26"/>
          <p:cNvGrpSpPr/>
          <p:nvPr/>
        </p:nvGrpSpPr>
        <p:grpSpPr>
          <a:xfrm>
            <a:off x="6298648" y="4403553"/>
            <a:ext cx="4294067" cy="649288"/>
            <a:chOff x="4357092" y="3578845"/>
            <a:chExt cx="3220985" cy="486966"/>
          </a:xfrm>
        </p:grpSpPr>
        <p:sp>
          <p:nvSpPr>
            <p:cNvPr id="26" name="MH_SubTitle_4"/>
            <p:cNvSpPr txBox="1"/>
            <p:nvPr>
              <p:custDataLst>
                <p:tags r:id="rId2"/>
              </p:custDataLst>
            </p:nvPr>
          </p:nvSpPr>
          <p:spPr>
            <a:xfrm>
              <a:off x="5397291" y="3621780"/>
              <a:ext cx="2180786" cy="27670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案例展示</a:t>
              </a:r>
            </a:p>
          </p:txBody>
        </p:sp>
        <p:grpSp>
          <p:nvGrpSpPr>
            <p:cNvPr id="27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28" name="MH_Other_10"/>
              <p:cNvCxnSpPr/>
              <p:nvPr>
                <p:custDataLst>
                  <p:tags r:id="rId3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MH_Other_12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127160" y="5246065"/>
                <a:ext cx="565888" cy="389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30" name="MH_Others_1"/>
          <p:cNvSpPr txBox="1"/>
          <p:nvPr>
            <p:custDataLst>
              <p:tags r:id="rId1"/>
            </p:custDataLst>
          </p:nvPr>
        </p:nvSpPr>
        <p:spPr>
          <a:xfrm>
            <a:off x="3599495" y="1077678"/>
            <a:ext cx="2724517" cy="7385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  <a:sym typeface="+mn-lt"/>
              </a:rPr>
              <a:t>目  录</a:t>
            </a:r>
          </a:p>
        </p:txBody>
      </p:sp>
      <p:pic>
        <p:nvPicPr>
          <p:cNvPr id="3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48577" y="21772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8"/>
          <p:cNvSpPr txBox="1"/>
          <p:nvPr/>
        </p:nvSpPr>
        <p:spPr>
          <a:xfrm>
            <a:off x="4223911" y="60946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案例展示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8155" y="1207135"/>
            <a:ext cx="2138045" cy="46285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816465" y="2666365"/>
            <a:ext cx="1518920" cy="1697355"/>
            <a:chOff x="15444" y="5428"/>
            <a:chExt cx="2392" cy="2673"/>
          </a:xfrm>
        </p:grpSpPr>
        <p:pic>
          <p:nvPicPr>
            <p:cNvPr id="3" name="图片 2" descr="图片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44" y="5428"/>
              <a:ext cx="2392" cy="2401"/>
            </a:xfrm>
            <a:prstGeom prst="rect">
              <a:avLst/>
            </a:prstGeom>
          </p:spPr>
        </p:pic>
        <p:sp>
          <p:nvSpPr>
            <p:cNvPr id="34" name="TextBox 8"/>
            <p:cNvSpPr txBox="1"/>
            <p:nvPr/>
          </p:nvSpPr>
          <p:spPr>
            <a:xfrm>
              <a:off x="15796" y="7715"/>
              <a:ext cx="1689" cy="3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扫码体验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0170" y="2667635"/>
            <a:ext cx="4230370" cy="1707515"/>
            <a:chOff x="942" y="2153"/>
            <a:chExt cx="6662" cy="2689"/>
          </a:xfrm>
        </p:grpSpPr>
        <p:sp>
          <p:nvSpPr>
            <p:cNvPr id="11" name="矩形 10"/>
            <p:cNvSpPr/>
            <p:nvPr/>
          </p:nvSpPr>
          <p:spPr>
            <a:xfrm>
              <a:off x="942" y="2957"/>
              <a:ext cx="6268" cy="188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魔力宠物店位于社区附近，是一家规模较小且经营方式单一的传统店铺。到店的客户大多来自附近社区，宠物数量有限。随着周边宠物店的增多，前来进行宠物服务的客人就逐渐减少了，魔力宠物店层一度困在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“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三公里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”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的魔咒里，利润直线下滑。</a:t>
              </a:r>
            </a:p>
          </p:txBody>
        </p:sp>
        <p:sp>
          <p:nvSpPr>
            <p:cNvPr id="5" name="TextBox 8"/>
            <p:cNvSpPr txBox="1"/>
            <p:nvPr/>
          </p:nvSpPr>
          <p:spPr>
            <a:xfrm>
              <a:off x="942" y="2153"/>
              <a:ext cx="6662" cy="3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rPr>
                <a:t>魔力宠物店</a:t>
              </a:r>
            </a:p>
          </p:txBody>
        </p:sp>
      </p:grpSp>
      <p:pic>
        <p:nvPicPr>
          <p:cNvPr id="1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963" y="2577465"/>
            <a:ext cx="9236075" cy="3476625"/>
          </a:xfrm>
          <a:prstGeom prst="rect">
            <a:avLst/>
          </a:prstGeom>
        </p:spPr>
      </p:pic>
      <p:sp>
        <p:nvSpPr>
          <p:cNvPr id="35" name="TextBox 8"/>
          <p:cNvSpPr txBox="1"/>
          <p:nvPr/>
        </p:nvSpPr>
        <p:spPr>
          <a:xfrm>
            <a:off x="4223911" y="60946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1933575" y="1280160"/>
            <a:ext cx="8324850" cy="7550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开店初期，店铺知名度不高，来门店咨询的人不多，于是店主开启了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附近的小程序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功能，一定区域范围内用户能轻易搜索到，增加门店线上曝光，同时制作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抽奖大转盘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活动，邀请中奖用户到店免费试吃、享受宠物洗护服务，获得用户的一致好评，还设置了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推广员任务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，引导员工及老会员邀请新人，实现以老带新。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8"/>
          <p:cNvSpPr txBox="1"/>
          <p:nvPr/>
        </p:nvSpPr>
        <p:spPr>
          <a:xfrm>
            <a:off x="4223911" y="60946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案例展示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7195" y="2264410"/>
            <a:ext cx="8817610" cy="33756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3575" y="1280160"/>
            <a:ext cx="8324850" cy="5334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积累了一定的用户量后，店主在门店里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上架各种高性价比产品和服务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，提高店铺销售额，同时派送各种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优惠券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增加优惠力度，同时开启多项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服务预约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，合理安排员工在高峰期的服务工作，减少用户流失，进一步增加用户好感。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8"/>
          <p:cNvSpPr txBox="1"/>
          <p:nvPr/>
        </p:nvSpPr>
        <p:spPr>
          <a:xfrm>
            <a:off x="4223911" y="60946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案例展示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670" y="2169795"/>
            <a:ext cx="8763913" cy="33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3575" y="1537335"/>
            <a:ext cx="8324850" cy="3124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接着，店主建立起成熟的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会员系统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，设置不同会员层级和增值服务，通过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会员储值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提前为店储备资金流。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8"/>
          <p:cNvSpPr txBox="1"/>
          <p:nvPr/>
        </p:nvSpPr>
        <p:spPr>
          <a:xfrm>
            <a:off x="4223911" y="60946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案例展示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575" y="2300605"/>
            <a:ext cx="8317177" cy="337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3575" y="1537335"/>
            <a:ext cx="8324850" cy="5334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在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积分商城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内，店主设置了多种积分商品，如宠物零食、宠物玩具、宠物被窝等用品，会员消费后获得积分，即可在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积分商城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内兑换，进一步促进用户复购，同时系统可收录会员的生日，为后续的</a:t>
            </a:r>
            <a:r>
              <a:rPr lang="zh-CN" altLang="en-US" sz="1200" b="1" dirty="0">
                <a:solidFill>
                  <a:srgbClr val="FF000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短信营销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做铺垫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2731770" y="1273175"/>
            <a:ext cx="793750" cy="732155"/>
            <a:chOff x="3642" y="5826"/>
            <a:chExt cx="1250" cy="1153"/>
          </a:xfrm>
        </p:grpSpPr>
        <p:sp>
          <p:nvSpPr>
            <p:cNvPr id="66" name="椭圆 65"/>
            <p:cNvSpPr/>
            <p:nvPr/>
          </p:nvSpPr>
          <p:spPr>
            <a:xfrm>
              <a:off x="3690" y="5826"/>
              <a:ext cx="1153" cy="1153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3642" y="6013"/>
              <a:ext cx="1250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抽奖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互动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51760" y="5429250"/>
            <a:ext cx="793750" cy="732155"/>
            <a:chOff x="3642" y="5826"/>
            <a:chExt cx="1250" cy="1153"/>
          </a:xfrm>
        </p:grpSpPr>
        <p:sp>
          <p:nvSpPr>
            <p:cNvPr id="69" name="椭圆 68"/>
            <p:cNvSpPr/>
            <p:nvPr/>
          </p:nvSpPr>
          <p:spPr>
            <a:xfrm>
              <a:off x="3690" y="5826"/>
              <a:ext cx="1153" cy="1153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3642" y="6013"/>
              <a:ext cx="1250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店铺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宣传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47720" y="4462780"/>
            <a:ext cx="1272540" cy="1272540"/>
            <a:chOff x="4876" y="7962"/>
            <a:chExt cx="2004" cy="2004"/>
          </a:xfrm>
        </p:grpSpPr>
        <p:sp>
          <p:nvSpPr>
            <p:cNvPr id="90" name="椭圆 89"/>
            <p:cNvSpPr/>
            <p:nvPr/>
          </p:nvSpPr>
          <p:spPr>
            <a:xfrm>
              <a:off x="4876" y="7962"/>
              <a:ext cx="2005" cy="2005"/>
            </a:xfrm>
            <a:prstGeom prst="ellipse">
              <a:avLst/>
            </a:prstGeom>
            <a:noFill/>
            <a:ln w="28575">
              <a:solidFill>
                <a:srgbClr val="3DBAD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884" y="8259"/>
              <a:ext cx="1990" cy="1412"/>
              <a:chOff x="4923" y="8335"/>
              <a:chExt cx="1990" cy="141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95" y="8335"/>
                <a:ext cx="1387" cy="1134"/>
              </a:xfrm>
              <a:prstGeom prst="rect">
                <a:avLst/>
              </a:prstGeom>
            </p:spPr>
          </p:pic>
          <p:sp>
            <p:nvSpPr>
              <p:cNvPr id="91" name="矩形 90"/>
              <p:cNvSpPr/>
              <p:nvPr/>
            </p:nvSpPr>
            <p:spPr>
              <a:xfrm>
                <a:off x="4923" y="9197"/>
                <a:ext cx="1990" cy="5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sym typeface="微软雅黑" panose="020B0503020204020204" pitchFamily="34" charset="-122"/>
                  </a:rPr>
                  <a:t>微传单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378585" y="2847340"/>
            <a:ext cx="1272540" cy="1272540"/>
            <a:chOff x="13674" y="4231"/>
            <a:chExt cx="2004" cy="2004"/>
          </a:xfrm>
        </p:grpSpPr>
        <p:sp>
          <p:nvSpPr>
            <p:cNvPr id="98" name="椭圆 97"/>
            <p:cNvSpPr/>
            <p:nvPr/>
          </p:nvSpPr>
          <p:spPr>
            <a:xfrm>
              <a:off x="13674" y="4231"/>
              <a:ext cx="2005" cy="2005"/>
            </a:xfrm>
            <a:prstGeom prst="ellipse">
              <a:avLst/>
            </a:prstGeom>
            <a:noFill/>
            <a:ln w="28575">
              <a:solidFill>
                <a:srgbClr val="3DBAD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3682" y="4387"/>
              <a:ext cx="1990" cy="1693"/>
              <a:chOff x="13679" y="4329"/>
              <a:chExt cx="1990" cy="1693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884" y="4329"/>
                <a:ext cx="1580" cy="1417"/>
              </a:xfrm>
              <a:prstGeom prst="rect">
                <a:avLst/>
              </a:prstGeom>
            </p:spPr>
          </p:pic>
          <p:sp>
            <p:nvSpPr>
              <p:cNvPr id="99" name="矩形 98"/>
              <p:cNvSpPr/>
              <p:nvPr/>
            </p:nvSpPr>
            <p:spPr>
              <a:xfrm>
                <a:off x="13679" y="5472"/>
                <a:ext cx="1990" cy="5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sym typeface="微软雅黑" panose="020B0503020204020204" pitchFamily="34" charset="-122"/>
                  </a:rPr>
                  <a:t>云设计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342640" y="1913890"/>
            <a:ext cx="1272540" cy="1272540"/>
            <a:chOff x="10853" y="8095"/>
            <a:chExt cx="2004" cy="2004"/>
          </a:xfrm>
        </p:grpSpPr>
        <p:sp>
          <p:nvSpPr>
            <p:cNvPr id="102" name="椭圆 101"/>
            <p:cNvSpPr/>
            <p:nvPr/>
          </p:nvSpPr>
          <p:spPr>
            <a:xfrm>
              <a:off x="10853" y="8095"/>
              <a:ext cx="2005" cy="2005"/>
            </a:xfrm>
            <a:prstGeom prst="ellipse">
              <a:avLst/>
            </a:prstGeom>
            <a:noFill/>
            <a:ln w="28575">
              <a:solidFill>
                <a:srgbClr val="3DBAD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861" y="8333"/>
              <a:ext cx="1990" cy="1530"/>
              <a:chOff x="10905" y="8307"/>
              <a:chExt cx="1990" cy="153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214" y="8307"/>
                <a:ext cx="1372" cy="1134"/>
              </a:xfrm>
              <a:prstGeom prst="rect">
                <a:avLst/>
              </a:prstGeom>
            </p:spPr>
          </p:pic>
          <p:sp>
            <p:nvSpPr>
              <p:cNvPr id="103" name="矩形 102"/>
              <p:cNvSpPr/>
              <p:nvPr/>
            </p:nvSpPr>
            <p:spPr>
              <a:xfrm>
                <a:off x="10905" y="9287"/>
                <a:ext cx="1990" cy="5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sym typeface="微软雅黑" panose="020B0503020204020204" pitchFamily="34" charset="-122"/>
                  </a:rPr>
                  <a:t>营销活动</a:t>
                </a: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7105650" y="3415030"/>
            <a:ext cx="1630680" cy="110490"/>
            <a:chOff x="11190" y="5378"/>
            <a:chExt cx="2568" cy="174"/>
          </a:xfrm>
        </p:grpSpPr>
        <p:cxnSp>
          <p:nvCxnSpPr>
            <p:cNvPr id="106" name="直接箭头连接符 105"/>
            <p:cNvCxnSpPr/>
            <p:nvPr/>
          </p:nvCxnSpPr>
          <p:spPr>
            <a:xfrm>
              <a:off x="11262" y="5450"/>
              <a:ext cx="2496" cy="10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等腰三角形 106"/>
            <p:cNvSpPr/>
            <p:nvPr/>
          </p:nvSpPr>
          <p:spPr>
            <a:xfrm rot="5400000" flipH="1" flipV="1">
              <a:off x="11183" y="5385"/>
              <a:ext cx="175" cy="161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8" name="矩形 117"/>
          <p:cNvSpPr/>
          <p:nvPr/>
        </p:nvSpPr>
        <p:spPr>
          <a:xfrm rot="19920000">
            <a:off x="4520565" y="4227830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门店服务推广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584835" y="2454275"/>
            <a:ext cx="793750" cy="732155"/>
            <a:chOff x="3642" y="5826"/>
            <a:chExt cx="1250" cy="1153"/>
          </a:xfrm>
        </p:grpSpPr>
        <p:sp>
          <p:nvSpPr>
            <p:cNvPr id="121" name="椭圆 120"/>
            <p:cNvSpPr/>
            <p:nvPr/>
          </p:nvSpPr>
          <p:spPr>
            <a:xfrm>
              <a:off x="3690" y="5826"/>
              <a:ext cx="1153" cy="1153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3642" y="6013"/>
              <a:ext cx="1250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Sz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海量</a:t>
              </a:r>
            </a:p>
            <a:p>
              <a:pPr algn="ctr">
                <a:buClrTx/>
                <a:buSz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模板</a:t>
              </a:r>
            </a:p>
          </p:txBody>
        </p:sp>
      </p:grpSp>
      <p:sp>
        <p:nvSpPr>
          <p:cNvPr id="128" name="矩形 127"/>
          <p:cNvSpPr/>
          <p:nvPr/>
        </p:nvSpPr>
        <p:spPr>
          <a:xfrm>
            <a:off x="6516370" y="4854575"/>
            <a:ext cx="2619375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嵌入智能名片二维码，引导用户咨询</a:t>
            </a:r>
          </a:p>
        </p:txBody>
      </p:sp>
      <p:grpSp>
        <p:nvGrpSpPr>
          <p:cNvPr id="36" name="组合 35"/>
          <p:cNvGrpSpPr/>
          <p:nvPr/>
        </p:nvGrpSpPr>
        <p:grpSpPr>
          <a:xfrm rot="9360000">
            <a:off x="2480945" y="2659380"/>
            <a:ext cx="774700" cy="135890"/>
            <a:chOff x="8770" y="7759"/>
            <a:chExt cx="1220" cy="214"/>
          </a:xfrm>
        </p:grpSpPr>
        <p:cxnSp>
          <p:nvCxnSpPr>
            <p:cNvPr id="127" name="直接箭头连接符 126"/>
            <p:cNvCxnSpPr/>
            <p:nvPr/>
          </p:nvCxnSpPr>
          <p:spPr>
            <a:xfrm flipH="1" flipV="1">
              <a:off x="8974" y="7855"/>
              <a:ext cx="1016" cy="1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等腰三角形 128"/>
            <p:cNvSpPr/>
            <p:nvPr/>
          </p:nvSpPr>
          <p:spPr>
            <a:xfrm rot="16200000" flipH="1">
              <a:off x="8762" y="7767"/>
              <a:ext cx="215" cy="198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83580" y="2792730"/>
            <a:ext cx="1272540" cy="1272540"/>
            <a:chOff x="5079" y="3724"/>
            <a:chExt cx="2004" cy="2004"/>
          </a:xfrm>
        </p:grpSpPr>
        <p:sp>
          <p:nvSpPr>
            <p:cNvPr id="55" name="椭圆 54"/>
            <p:cNvSpPr/>
            <p:nvPr/>
          </p:nvSpPr>
          <p:spPr>
            <a:xfrm>
              <a:off x="5079" y="3724"/>
              <a:ext cx="2005" cy="2005"/>
            </a:xfrm>
            <a:prstGeom prst="ellipse">
              <a:avLst/>
            </a:prstGeom>
            <a:noFill/>
            <a:ln w="28575">
              <a:solidFill>
                <a:srgbClr val="3DBAD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087" y="3948"/>
              <a:ext cx="1990" cy="1557"/>
              <a:chOff x="4957" y="3952"/>
              <a:chExt cx="1990" cy="1557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4957" y="4959"/>
                <a:ext cx="1990" cy="5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sym typeface="微软雅黑" panose="020B0503020204020204" pitchFamily="34" charset="-122"/>
                  </a:rPr>
                  <a:t>门店系统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4" y="3952"/>
                <a:ext cx="1236" cy="1134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5662295" y="4144645"/>
            <a:ext cx="688340" cy="635000"/>
            <a:chOff x="13324" y="1462"/>
            <a:chExt cx="1084" cy="1000"/>
          </a:xfrm>
        </p:grpSpPr>
        <p:sp>
          <p:nvSpPr>
            <p:cNvPr id="25" name="椭圆 24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进店有礼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89065" y="2051685"/>
            <a:ext cx="688340" cy="635000"/>
            <a:chOff x="14505" y="1403"/>
            <a:chExt cx="1084" cy="1000"/>
          </a:xfrm>
        </p:grpSpPr>
        <p:sp>
          <p:nvSpPr>
            <p:cNvPr id="29" name="椭圆 28"/>
            <p:cNvSpPr/>
            <p:nvPr/>
          </p:nvSpPr>
          <p:spPr>
            <a:xfrm>
              <a:off x="14547" y="1403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505" y="1662"/>
              <a:ext cx="1085" cy="4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拼团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52310" y="2600325"/>
            <a:ext cx="688975" cy="635635"/>
            <a:chOff x="13324" y="1462"/>
            <a:chExt cx="1085" cy="1001"/>
          </a:xfrm>
        </p:grpSpPr>
        <p:sp>
          <p:nvSpPr>
            <p:cNvPr id="32" name="椭圆 31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全民推广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07710" y="2106930"/>
            <a:ext cx="688975" cy="635635"/>
            <a:chOff x="13324" y="1462"/>
            <a:chExt cx="1085" cy="1001"/>
          </a:xfrm>
        </p:grpSpPr>
        <p:sp>
          <p:nvSpPr>
            <p:cNvPr id="44" name="椭圆 43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在线预约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90005" y="4163060"/>
            <a:ext cx="688975" cy="635635"/>
            <a:chOff x="13324" y="1462"/>
            <a:chExt cx="1085" cy="1001"/>
          </a:xfrm>
        </p:grpSpPr>
        <p:sp>
          <p:nvSpPr>
            <p:cNvPr id="52" name="椭圆 51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会员系统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37295" y="2792095"/>
            <a:ext cx="1272540" cy="1272540"/>
            <a:chOff x="8366" y="1947"/>
            <a:chExt cx="2004" cy="2004"/>
          </a:xfrm>
        </p:grpSpPr>
        <p:sp>
          <p:nvSpPr>
            <p:cNvPr id="51" name="椭圆 50"/>
            <p:cNvSpPr/>
            <p:nvPr/>
          </p:nvSpPr>
          <p:spPr>
            <a:xfrm>
              <a:off x="8366" y="1947"/>
              <a:ext cx="2005" cy="2005"/>
            </a:xfrm>
            <a:prstGeom prst="ellipse">
              <a:avLst/>
            </a:prstGeom>
            <a:noFill/>
            <a:ln w="28575">
              <a:solidFill>
                <a:srgbClr val="3DBAD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374" y="2184"/>
              <a:ext cx="1990" cy="1531"/>
              <a:chOff x="8388" y="2088"/>
              <a:chExt cx="1990" cy="1531"/>
            </a:xfrm>
          </p:grpSpPr>
          <p:sp>
            <p:nvSpPr>
              <p:cNvPr id="219" name="矩形 218"/>
              <p:cNvSpPr/>
              <p:nvPr/>
            </p:nvSpPr>
            <p:spPr>
              <a:xfrm>
                <a:off x="8388" y="3069"/>
                <a:ext cx="1990" cy="55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sym typeface="微软雅黑" panose="020B0503020204020204" pitchFamily="34" charset="-122"/>
                  </a:rPr>
                  <a:t>销售系统</a:t>
                </a: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10" y="2088"/>
                <a:ext cx="1147" cy="1134"/>
              </a:xfrm>
              <a:prstGeom prst="rect">
                <a:avLst/>
              </a:prstGeom>
            </p:spPr>
          </p:pic>
        </p:grpSp>
      </p:grpSp>
      <p:grpSp>
        <p:nvGrpSpPr>
          <p:cNvPr id="54" name="组合 53"/>
          <p:cNvGrpSpPr/>
          <p:nvPr/>
        </p:nvGrpSpPr>
        <p:grpSpPr>
          <a:xfrm>
            <a:off x="10046335" y="2364105"/>
            <a:ext cx="688975" cy="635635"/>
            <a:chOff x="13324" y="1462"/>
            <a:chExt cx="1085" cy="1001"/>
          </a:xfrm>
        </p:grpSpPr>
        <p:sp>
          <p:nvSpPr>
            <p:cNvPr id="71" name="椭圆 70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智能名片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154285" y="3565525"/>
            <a:ext cx="688975" cy="635635"/>
            <a:chOff x="13324" y="1462"/>
            <a:chExt cx="1085" cy="1001"/>
          </a:xfrm>
        </p:grpSpPr>
        <p:sp>
          <p:nvSpPr>
            <p:cNvPr id="80" name="椭圆 79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IM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聊天</a:t>
              </a: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4223911" y="662174"/>
            <a:ext cx="3744178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宠物门店解决方案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021455" y="5716905"/>
            <a:ext cx="793750" cy="732155"/>
            <a:chOff x="3642" y="5826"/>
            <a:chExt cx="1250" cy="1153"/>
          </a:xfrm>
        </p:grpSpPr>
        <p:sp>
          <p:nvSpPr>
            <p:cNvPr id="23" name="椭圆 22"/>
            <p:cNvSpPr/>
            <p:nvPr/>
          </p:nvSpPr>
          <p:spPr>
            <a:xfrm>
              <a:off x="3690" y="5826"/>
              <a:ext cx="1153" cy="1153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642" y="6013"/>
              <a:ext cx="1250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信息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收集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 rot="12780000">
            <a:off x="2452370" y="4462780"/>
            <a:ext cx="774700" cy="135890"/>
            <a:chOff x="8770" y="7759"/>
            <a:chExt cx="1220" cy="214"/>
          </a:xfrm>
        </p:grpSpPr>
        <p:cxnSp>
          <p:nvCxnSpPr>
            <p:cNvPr id="40" name="直接箭头连接符 39"/>
            <p:cNvCxnSpPr/>
            <p:nvPr/>
          </p:nvCxnSpPr>
          <p:spPr>
            <a:xfrm flipH="1" flipV="1">
              <a:off x="8974" y="7855"/>
              <a:ext cx="1016" cy="1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等腰三角形 40"/>
            <p:cNvSpPr/>
            <p:nvPr/>
          </p:nvSpPr>
          <p:spPr>
            <a:xfrm rot="16200000" flipH="1">
              <a:off x="8762" y="7767"/>
              <a:ext cx="215" cy="198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97810" y="3444875"/>
            <a:ext cx="2912110" cy="135890"/>
            <a:chOff x="4406" y="5425"/>
            <a:chExt cx="4586" cy="214"/>
          </a:xfrm>
        </p:grpSpPr>
        <p:cxnSp>
          <p:nvCxnSpPr>
            <p:cNvPr id="45" name="直接箭头连接符 44"/>
            <p:cNvCxnSpPr/>
            <p:nvPr/>
          </p:nvCxnSpPr>
          <p:spPr>
            <a:xfrm flipV="1">
              <a:off x="4406" y="5528"/>
              <a:ext cx="4383" cy="3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等腰三角形 46"/>
            <p:cNvSpPr/>
            <p:nvPr/>
          </p:nvSpPr>
          <p:spPr>
            <a:xfrm rot="5400000" flipH="1">
              <a:off x="8786" y="5433"/>
              <a:ext cx="215" cy="198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15155" y="1404620"/>
            <a:ext cx="793750" cy="732155"/>
            <a:chOff x="3642" y="5826"/>
            <a:chExt cx="1250" cy="1153"/>
          </a:xfrm>
        </p:grpSpPr>
        <p:sp>
          <p:nvSpPr>
            <p:cNvPr id="58" name="椭圆 57"/>
            <p:cNvSpPr/>
            <p:nvPr/>
          </p:nvSpPr>
          <p:spPr>
            <a:xfrm>
              <a:off x="3690" y="5826"/>
              <a:ext cx="1153" cy="1153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3642" y="6013"/>
              <a:ext cx="1250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裂变</a:t>
              </a: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传播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 rot="1380000">
            <a:off x="4656455" y="2846705"/>
            <a:ext cx="1151255" cy="110490"/>
            <a:chOff x="13151" y="2567"/>
            <a:chExt cx="1813" cy="174"/>
          </a:xfrm>
        </p:grpSpPr>
        <p:cxnSp>
          <p:nvCxnSpPr>
            <p:cNvPr id="63" name="直接箭头连接符 62"/>
            <p:cNvCxnSpPr/>
            <p:nvPr/>
          </p:nvCxnSpPr>
          <p:spPr>
            <a:xfrm>
              <a:off x="13151" y="2639"/>
              <a:ext cx="1701" cy="8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等腰三角形 73"/>
            <p:cNvSpPr/>
            <p:nvPr/>
          </p:nvSpPr>
          <p:spPr>
            <a:xfrm rot="5400000">
              <a:off x="14797" y="2574"/>
              <a:ext cx="175" cy="161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587240" y="3855085"/>
            <a:ext cx="1225550" cy="694055"/>
            <a:chOff x="7179" y="5936"/>
            <a:chExt cx="1930" cy="1093"/>
          </a:xfrm>
        </p:grpSpPr>
        <p:cxnSp>
          <p:nvCxnSpPr>
            <p:cNvPr id="77" name="直接箭头连接符 76"/>
            <p:cNvCxnSpPr/>
            <p:nvPr/>
          </p:nvCxnSpPr>
          <p:spPr>
            <a:xfrm flipV="1">
              <a:off x="7179" y="6033"/>
              <a:ext cx="1818" cy="996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等腰三角形 77"/>
            <p:cNvSpPr/>
            <p:nvPr/>
          </p:nvSpPr>
          <p:spPr>
            <a:xfrm rot="3660000">
              <a:off x="8942" y="5943"/>
              <a:ext cx="175" cy="161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078980" y="3751580"/>
            <a:ext cx="688975" cy="635635"/>
            <a:chOff x="13324" y="1462"/>
            <a:chExt cx="1085" cy="1001"/>
          </a:xfrm>
        </p:grpSpPr>
        <p:sp>
          <p:nvSpPr>
            <p:cNvPr id="86" name="椭圆 85"/>
            <p:cNvSpPr/>
            <p:nvPr/>
          </p:nvSpPr>
          <p:spPr>
            <a:xfrm>
              <a:off x="13366" y="1462"/>
              <a:ext cx="1001" cy="1001"/>
            </a:xfrm>
            <a:prstGeom prst="ellips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3324" y="1551"/>
              <a:ext cx="1085" cy="8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</a:rPr>
                <a:t>员工管理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754245" y="4137660"/>
            <a:ext cx="4742815" cy="1128395"/>
            <a:chOff x="7487" y="6516"/>
            <a:chExt cx="7469" cy="1777"/>
          </a:xfrm>
        </p:grpSpPr>
        <p:cxnSp>
          <p:nvCxnSpPr>
            <p:cNvPr id="94" name="直接箭头连接符 93"/>
            <p:cNvCxnSpPr/>
            <p:nvPr/>
          </p:nvCxnSpPr>
          <p:spPr>
            <a:xfrm flipH="1" flipV="1">
              <a:off x="7691" y="8175"/>
              <a:ext cx="7265" cy="4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等腰三角形 94"/>
            <p:cNvSpPr/>
            <p:nvPr/>
          </p:nvSpPr>
          <p:spPr>
            <a:xfrm rot="16200000" flipH="1">
              <a:off x="7479" y="8087"/>
              <a:ext cx="215" cy="198"/>
            </a:xfrm>
            <a:prstGeom prst="triangle">
              <a:avLst/>
            </a:prstGeom>
            <a:solidFill>
              <a:srgbClr val="3DB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96" name="直接箭头连接符 95"/>
            <p:cNvCxnSpPr/>
            <p:nvPr/>
          </p:nvCxnSpPr>
          <p:spPr>
            <a:xfrm>
              <a:off x="14956" y="6516"/>
              <a:ext cx="0" cy="1663"/>
            </a:xfrm>
            <a:prstGeom prst="straightConnector1">
              <a:avLst/>
            </a:prstGeom>
            <a:ln w="19050">
              <a:solidFill>
                <a:srgbClr val="3DBAD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矩形 114"/>
          <p:cNvSpPr/>
          <p:nvPr/>
        </p:nvSpPr>
        <p:spPr>
          <a:xfrm rot="1500000">
            <a:off x="4513580" y="2571750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优惠福利派发</a:t>
            </a:r>
          </a:p>
        </p:txBody>
      </p:sp>
      <p:sp>
        <p:nvSpPr>
          <p:cNvPr id="116" name="矩形 115"/>
          <p:cNvSpPr/>
          <p:nvPr/>
        </p:nvSpPr>
        <p:spPr>
          <a:xfrm>
            <a:off x="3457575" y="3569335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门店装修</a:t>
            </a:r>
          </a:p>
        </p:txBody>
      </p:sp>
      <p:sp>
        <p:nvSpPr>
          <p:cNvPr id="119" name="矩形 118"/>
          <p:cNvSpPr/>
          <p:nvPr/>
        </p:nvSpPr>
        <p:spPr>
          <a:xfrm rot="20220000">
            <a:off x="2056765" y="2468880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视觉传达优化</a:t>
            </a:r>
          </a:p>
        </p:txBody>
      </p:sp>
      <p:sp>
        <p:nvSpPr>
          <p:cNvPr id="123" name="矩形 122"/>
          <p:cNvSpPr/>
          <p:nvPr/>
        </p:nvSpPr>
        <p:spPr>
          <a:xfrm rot="1980000">
            <a:off x="2019935" y="4513580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视觉传达优化</a:t>
            </a:r>
          </a:p>
        </p:txBody>
      </p:sp>
      <p:sp>
        <p:nvSpPr>
          <p:cNvPr id="131" name="矩形 130"/>
          <p:cNvSpPr/>
          <p:nvPr/>
        </p:nvSpPr>
        <p:spPr>
          <a:xfrm>
            <a:off x="7378700" y="3139440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主动触达用户</a:t>
            </a:r>
          </a:p>
        </p:txBody>
      </p:sp>
      <p:sp>
        <p:nvSpPr>
          <p:cNvPr id="6" name="矩形 5"/>
          <p:cNvSpPr/>
          <p:nvPr/>
        </p:nvSpPr>
        <p:spPr>
          <a:xfrm rot="19920000">
            <a:off x="4394835" y="3985895"/>
            <a:ext cx="1357630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用户信息收集</a:t>
            </a:r>
          </a:p>
        </p:txBody>
      </p:sp>
      <p:pic>
        <p:nvPicPr>
          <p:cNvPr id="10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8" grpId="0"/>
      <p:bldP spid="115" grpId="0"/>
      <p:bldP spid="116" grpId="0"/>
      <p:bldP spid="119" grpId="0"/>
      <p:bldP spid="123" grpId="0"/>
      <p:bldP spid="13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3229760" y="2091690"/>
            <a:ext cx="8816340" cy="33216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4513730" y="2439670"/>
            <a:ext cx="3735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spc="500" dirty="0" smtClean="0">
                <a:solidFill>
                  <a:srgbClr val="FE915C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  <a:p>
            <a:pPr algn="l"/>
            <a:r>
              <a:rPr lang="en-US" altLang="zh-CN" sz="3600" b="1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期待与您的合作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4513730" y="4008120"/>
            <a:ext cx="3249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官网</a:t>
            </a: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dirty="0" err="1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www.xunzhanyun.com</a:t>
            </a:r>
            <a:endParaRPr lang="en-US" altLang="zh-CN" dirty="0" smtClean="0">
              <a:solidFill>
                <a:srgbClr val="C4A7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联系电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话：029-86696770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4972200" y="2071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D:\公司图片大全\公司LOGO\讯展科技公众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27" y="2790063"/>
            <a:ext cx="1573984" cy="1573984"/>
          </a:xfrm>
          <a:prstGeom prst="rect">
            <a:avLst/>
          </a:prstGeom>
          <a:noFill/>
        </p:spPr>
      </p:pic>
      <p:pic>
        <p:nvPicPr>
          <p:cNvPr id="13" name="Picture 4" descr="D:\公司图片大全\公司LOGO\于跃微信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1702" y="2766382"/>
            <a:ext cx="1522163" cy="15792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02768" y="4480793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关注官方公众号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1355" y="4457024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微信咨询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4285" y="2413000"/>
            <a:ext cx="3397885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dist" defTabSz="914400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行业背景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8577" y="21772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09065" y="4751070"/>
            <a:ext cx="4404995" cy="859155"/>
            <a:chOff x="2219" y="7482"/>
            <a:chExt cx="6937" cy="1353"/>
          </a:xfrm>
        </p:grpSpPr>
        <p:sp>
          <p:nvSpPr>
            <p:cNvPr id="21" name="TextBox 58"/>
            <p:cNvSpPr txBox="1"/>
            <p:nvPr/>
          </p:nvSpPr>
          <p:spPr>
            <a:xfrm>
              <a:off x="2219" y="7482"/>
              <a:ext cx="872" cy="1121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r>
                <a:rPr lang="en-US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3.</a:t>
              </a: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2976" y="7612"/>
              <a:ext cx="6180" cy="122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05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宠物主对宠物的喂养习惯从“传统散养”逐渐转型为“精养”，涉及的生活用品、玩具、食品、宠物美容、宠物医疗消费大大增加。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09065" y="2973070"/>
            <a:ext cx="4404995" cy="711835"/>
            <a:chOff x="2219" y="4682"/>
            <a:chExt cx="6937" cy="1121"/>
          </a:xfrm>
        </p:grpSpPr>
        <p:sp>
          <p:nvSpPr>
            <p:cNvPr id="17" name="TextBox 54"/>
            <p:cNvSpPr txBox="1"/>
            <p:nvPr/>
          </p:nvSpPr>
          <p:spPr>
            <a:xfrm>
              <a:off x="2219" y="4682"/>
              <a:ext cx="872" cy="1121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r>
                <a:rPr lang="id-ID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1</a:t>
              </a:r>
              <a:r>
                <a:rPr lang="en-US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2976" y="4822"/>
              <a:ext cx="6180" cy="841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05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随着国家养宠政策的逐渐开放及完善，以及人均可支配收入的提升，截至2018年，我国养宠家庭数量已超过六千万。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451" y="5755"/>
              <a:ext cx="67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409065" y="3811905"/>
            <a:ext cx="4404995" cy="860425"/>
            <a:chOff x="2219" y="6003"/>
            <a:chExt cx="6937" cy="1355"/>
          </a:xfrm>
        </p:grpSpPr>
        <p:sp>
          <p:nvSpPr>
            <p:cNvPr id="19" name="TextBox 56"/>
            <p:cNvSpPr txBox="1"/>
            <p:nvPr/>
          </p:nvSpPr>
          <p:spPr>
            <a:xfrm>
              <a:off x="2219" y="6003"/>
              <a:ext cx="872" cy="1121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r>
                <a:rPr lang="en-US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2.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6" y="6133"/>
              <a:ext cx="6180" cy="122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05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随着我国的老龄化及单身群体的增加，宠物带来的陪伴作用日益明显，提升了上述群体的幸福感，起到排解孤独的作用，据调查，59.1%的宠物主将宠物当成自己的孩子，27.8%将宠物视为亲人。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451" y="7358"/>
              <a:ext cx="67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/>
        </p:nvCxnSpPr>
        <p:spPr>
          <a:xfrm>
            <a:off x="1556385" y="5647690"/>
            <a:ext cx="42576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6"/>
          <p:cNvSpPr>
            <a:spLocks noChangeArrowheads="1"/>
          </p:cNvSpPr>
          <p:nvPr/>
        </p:nvSpPr>
        <p:spPr bwMode="auto">
          <a:xfrm>
            <a:off x="1495700" y="2231743"/>
            <a:ext cx="2471166" cy="4618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485900" y="2284730"/>
            <a:ext cx="25241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宠物行业市场前景广阔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4223911" y="662174"/>
            <a:ext cx="3744178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行业背景</a:t>
            </a:r>
          </a:p>
        </p:txBody>
      </p:sp>
      <p:pic>
        <p:nvPicPr>
          <p:cNvPr id="2" name="图片 1" descr="pexels-sean-valentine-40851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8115" y="2284730"/>
            <a:ext cx="4816800" cy="3202888"/>
          </a:xfrm>
          <a:prstGeom prst="rect">
            <a:avLst/>
          </a:prstGeom>
        </p:spPr>
      </p:pic>
      <p:pic>
        <p:nvPicPr>
          <p:cNvPr id="2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5" grpId="0" bldLvl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71476" y="2231743"/>
            <a:ext cx="4405175" cy="2689907"/>
            <a:chOff x="2219" y="3515"/>
            <a:chExt cx="6937" cy="4236"/>
          </a:xfrm>
        </p:grpSpPr>
        <p:sp>
          <p:nvSpPr>
            <p:cNvPr id="17" name="TextBox 54"/>
            <p:cNvSpPr txBox="1"/>
            <p:nvPr/>
          </p:nvSpPr>
          <p:spPr>
            <a:xfrm>
              <a:off x="2219" y="4682"/>
              <a:ext cx="872" cy="1120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r>
                <a:rPr lang="id-ID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1</a:t>
              </a:r>
              <a:r>
                <a:rPr lang="en-US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2976" y="4822"/>
              <a:ext cx="6180" cy="122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05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宠物食品供应商是宠物市场中最大的消费模块，目前国内宠物主粮市场的竞争格局以品牌竞争为主，品牌的实力、口碑是消费者的重要关注点。</a:t>
              </a:r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2219" y="6276"/>
              <a:ext cx="872" cy="1121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r>
                <a:rPr lang="en-US" sz="4300" dirty="0">
                  <a:solidFill>
                    <a:srgbClr val="00000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2.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76" y="6406"/>
              <a:ext cx="6180" cy="122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 algn="l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05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宠物医疗系统是目前宠物市场中最灰色的模块，收费没有统一标准，医疗信息不对称、医患信任度低、对医疗服务不满意情况常有出现。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451" y="6119"/>
              <a:ext cx="67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451" y="7751"/>
              <a:ext cx="67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圆角矩形 6"/>
            <p:cNvSpPr>
              <a:spLocks noChangeArrowheads="1"/>
            </p:cNvSpPr>
            <p:nvPr/>
          </p:nvSpPr>
          <p:spPr bwMode="auto">
            <a:xfrm>
              <a:off x="2355" y="3515"/>
              <a:ext cx="3892" cy="7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endParaRPr>
            </a:p>
          </p:txBody>
        </p:sp>
        <p:sp>
          <p:nvSpPr>
            <p:cNvPr id="26" name="文本框 7"/>
            <p:cNvSpPr txBox="1">
              <a:spLocks noChangeArrowheads="1"/>
            </p:cNvSpPr>
            <p:nvPr/>
          </p:nvSpPr>
          <p:spPr bwMode="auto">
            <a:xfrm>
              <a:off x="2340" y="3598"/>
              <a:ext cx="397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宠物行业市场竞争激烈</a:t>
              </a: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223911" y="662174"/>
            <a:ext cx="3744178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行业背景</a:t>
            </a:r>
          </a:p>
        </p:txBody>
      </p:sp>
      <p:pic>
        <p:nvPicPr>
          <p:cNvPr id="3" name="图片 2" descr="pexels-tranmautritam-21942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340" y="2284730"/>
            <a:ext cx="4816800" cy="3211200"/>
          </a:xfrm>
          <a:prstGeom prst="rect">
            <a:avLst/>
          </a:prstGeom>
        </p:spPr>
      </p:pic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227983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0" y="266121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4556118" y="4583836"/>
            <a:ext cx="3081339" cy="75501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1200" dirty="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门店经营数据量大，难以对顾客进行有效管理，缺少线上自营渠道，和会员的交流少，触达新用户的渠道少。</a:t>
            </a: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8034949" y="4583836"/>
            <a:ext cx="3081339" cy="75501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1200" dirty="0"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宠物主群体日渐倾向于一、二线城市的单身、未婚奋斗青年，该群体接受新事物能力快，容易受互联网信息影响，对品牌的粘度不高。</a:t>
            </a:r>
          </a:p>
        </p:txBody>
      </p:sp>
      <p:sp>
        <p:nvSpPr>
          <p:cNvPr id="83" name="TextBox 8"/>
          <p:cNvSpPr txBox="1"/>
          <p:nvPr/>
        </p:nvSpPr>
        <p:spPr>
          <a:xfrm>
            <a:off x="4223911" y="600579"/>
            <a:ext cx="3744178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行业问题仍需解决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4321810" y="3870960"/>
            <a:ext cx="3547745" cy="3683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defTabSz="912495" eaLnBrk="0" fontAlgn="base" hangingPunct="0">
              <a:buClrTx/>
              <a:buSzTx/>
              <a:buFontTx/>
              <a:defRPr/>
            </a:pPr>
            <a:r>
              <a:rPr lang="zh-CN" altLang="en-US" b="1" kern="0" dirty="0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会员管理难</a:t>
            </a: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7968615" y="3870960"/>
            <a:ext cx="3213100" cy="3683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defTabSz="912495" eaLnBrk="0" fontAlgn="base" hangingPunct="0">
              <a:buClrTx/>
              <a:buSzTx/>
              <a:buFontTx/>
              <a:defRPr/>
            </a:pPr>
            <a:r>
              <a:rPr lang="zh-CN" altLang="en-US" b="1" kern="0" dirty="0">
                <a:solidFill>
                  <a:srgbClr val="0070C0"/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客户流失率高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02665" y="1659890"/>
            <a:ext cx="3213100" cy="3679190"/>
            <a:chOff x="1579" y="2614"/>
            <a:chExt cx="5060" cy="5794"/>
          </a:xfrm>
        </p:grpSpPr>
        <p:sp>
          <p:nvSpPr>
            <p:cNvPr id="73" name="矩形 72"/>
            <p:cNvSpPr>
              <a:spLocks noChangeArrowheads="1"/>
            </p:cNvSpPr>
            <p:nvPr/>
          </p:nvSpPr>
          <p:spPr bwMode="auto">
            <a:xfrm>
              <a:off x="2671" y="7219"/>
              <a:ext cx="3615" cy="11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914400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zh-CN" altLang="en-US" sz="1200" dirty="0"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国外宠物市场成熟时间较早，消费者对国内品牌了解不深，信任度低</a:t>
              </a:r>
            </a:p>
          </p:txBody>
        </p:sp>
        <p:sp>
          <p:nvSpPr>
            <p:cNvPr id="74" name="矩形 73"/>
            <p:cNvSpPr>
              <a:spLocks noChangeArrowheads="1"/>
            </p:cNvSpPr>
            <p:nvPr/>
          </p:nvSpPr>
          <p:spPr bwMode="auto">
            <a:xfrm>
              <a:off x="1579" y="6096"/>
              <a:ext cx="5060" cy="58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rgbClr val="0070C0"/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rPr>
                <a:t>品牌信任度低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rcRect l="4553" t="17898" r="8557" b="16942"/>
            <a:stretch>
              <a:fillRect/>
            </a:stretch>
          </p:blipFill>
          <p:spPr>
            <a:xfrm>
              <a:off x="2671" y="2614"/>
              <a:ext cx="2877" cy="2877"/>
            </a:xfrm>
            <a:prstGeom prst="ellipse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8662353" y="1661795"/>
            <a:ext cx="1825200" cy="18252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l="3197" r="3197"/>
          <a:stretch>
            <a:fillRect/>
          </a:stretch>
        </p:blipFill>
        <p:spPr>
          <a:xfrm>
            <a:off x="5184140" y="1659890"/>
            <a:ext cx="1825200" cy="1825200"/>
          </a:xfrm>
          <a:prstGeom prst="ellipse">
            <a:avLst/>
          </a:prstGeom>
        </p:spPr>
      </p:pic>
      <p:pic>
        <p:nvPicPr>
          <p:cNvPr id="1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5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4285" y="2413000"/>
            <a:ext cx="3934460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dist" defTabSz="914400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行业核心场景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215255" y="5745480"/>
            <a:ext cx="1761490" cy="829310"/>
            <a:chOff x="8020" y="2168"/>
            <a:chExt cx="2774" cy="1306"/>
          </a:xfrm>
        </p:grpSpPr>
        <p:grpSp>
          <p:nvGrpSpPr>
            <p:cNvPr id="90" name="组合 89"/>
            <p:cNvGrpSpPr/>
            <p:nvPr/>
          </p:nvGrpSpPr>
          <p:grpSpPr>
            <a:xfrm>
              <a:off x="8020" y="2168"/>
              <a:ext cx="2775" cy="1307"/>
              <a:chOff x="1877" y="8818"/>
              <a:chExt cx="2775" cy="1307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877" y="8885"/>
                <a:ext cx="2775" cy="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66140">
                  <a:lnSpc>
                    <a:spcPct val="120000"/>
                  </a:lnSpc>
                  <a:defRPr/>
                </a:pPr>
                <a:endParaRPr lang="zh-CN" altLang="en-US" sz="1100" dirty="0">
                  <a:solidFill>
                    <a:schemeClr val="tx1">
                      <a:lumMod val="75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出自【趣你的PPT】(微信:qunideppt)：最优质的PPT资源库"/>
              <p:cNvSpPr txBox="1"/>
              <p:nvPr/>
            </p:nvSpPr>
            <p:spPr>
              <a:xfrm>
                <a:off x="2062" y="8818"/>
                <a:ext cx="2386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accent1"/>
                    </a:solidFill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云设计</a:t>
                </a:r>
              </a:p>
              <a:p>
                <a:pPr algn="ctr"/>
                <a:endParaRPr lang="zh-CN" altLang="en-US" sz="1200" b="1" dirty="0">
                  <a:solidFill>
                    <a:schemeClr val="accent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  <a:p>
                <a:pPr algn="ctr"/>
                <a:endParaRPr lang="zh-CN" altLang="en-US" sz="1200" b="1" dirty="0">
                  <a:solidFill>
                    <a:schemeClr val="accent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  <a:p>
                <a:pPr algn="ctr"/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latin typeface="思源黑体" panose="020B0400000000000000" charset="-122"/>
                    <a:ea typeface="思源黑体" panose="020B0400000000000000" charset="-122"/>
                    <a:cs typeface="思源黑体" panose="020B0400000000000000" charset="-122"/>
                    <a:sym typeface="+mn-lt"/>
                  </a:rPr>
                  <a:t>视觉传达效果优化</a:t>
                </a:r>
                <a:endParaRPr lang="zh-CN" altLang="en-US" sz="1200" b="1" dirty="0">
                  <a:solidFill>
                    <a:schemeClr val="accent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92" y="2425"/>
              <a:ext cx="811" cy="794"/>
            </a:xfrm>
            <a:prstGeom prst="rect">
              <a:avLst/>
            </a:prstGeom>
          </p:spPr>
        </p:pic>
      </p:grpSp>
      <p:sp>
        <p:nvSpPr>
          <p:cNvPr id="5" name="TextBox 8"/>
          <p:cNvSpPr txBox="1"/>
          <p:nvPr/>
        </p:nvSpPr>
        <p:spPr>
          <a:xfrm>
            <a:off x="4223911" y="662174"/>
            <a:ext cx="3744178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宠物行业核心场景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292735" y="1219835"/>
            <a:ext cx="3031490" cy="4255770"/>
            <a:chOff x="435" y="3466"/>
            <a:chExt cx="4774" cy="6702"/>
          </a:xfrm>
        </p:grpSpPr>
        <p:sp>
          <p:nvSpPr>
            <p:cNvPr id="68" name="矩形 67"/>
            <p:cNvSpPr/>
            <p:nvPr/>
          </p:nvSpPr>
          <p:spPr>
            <a:xfrm>
              <a:off x="703" y="3466"/>
              <a:ext cx="4237" cy="6703"/>
            </a:xfrm>
            <a:prstGeom prst="rect">
              <a:avLst/>
            </a:prstGeom>
            <a:noFill/>
            <a:ln w="31750" cmpd="sng">
              <a:solidFill>
                <a:schemeClr val="accent1">
                  <a:shade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435" y="3700"/>
              <a:ext cx="4774" cy="6236"/>
              <a:chOff x="431" y="3646"/>
              <a:chExt cx="4774" cy="6236"/>
            </a:xfrm>
          </p:grpSpPr>
          <p:sp>
            <p:nvSpPr>
              <p:cNvPr id="3" name="出自【趣你的PPT】(微信:qunideppt)：最优质的PPT资源库"/>
              <p:cNvSpPr txBox="1"/>
              <p:nvPr/>
            </p:nvSpPr>
            <p:spPr>
              <a:xfrm>
                <a:off x="826" y="6537"/>
                <a:ext cx="380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进店有礼  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拼团  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推广员</a:t>
                </a:r>
                <a:endParaRPr lang="zh-CN" altLang="en-US" sz="1200" dirty="0">
                  <a:solidFill>
                    <a:schemeClr val="tx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65" y="5853"/>
                <a:ext cx="617" cy="567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78" y="7346"/>
                <a:ext cx="744" cy="608"/>
              </a:xfrm>
              <a:prstGeom prst="rect">
                <a:avLst/>
              </a:prstGeom>
            </p:spPr>
          </p:pic>
          <p:sp>
            <p:nvSpPr>
              <p:cNvPr id="53" name="出自【趣你的PPT】(微信:qunideppt)：最优质的PPT资源库"/>
              <p:cNvSpPr txBox="1"/>
              <p:nvPr/>
            </p:nvSpPr>
            <p:spPr>
              <a:xfrm>
                <a:off x="1354" y="8132"/>
                <a:ext cx="292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宣传海报传播门店信息   </a:t>
                </a:r>
                <a:endParaRPr lang="zh-CN" altLang="en-US" sz="1200" dirty="0">
                  <a:solidFill>
                    <a:schemeClr val="tx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63" y="5895"/>
                <a:ext cx="1412" cy="4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</a:rPr>
                  <a:t>推荐产品</a:t>
                </a:r>
              </a:p>
            </p:txBody>
          </p:sp>
          <p:grpSp>
            <p:nvGrpSpPr>
              <p:cNvPr id="158" name="组合 157"/>
              <p:cNvGrpSpPr/>
              <p:nvPr/>
            </p:nvGrpSpPr>
            <p:grpSpPr>
              <a:xfrm>
                <a:off x="1354" y="3646"/>
                <a:ext cx="2526" cy="1796"/>
                <a:chOff x="1354" y="3646"/>
                <a:chExt cx="2526" cy="1796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1354" y="3646"/>
                  <a:ext cx="2526" cy="17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1855" y="3836"/>
                  <a:ext cx="1572" cy="5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lt"/>
                    </a:rPr>
                    <a:t>门店引流</a:t>
                  </a:r>
                </a:p>
              </p:txBody>
            </p:sp>
            <p:sp>
              <p:nvSpPr>
                <p:cNvPr id="15" name="Rectangle 29"/>
                <p:cNvSpPr/>
                <p:nvPr/>
              </p:nvSpPr>
              <p:spPr>
                <a:xfrm>
                  <a:off x="1423" y="4367"/>
                  <a:ext cx="2435" cy="10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0" algn="ctr">
                    <a:lnSpc>
                      <a:spcPct val="15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1200" b="1" dirty="0">
                      <a:solidFill>
                        <a:schemeClr val="tx1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lt"/>
                    </a:rPr>
                    <a:t>新会员吸纳</a:t>
                  </a:r>
                </a:p>
                <a:p>
                  <a:pPr marL="0" lvl="1" indent="0" algn="ctr">
                    <a:lnSpc>
                      <a:spcPct val="15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1200" b="1" dirty="0">
                      <a:solidFill>
                        <a:schemeClr val="tx1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lt"/>
                    </a:rPr>
                    <a:t>宠物洗护服务推广</a:t>
                  </a: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2264" y="5895"/>
                <a:ext cx="1412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00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ea"/>
                  </a:rPr>
                  <a:t>门店系统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55" y="7408"/>
                <a:ext cx="1412" cy="4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</a:rPr>
                  <a:t>推荐产品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357" y="7408"/>
                <a:ext cx="1131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00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ea"/>
                  </a:rPr>
                  <a:t>微传单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854" y="8693"/>
                <a:ext cx="3405" cy="581"/>
                <a:chOff x="854" y="8693"/>
                <a:chExt cx="3405" cy="581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854" y="8792"/>
                  <a:ext cx="1412" cy="48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FFFF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</a:rPr>
                    <a:t>推荐产品</a:t>
                  </a: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247" y="8792"/>
                  <a:ext cx="1412" cy="48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0000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ea"/>
                    </a:rPr>
                    <a:t>销售系统</a:t>
                  </a:r>
                </a:p>
              </p:txBody>
            </p:sp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87" y="8693"/>
                  <a:ext cx="573" cy="567"/>
                </a:xfrm>
                <a:prstGeom prst="rect">
                  <a:avLst/>
                </a:prstGeom>
              </p:spPr>
            </p:pic>
          </p:grpSp>
          <p:sp>
            <p:nvSpPr>
              <p:cNvPr id="42" name="出自【趣你的PPT】(微信:qunideppt)：最优质的PPT资源库"/>
              <p:cNvSpPr txBox="1"/>
              <p:nvPr/>
            </p:nvSpPr>
            <p:spPr>
              <a:xfrm>
                <a:off x="431" y="9448"/>
                <a:ext cx="4774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获客文章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商机雷达获取消费线索</a:t>
                </a:r>
              </a:p>
            </p:txBody>
          </p:sp>
        </p:grpSp>
      </p:grpSp>
      <p:grpSp>
        <p:nvGrpSpPr>
          <p:cNvPr id="171" name="组合 170"/>
          <p:cNvGrpSpPr/>
          <p:nvPr/>
        </p:nvGrpSpPr>
        <p:grpSpPr>
          <a:xfrm>
            <a:off x="5895975" y="1219835"/>
            <a:ext cx="3031490" cy="4255770"/>
            <a:chOff x="9345" y="3447"/>
            <a:chExt cx="4774" cy="6702"/>
          </a:xfrm>
        </p:grpSpPr>
        <p:sp>
          <p:nvSpPr>
            <p:cNvPr id="156" name="矩形 155"/>
            <p:cNvSpPr/>
            <p:nvPr/>
          </p:nvSpPr>
          <p:spPr>
            <a:xfrm>
              <a:off x="9613" y="3447"/>
              <a:ext cx="4237" cy="6703"/>
            </a:xfrm>
            <a:prstGeom prst="rect">
              <a:avLst/>
            </a:prstGeom>
            <a:noFill/>
            <a:ln w="31750" cmpd="sng">
              <a:solidFill>
                <a:schemeClr val="accent1">
                  <a:shade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9345" y="3700"/>
              <a:ext cx="4774" cy="4915"/>
              <a:chOff x="9343" y="3700"/>
              <a:chExt cx="4774" cy="4915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10467" y="3700"/>
                <a:ext cx="2526" cy="1796"/>
                <a:chOff x="10021" y="3717"/>
                <a:chExt cx="2526" cy="1796"/>
              </a:xfrm>
            </p:grpSpPr>
            <p:sp>
              <p:nvSpPr>
                <p:cNvPr id="121" name="矩形 120"/>
                <p:cNvSpPr/>
                <p:nvPr/>
              </p:nvSpPr>
              <p:spPr>
                <a:xfrm>
                  <a:off x="10021" y="3717"/>
                  <a:ext cx="2526" cy="17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1" name="组合 160"/>
                <p:cNvGrpSpPr/>
                <p:nvPr/>
              </p:nvGrpSpPr>
              <p:grpSpPr>
                <a:xfrm>
                  <a:off x="10067" y="3717"/>
                  <a:ext cx="2434" cy="1797"/>
                  <a:chOff x="10067" y="3717"/>
                  <a:chExt cx="2434" cy="1797"/>
                </a:xfrm>
              </p:grpSpPr>
              <p:sp>
                <p:nvSpPr>
                  <p:cNvPr id="122" name="矩形 121"/>
                  <p:cNvSpPr/>
                  <p:nvPr/>
                </p:nvSpPr>
                <p:spPr>
                  <a:xfrm>
                    <a:off x="10178" y="3717"/>
                    <a:ext cx="2214" cy="5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用户留存复购</a:t>
                    </a:r>
                  </a:p>
                </p:txBody>
              </p:sp>
              <p:sp>
                <p:nvSpPr>
                  <p:cNvPr id="123" name="Rectangle 29"/>
                  <p:cNvSpPr/>
                  <p:nvPr/>
                </p:nvSpPr>
                <p:spPr>
                  <a:xfrm>
                    <a:off x="10067" y="4062"/>
                    <a:ext cx="2435" cy="14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搭建会员体系</a:t>
                    </a:r>
                  </a:p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刺激用户复购</a:t>
                    </a:r>
                  </a:p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门店口碑传播</a:t>
                    </a:r>
                  </a:p>
                </p:txBody>
              </p:sp>
            </p:grpSp>
          </p:grpSp>
          <p:sp>
            <p:nvSpPr>
              <p:cNvPr id="124" name="出自【趣你的PPT】(微信:qunideppt)：最优质的PPT资源库"/>
              <p:cNvSpPr txBox="1"/>
              <p:nvPr/>
            </p:nvSpPr>
            <p:spPr>
              <a:xfrm>
                <a:off x="9660" y="6511"/>
                <a:ext cx="41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会员储值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会员积分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订单评价</a:t>
                </a:r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>
                <a:off x="10021" y="5827"/>
                <a:ext cx="3418" cy="566"/>
                <a:chOff x="9785" y="5827"/>
                <a:chExt cx="3418" cy="566"/>
              </a:xfrm>
            </p:grpSpPr>
            <p:pic>
              <p:nvPicPr>
                <p:cNvPr id="125" name="图片 12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587" y="5827"/>
                  <a:ext cx="617" cy="567"/>
                </a:xfrm>
                <a:prstGeom prst="rect">
                  <a:avLst/>
                </a:prstGeom>
              </p:spPr>
            </p:pic>
            <p:sp>
              <p:nvSpPr>
                <p:cNvPr id="126" name="文本框 125"/>
                <p:cNvSpPr txBox="1"/>
                <p:nvPr/>
              </p:nvSpPr>
              <p:spPr>
                <a:xfrm>
                  <a:off x="9785" y="5869"/>
                  <a:ext cx="1412" cy="48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FFFF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</a:rPr>
                    <a:t>推荐产品</a:t>
                  </a:r>
                </a:p>
              </p:txBody>
            </p:sp>
            <p:sp>
              <p:nvSpPr>
                <p:cNvPr id="127" name="文本框 126"/>
                <p:cNvSpPr txBox="1"/>
                <p:nvPr/>
              </p:nvSpPr>
              <p:spPr>
                <a:xfrm>
                  <a:off x="11186" y="5869"/>
                  <a:ext cx="1412" cy="48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0000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ea"/>
                    </a:rPr>
                    <a:t>门店系统</a:t>
                  </a:r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10028" y="7136"/>
                <a:ext cx="3405" cy="581"/>
                <a:chOff x="854" y="8693"/>
                <a:chExt cx="3405" cy="581"/>
              </a:xfrm>
            </p:grpSpPr>
            <p:sp>
              <p:nvSpPr>
                <p:cNvPr id="134" name="文本框 133"/>
                <p:cNvSpPr txBox="1"/>
                <p:nvPr/>
              </p:nvSpPr>
              <p:spPr>
                <a:xfrm>
                  <a:off x="854" y="8792"/>
                  <a:ext cx="1412" cy="48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FFFF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</a:rPr>
                    <a:t>推荐产品</a:t>
                  </a:r>
                </a:p>
              </p:txBody>
            </p:sp>
            <p:sp>
              <p:nvSpPr>
                <p:cNvPr id="135" name="文本框 134"/>
                <p:cNvSpPr txBox="1"/>
                <p:nvPr/>
              </p:nvSpPr>
              <p:spPr>
                <a:xfrm>
                  <a:off x="2247" y="8792"/>
                  <a:ext cx="1412" cy="48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0000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ea"/>
                    </a:rPr>
                    <a:t>销售系统</a:t>
                  </a:r>
                </a:p>
              </p:txBody>
            </p:sp>
            <p:pic>
              <p:nvPicPr>
                <p:cNvPr id="136" name="图片 135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87" y="8693"/>
                  <a:ext cx="573" cy="567"/>
                </a:xfrm>
                <a:prstGeom prst="rect">
                  <a:avLst/>
                </a:prstGeom>
              </p:spPr>
            </p:pic>
          </p:grpSp>
          <p:sp>
            <p:nvSpPr>
              <p:cNvPr id="137" name="出自【趣你的PPT】(微信:qunideppt)：最优质的PPT资源库"/>
              <p:cNvSpPr txBox="1"/>
              <p:nvPr/>
            </p:nvSpPr>
            <p:spPr>
              <a:xfrm>
                <a:off x="9343" y="7891"/>
                <a:ext cx="477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设置员工推广任务</a:t>
                </a:r>
              </a:p>
              <a:p>
                <a:pPr algn="ctr"/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回访老顾客促进复购</a:t>
                </a: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3265170" y="1219835"/>
            <a:ext cx="2689860" cy="4255770"/>
            <a:chOff x="5205" y="3448"/>
            <a:chExt cx="4236" cy="6702"/>
          </a:xfrm>
        </p:grpSpPr>
        <p:grpSp>
          <p:nvGrpSpPr>
            <p:cNvPr id="167" name="组合 166"/>
            <p:cNvGrpSpPr/>
            <p:nvPr/>
          </p:nvGrpSpPr>
          <p:grpSpPr>
            <a:xfrm>
              <a:off x="5254" y="3682"/>
              <a:ext cx="4140" cy="6236"/>
              <a:chOff x="5473" y="3646"/>
              <a:chExt cx="4140" cy="6236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13" y="8748"/>
                <a:ext cx="685" cy="567"/>
              </a:xfrm>
              <a:prstGeom prst="rect">
                <a:avLst/>
              </a:prstGeom>
            </p:spPr>
          </p:pic>
          <p:sp>
            <p:nvSpPr>
              <p:cNvPr id="54" name="出自【趣你的PPT】(微信:qunideppt)：最优质的PPT资源库"/>
              <p:cNvSpPr txBox="1"/>
              <p:nvPr/>
            </p:nvSpPr>
            <p:spPr>
              <a:xfrm>
                <a:off x="5901" y="9448"/>
                <a:ext cx="3129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转盘抽奖派发门店优惠券</a:t>
                </a:r>
                <a:endPara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" panose="020B0400000000000000" charset="-122"/>
                  <a:sym typeface="+mn-lt"/>
                </a:endParaRPr>
              </a:p>
            </p:txBody>
          </p:sp>
          <p:sp>
            <p:nvSpPr>
              <p:cNvPr id="61" name="出自【趣你的PPT】(微信:qunideppt)：最优质的PPT资源库"/>
              <p:cNvSpPr txBox="1"/>
              <p:nvPr/>
            </p:nvSpPr>
            <p:spPr>
              <a:xfrm>
                <a:off x="5473" y="6519"/>
                <a:ext cx="41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在线预约  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在线选购</a:t>
                </a:r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12" y="5835"/>
                <a:ext cx="617" cy="567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25" y="7328"/>
                <a:ext cx="744" cy="608"/>
              </a:xfrm>
              <a:prstGeom prst="rect">
                <a:avLst/>
              </a:prstGeom>
            </p:spPr>
          </p:pic>
          <p:sp>
            <p:nvSpPr>
              <p:cNvPr id="83" name="出自【趣你的PPT】(微信:qunideppt)：最优质的PPT资源库"/>
              <p:cNvSpPr txBox="1"/>
              <p:nvPr/>
            </p:nvSpPr>
            <p:spPr>
              <a:xfrm>
                <a:off x="6001" y="8114"/>
                <a:ext cx="292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促销海报跳转商品链接   </a:t>
                </a:r>
                <a:endParaRPr lang="zh-CN" altLang="en-US" sz="1200" dirty="0">
                  <a:solidFill>
                    <a:schemeClr val="tx1"/>
                  </a:solidFill>
                  <a:latin typeface="思源黑体" panose="020B0400000000000000" charset="-122"/>
                  <a:ea typeface="思源黑体" panose="020B0400000000000000" charset="-122"/>
                  <a:cs typeface="思源黑体" panose="020B0400000000000000" charset="-122"/>
                  <a:sym typeface="+mn-lt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5510" y="5877"/>
                <a:ext cx="1412" cy="4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</a:rPr>
                  <a:t>推荐产品</a:t>
                </a:r>
              </a:p>
            </p:txBody>
          </p:sp>
          <p:grpSp>
            <p:nvGrpSpPr>
              <p:cNvPr id="160" name="组合 159"/>
              <p:cNvGrpSpPr/>
              <p:nvPr/>
            </p:nvGrpSpPr>
            <p:grpSpPr>
              <a:xfrm>
                <a:off x="6025" y="3646"/>
                <a:ext cx="2526" cy="1796"/>
                <a:chOff x="6025" y="3646"/>
                <a:chExt cx="2526" cy="1796"/>
              </a:xfrm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6025" y="3646"/>
                  <a:ext cx="2526" cy="17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9" name="组合 158"/>
                <p:cNvGrpSpPr/>
                <p:nvPr/>
              </p:nvGrpSpPr>
              <p:grpSpPr>
                <a:xfrm>
                  <a:off x="6071" y="3646"/>
                  <a:ext cx="2434" cy="1797"/>
                  <a:chOff x="6070" y="3717"/>
                  <a:chExt cx="2434" cy="1797"/>
                </a:xfrm>
              </p:grpSpPr>
              <p:sp>
                <p:nvSpPr>
                  <p:cNvPr id="101" name="矩形 100"/>
                  <p:cNvSpPr/>
                  <p:nvPr/>
                </p:nvSpPr>
                <p:spPr>
                  <a:xfrm>
                    <a:off x="6501" y="3717"/>
                    <a:ext cx="1573" cy="5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用户激活</a:t>
                    </a:r>
                  </a:p>
                </p:txBody>
              </p:sp>
              <p:sp>
                <p:nvSpPr>
                  <p:cNvPr id="103" name="Rectangle 29"/>
                  <p:cNvSpPr/>
                  <p:nvPr/>
                </p:nvSpPr>
                <p:spPr>
                  <a:xfrm>
                    <a:off x="6070" y="4062"/>
                    <a:ext cx="2435" cy="14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新宠入住咨询</a:t>
                    </a:r>
                  </a:p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疫苗</a:t>
                    </a:r>
                    <a:r>
                      <a:rPr lang="en-US" altLang="zh-CN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/</a:t>
                    </a: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洗护服务预约</a:t>
                    </a:r>
                  </a:p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猫</a:t>
                    </a:r>
                    <a:r>
                      <a:rPr lang="en-US" altLang="zh-CN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/</a:t>
                    </a: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狗粮</a:t>
                    </a:r>
                    <a:r>
                      <a:rPr lang="en-US" altLang="zh-CN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&amp;</a:t>
                    </a: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玩具购买</a:t>
                    </a:r>
                  </a:p>
                </p:txBody>
              </p:sp>
            </p:grpSp>
          </p:grpSp>
          <p:sp>
            <p:nvSpPr>
              <p:cNvPr id="104" name="文本框 103"/>
              <p:cNvSpPr txBox="1"/>
              <p:nvPr/>
            </p:nvSpPr>
            <p:spPr>
              <a:xfrm>
                <a:off x="6911" y="5877"/>
                <a:ext cx="1412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00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ea"/>
                  </a:rPr>
                  <a:t>门店系统</a:t>
                </a: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5502" y="7390"/>
                <a:ext cx="1412" cy="4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</a:rPr>
                  <a:t>推荐产品</a:t>
                </a: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7004" y="7390"/>
                <a:ext cx="1131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00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ea"/>
                  </a:rPr>
                  <a:t>微传单</a:t>
                </a:r>
              </a:p>
            </p:txBody>
          </p:sp>
          <p:sp>
            <p:nvSpPr>
              <p:cNvPr id="118" name="文本框 117"/>
              <p:cNvSpPr txBox="1"/>
              <p:nvPr/>
            </p:nvSpPr>
            <p:spPr>
              <a:xfrm>
                <a:off x="5507" y="8790"/>
                <a:ext cx="1412" cy="4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</a:rPr>
                  <a:t>推荐产品</a:t>
                </a:r>
              </a:p>
            </p:txBody>
          </p:sp>
          <p:sp>
            <p:nvSpPr>
              <p:cNvPr id="119" name="文本框 118"/>
              <p:cNvSpPr txBox="1"/>
              <p:nvPr/>
            </p:nvSpPr>
            <p:spPr>
              <a:xfrm>
                <a:off x="6910" y="8790"/>
                <a:ext cx="1412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0000"/>
                    </a:solidFill>
                    <a:latin typeface="思源黑体" panose="020B0400000000000000" charset="-122"/>
                    <a:ea typeface="思源黑体" panose="020B0400000000000000" charset="-122"/>
                    <a:cs typeface="+mn-ea"/>
                    <a:sym typeface="+mn-ea"/>
                  </a:rPr>
                  <a:t>营销活动</a:t>
                </a:r>
              </a:p>
            </p:txBody>
          </p:sp>
        </p:grpSp>
        <p:sp>
          <p:nvSpPr>
            <p:cNvPr id="155" name="矩形 154"/>
            <p:cNvSpPr/>
            <p:nvPr/>
          </p:nvSpPr>
          <p:spPr>
            <a:xfrm>
              <a:off x="5205" y="3448"/>
              <a:ext cx="4237" cy="6703"/>
            </a:xfrm>
            <a:prstGeom prst="rect">
              <a:avLst/>
            </a:prstGeom>
            <a:noFill/>
            <a:ln w="31750" cmpd="sng">
              <a:solidFill>
                <a:schemeClr val="accent1">
                  <a:shade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8868093" y="1219835"/>
            <a:ext cx="3031490" cy="4256405"/>
            <a:chOff x="13934" y="3448"/>
            <a:chExt cx="4774" cy="6703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3934" y="3646"/>
              <a:ext cx="4774" cy="5041"/>
              <a:chOff x="13385" y="3646"/>
              <a:chExt cx="4774" cy="5041"/>
            </a:xfrm>
          </p:grpSpPr>
          <p:grpSp>
            <p:nvGrpSpPr>
              <p:cNvPr id="164" name="组合 163"/>
              <p:cNvGrpSpPr/>
              <p:nvPr/>
            </p:nvGrpSpPr>
            <p:grpSpPr>
              <a:xfrm>
                <a:off x="14509" y="3646"/>
                <a:ext cx="2526" cy="1796"/>
                <a:chOff x="14509" y="3646"/>
                <a:chExt cx="2526" cy="1796"/>
              </a:xfrm>
            </p:grpSpPr>
            <p:sp>
              <p:nvSpPr>
                <p:cNvPr id="141" name="矩形 140"/>
                <p:cNvSpPr/>
                <p:nvPr/>
              </p:nvSpPr>
              <p:spPr>
                <a:xfrm>
                  <a:off x="14509" y="3646"/>
                  <a:ext cx="2526" cy="17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3" name="组合 162"/>
                <p:cNvGrpSpPr/>
                <p:nvPr/>
              </p:nvGrpSpPr>
              <p:grpSpPr>
                <a:xfrm>
                  <a:off x="14555" y="3797"/>
                  <a:ext cx="2434" cy="1496"/>
                  <a:chOff x="14554" y="3717"/>
                  <a:chExt cx="2434" cy="1496"/>
                </a:xfrm>
              </p:grpSpPr>
              <p:sp>
                <p:nvSpPr>
                  <p:cNvPr id="142" name="矩形 141"/>
                  <p:cNvSpPr/>
                  <p:nvPr/>
                </p:nvSpPr>
                <p:spPr>
                  <a:xfrm>
                    <a:off x="14986" y="3717"/>
                    <a:ext cx="1572" cy="5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店务管理</a:t>
                    </a:r>
                  </a:p>
                </p:txBody>
              </p:sp>
              <p:sp>
                <p:nvSpPr>
                  <p:cNvPr id="143" name="Rectangle 29"/>
                  <p:cNvSpPr/>
                  <p:nvPr/>
                </p:nvSpPr>
                <p:spPr>
                  <a:xfrm>
                    <a:off x="14554" y="4197"/>
                    <a:ext cx="2435" cy="10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员工管理</a:t>
                    </a:r>
                  </a:p>
                  <a:p>
                    <a:pPr marL="0" lvl="1" indent="0" algn="ctr"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</a:pPr>
                    <a:r>
                      <a:rPr lang="zh-CN" altLang="en-US" sz="1200" b="1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ea"/>
                        <a:sym typeface="+mn-lt"/>
                      </a:rPr>
                      <a:t>内部奖励</a:t>
                    </a:r>
                  </a:p>
                </p:txBody>
              </p:sp>
            </p:grpSp>
          </p:grpSp>
          <p:sp>
            <p:nvSpPr>
              <p:cNvPr id="144" name="出自【趣你的PPT】(微信:qunideppt)：最优质的PPT资源库"/>
              <p:cNvSpPr txBox="1"/>
              <p:nvPr/>
            </p:nvSpPr>
            <p:spPr>
              <a:xfrm>
                <a:off x="13702" y="6582"/>
                <a:ext cx="41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员工系统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数据追踪 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门店管理</a:t>
                </a: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14063" y="5898"/>
                <a:ext cx="3418" cy="566"/>
                <a:chOff x="14193" y="5898"/>
                <a:chExt cx="3418" cy="566"/>
              </a:xfrm>
            </p:grpSpPr>
            <p:pic>
              <p:nvPicPr>
                <p:cNvPr id="145" name="图片 14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995" y="5898"/>
                  <a:ext cx="617" cy="567"/>
                </a:xfrm>
                <a:prstGeom prst="rect">
                  <a:avLst/>
                </a:prstGeom>
              </p:spPr>
            </p:pic>
            <p:sp>
              <p:nvSpPr>
                <p:cNvPr id="146" name="文本框 145"/>
                <p:cNvSpPr txBox="1"/>
                <p:nvPr/>
              </p:nvSpPr>
              <p:spPr>
                <a:xfrm>
                  <a:off x="14193" y="5940"/>
                  <a:ext cx="1412" cy="48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FFFF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</a:rPr>
                    <a:t>推荐产品</a:t>
                  </a:r>
                </a:p>
              </p:txBody>
            </p:sp>
            <p:sp>
              <p:nvSpPr>
                <p:cNvPr id="147" name="文本框 146"/>
                <p:cNvSpPr txBox="1"/>
                <p:nvPr/>
              </p:nvSpPr>
              <p:spPr>
                <a:xfrm>
                  <a:off x="15594" y="5940"/>
                  <a:ext cx="1412" cy="48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0000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ea"/>
                    </a:rPr>
                    <a:t>门店系统</a:t>
                  </a:r>
                </a:p>
              </p:txBody>
            </p:sp>
          </p:grpSp>
          <p:sp>
            <p:nvSpPr>
              <p:cNvPr id="152" name="出自【趣你的PPT】(微信:qunideppt)：最优质的PPT资源库"/>
              <p:cNvSpPr txBox="1"/>
              <p:nvPr/>
            </p:nvSpPr>
            <p:spPr>
              <a:xfrm>
                <a:off x="13385" y="7962"/>
                <a:ext cx="477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√</a:t>
                </a:r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员工福利</a:t>
                </a:r>
                <a:endPara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" panose="020B0400000000000000" charset="-122"/>
                  <a:sym typeface="+mn-lt"/>
                </a:endParaRPr>
              </a:p>
              <a:p>
                <a:pPr algn="ctr"/>
                <a:r>
                  <a:rPr lang="zh-CN" altLang="en-US" sz="1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" panose="020B0400000000000000" charset="-122"/>
                    <a:sym typeface="+mn-lt"/>
                  </a:rPr>
                  <a:t>内部年会现场抽奖激励员工</a:t>
                </a:r>
              </a:p>
            </p:txBody>
          </p:sp>
          <p:grpSp>
            <p:nvGrpSpPr>
              <p:cNvPr id="177" name="组合 176"/>
              <p:cNvGrpSpPr/>
              <p:nvPr/>
            </p:nvGrpSpPr>
            <p:grpSpPr>
              <a:xfrm>
                <a:off x="14033" y="7235"/>
                <a:ext cx="3478" cy="566"/>
                <a:chOff x="14202" y="7235"/>
                <a:chExt cx="3478" cy="566"/>
              </a:xfrm>
            </p:grpSpPr>
            <p:sp>
              <p:nvSpPr>
                <p:cNvPr id="149" name="文本框 148"/>
                <p:cNvSpPr txBox="1"/>
                <p:nvPr/>
              </p:nvSpPr>
              <p:spPr>
                <a:xfrm>
                  <a:off x="14202" y="7277"/>
                  <a:ext cx="1412" cy="48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FFFF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</a:rPr>
                    <a:t>推荐产品</a:t>
                  </a:r>
                </a:p>
              </p:txBody>
            </p:sp>
            <p:sp>
              <p:nvSpPr>
                <p:cNvPr id="150" name="文本框 149"/>
                <p:cNvSpPr txBox="1"/>
                <p:nvPr/>
              </p:nvSpPr>
              <p:spPr>
                <a:xfrm>
                  <a:off x="15599" y="7277"/>
                  <a:ext cx="1412" cy="48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000000"/>
                      </a:solidFill>
                      <a:latin typeface="思源黑体" panose="020B0400000000000000" charset="-122"/>
                      <a:ea typeface="思源黑体" panose="020B0400000000000000" charset="-122"/>
                      <a:cs typeface="+mn-ea"/>
                      <a:sym typeface="+mn-ea"/>
                    </a:rPr>
                    <a:t>营销活动</a:t>
                  </a:r>
                </a:p>
              </p:txBody>
            </p:sp>
            <p:pic>
              <p:nvPicPr>
                <p:cNvPr id="154" name="图片 1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996" y="7235"/>
                  <a:ext cx="685" cy="567"/>
                </a:xfrm>
                <a:prstGeom prst="rect">
                  <a:avLst/>
                </a:prstGeom>
              </p:spPr>
            </p:pic>
          </p:grpSp>
        </p:grpSp>
        <p:sp>
          <p:nvSpPr>
            <p:cNvPr id="157" name="矩形 156"/>
            <p:cNvSpPr/>
            <p:nvPr/>
          </p:nvSpPr>
          <p:spPr>
            <a:xfrm>
              <a:off x="14202" y="3448"/>
              <a:ext cx="4237" cy="6703"/>
            </a:xfrm>
            <a:prstGeom prst="rect">
              <a:avLst/>
            </a:prstGeom>
            <a:noFill/>
            <a:ln w="31750" cmpd="sng">
              <a:solidFill>
                <a:schemeClr val="accent1">
                  <a:shade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3" name="肘形连接符 182"/>
          <p:cNvCxnSpPr>
            <a:stCxn id="92" idx="1"/>
            <a:endCxn id="68" idx="2"/>
          </p:cNvCxnSpPr>
          <p:nvPr/>
        </p:nvCxnSpPr>
        <p:spPr>
          <a:xfrm rot="10800000">
            <a:off x="1808480" y="5476240"/>
            <a:ext cx="3524250" cy="6845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肘形连接符 183"/>
          <p:cNvCxnSpPr>
            <a:stCxn id="92" idx="3"/>
            <a:endCxn id="157" idx="2"/>
          </p:cNvCxnSpPr>
          <p:nvPr/>
        </p:nvCxnSpPr>
        <p:spPr>
          <a:xfrm flipV="1">
            <a:off x="6847840" y="5476240"/>
            <a:ext cx="3536315" cy="6845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肘形连接符 184"/>
          <p:cNvCxnSpPr>
            <a:endCxn id="155" idx="2"/>
          </p:cNvCxnSpPr>
          <p:nvPr/>
        </p:nvCxnSpPr>
        <p:spPr>
          <a:xfrm rot="10800000">
            <a:off x="4610100" y="5476240"/>
            <a:ext cx="688975" cy="68326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肘形连接符 185"/>
          <p:cNvCxnSpPr>
            <a:stCxn id="92" idx="3"/>
            <a:endCxn id="156" idx="2"/>
          </p:cNvCxnSpPr>
          <p:nvPr/>
        </p:nvCxnSpPr>
        <p:spPr>
          <a:xfrm flipV="1">
            <a:off x="6847840" y="5476240"/>
            <a:ext cx="563880" cy="6845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push dir="u"/>
      </p:transition>
    </mc:Choice>
    <mc:Fallback>
      <p:transition spd="slow"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918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77" y="1129348"/>
            <a:ext cx="4599304" cy="45993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4285" y="2413000"/>
            <a:ext cx="3934460" cy="64389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dist" defTabSz="914400">
              <a:defRPr/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400000000000000" charset="-122"/>
                <a:ea typeface="思源黑体" panose="020B0400000000000000" charset="-122"/>
                <a:cs typeface="+mn-ea"/>
                <a:sym typeface="+mn-lt"/>
              </a:rPr>
              <a:t>解决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方案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148" y="435442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880,&quot;width&quot;:124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dddggxr3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3354</Words>
  <Application>Microsoft Office PowerPoint</Application>
  <PresentationFormat>自定义</PresentationFormat>
  <Paragraphs>301</Paragraphs>
  <Slides>26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千图网海量PPT模板www.58pic.com​​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230</cp:revision>
  <dcterms:created xsi:type="dcterms:W3CDTF">2018-04-10T08:10:00Z</dcterms:created>
  <dcterms:modified xsi:type="dcterms:W3CDTF">2021-04-30T08:35:31Z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