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docProps/custom.xml" ContentType="application/vnd.openxmlformats-officedocument.custom-propertie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9" r:id="rId2"/>
    <p:sldId id="256" r:id="rId3"/>
    <p:sldId id="263" r:id="rId4"/>
    <p:sldId id="264" r:id="rId5"/>
    <p:sldId id="265" r:id="rId6"/>
    <p:sldId id="276" r:id="rId7"/>
    <p:sldId id="284" r:id="rId8"/>
    <p:sldId id="266" r:id="rId9"/>
    <p:sldId id="267" r:id="rId10"/>
    <p:sldId id="260" r:id="rId11"/>
    <p:sldId id="262" r:id="rId12"/>
    <p:sldId id="271"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6940"/>
    <a:srgbClr val="FA8956"/>
    <a:srgbClr val="FE915C"/>
    <a:srgbClr val="FFC19A"/>
    <a:srgbClr val="FD9F58"/>
    <a:srgbClr val="FFDCD8"/>
    <a:srgbClr val="2C85AE"/>
    <a:srgbClr val="C4A7DB"/>
    <a:srgbClr val="8C717C"/>
    <a:srgbClr val="FBD2C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9" d="100"/>
          <a:sy n="69" d="100"/>
        </p:scale>
        <p:origin x="-2154" y="-93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168124-75C9-48C1-8514-3FA9FAB83018}" type="datetimeFigureOut">
              <a:rPr lang="zh-CN" altLang="en-US" smtClean="0"/>
              <a:pPr/>
              <a:t>2021/4/30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9EE5F0-1556-49C6-ABB2-9E963A43823D}"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168124-75C9-48C1-8514-3FA9FAB83018}" type="datetimeFigureOut">
              <a:rPr lang="zh-CN" altLang="en-US" smtClean="0"/>
              <a:pPr/>
              <a:t>2021/4/30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9EE5F0-1556-49C6-ABB2-9E963A43823D}"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168124-75C9-48C1-8514-3FA9FAB83018}" type="datetimeFigureOut">
              <a:rPr lang="zh-CN" altLang="en-US" smtClean="0"/>
              <a:pPr/>
              <a:t>2021/4/30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9EE5F0-1556-49C6-ABB2-9E963A43823D}"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168124-75C9-48C1-8514-3FA9FAB83018}" type="datetimeFigureOut">
              <a:rPr lang="zh-CN" altLang="en-US" smtClean="0"/>
              <a:pPr/>
              <a:t>2021/4/30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9EE5F0-1556-49C6-ABB2-9E963A43823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168124-75C9-48C1-8514-3FA9FAB83018}" type="datetimeFigureOut">
              <a:rPr lang="zh-CN" altLang="en-US" smtClean="0"/>
              <a:pPr/>
              <a:t>2021/4/30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9EE5F0-1556-49C6-ABB2-9E963A43823D}"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168124-75C9-48C1-8514-3FA9FAB83018}" type="datetimeFigureOut">
              <a:rPr lang="zh-CN" altLang="en-US" smtClean="0"/>
              <a:pPr/>
              <a:t>2021/4/30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9EE5F0-1556-49C6-ABB2-9E963A43823D}"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168124-75C9-48C1-8514-3FA9FAB83018}" type="datetimeFigureOut">
              <a:rPr lang="zh-CN" altLang="en-US" smtClean="0"/>
              <a:pPr/>
              <a:t>2021/4/30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99EE5F0-1556-49C6-ABB2-9E963A43823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168124-75C9-48C1-8514-3FA9FAB83018}" type="datetimeFigureOut">
              <a:rPr lang="zh-CN" altLang="en-US" smtClean="0"/>
              <a:pPr/>
              <a:t>2021/4/30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99EE5F0-1556-49C6-ABB2-9E963A43823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168124-75C9-48C1-8514-3FA9FAB83018}" type="datetimeFigureOut">
              <a:rPr lang="zh-CN" altLang="en-US" smtClean="0"/>
              <a:pPr/>
              <a:t>2021/4/30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99EE5F0-1556-49C6-ABB2-9E963A43823D}"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168124-75C9-48C1-8514-3FA9FAB83018}" type="datetimeFigureOut">
              <a:rPr lang="zh-CN" altLang="en-US" smtClean="0"/>
              <a:pPr/>
              <a:t>2021/4/30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9EE5F0-1556-49C6-ABB2-9E963A43823D}"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168124-75C9-48C1-8514-3FA9FAB83018}" type="datetimeFigureOut">
              <a:rPr lang="zh-CN" altLang="en-US" smtClean="0"/>
              <a:pPr/>
              <a:t>2021/4/30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9EE5F0-1556-49C6-ABB2-9E963A43823D}"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68124-75C9-48C1-8514-3FA9FAB83018}" type="datetimeFigureOut">
              <a:rPr lang="zh-CN" altLang="en-US" smtClean="0"/>
              <a:pPr/>
              <a:t>2021/4/30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EE5F0-1556-49C6-ABB2-9E963A43823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18" Type="http://schemas.openxmlformats.org/officeDocument/2006/relationships/image" Target="../media/image2.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2.svg"/><Relationship Id="rId2" Type="http://schemas.openxmlformats.org/officeDocument/2006/relationships/tags" Target="../tags/tag2.xml"/><Relationship Id="rId16" Type="http://schemas.openxmlformats.org/officeDocument/2006/relationships/image" Target="../media/image1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sv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3" Type="http://schemas.openxmlformats.org/officeDocument/2006/relationships/tags" Target="../tags/tag15.xml"/><Relationship Id="rId21" Type="http://schemas.openxmlformats.org/officeDocument/2006/relationships/slideLayout" Target="../slideLayouts/slideLayout7.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tags" Target="../tags/tag32.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19" Type="http://schemas.openxmlformats.org/officeDocument/2006/relationships/tags" Target="../tags/tag31.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圆角矩形 2"/>
          <p:cNvSpPr/>
          <p:nvPr/>
        </p:nvSpPr>
        <p:spPr>
          <a:xfrm>
            <a:off x="1633182" y="2091520"/>
            <a:ext cx="8816454" cy="25384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流程图: 终止 6"/>
          <p:cNvSpPr/>
          <p:nvPr/>
        </p:nvSpPr>
        <p:spPr>
          <a:xfrm>
            <a:off x="4318635" y="3853180"/>
            <a:ext cx="3384550" cy="597535"/>
          </a:xfrm>
          <a:prstGeom prst="flowChartTerminator">
            <a:avLst/>
          </a:prstGeom>
          <a:solidFill>
            <a:srgbClr val="FFC000">
              <a:alpha val="3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 name="文本框 3"/>
          <p:cNvSpPr txBox="1"/>
          <p:nvPr/>
        </p:nvSpPr>
        <p:spPr>
          <a:xfrm>
            <a:off x="4489450" y="3890645"/>
            <a:ext cx="3213100" cy="521970"/>
          </a:xfrm>
          <a:prstGeom prst="rect">
            <a:avLst/>
          </a:prstGeom>
          <a:noFill/>
        </p:spPr>
        <p:txBody>
          <a:bodyPr wrap="square" rtlCol="0">
            <a:spAutoFit/>
          </a:bodyPr>
          <a:lstStyle/>
          <a:p>
            <a:r>
              <a:rPr lang="zh-CN" altLang="en-US" sz="2800" b="1" dirty="0">
                <a:solidFill>
                  <a:srgbClr val="C4A7DB"/>
                </a:solidFill>
                <a:effectLst>
                  <a:innerShdw blurRad="63500" dist="50800" dir="8100000">
                    <a:prstClr val="black">
                      <a:alpha val="50000"/>
                    </a:prstClr>
                  </a:innerShdw>
                </a:effectLst>
                <a:latin typeface="微软雅黑" panose="020B0503020204020204" pitchFamily="34" charset="-122"/>
                <a:ea typeface="微软雅黑" panose="020B0503020204020204" pitchFamily="34" charset="-122"/>
                <a:sym typeface="+mn-ea"/>
              </a:rPr>
              <a:t>月度特供优惠套餐</a:t>
            </a:r>
            <a:endParaRPr lang="zh-CN" altLang="en-US" sz="2800" b="1" dirty="0">
              <a:solidFill>
                <a:srgbClr val="C4A7DB"/>
              </a:solidFill>
              <a:effectLst>
                <a:innerShdw blurRad="63500" dist="50800" dir="8100000">
                  <a:prstClr val="black">
                    <a:alpha val="50000"/>
                  </a:prstClr>
                </a:innerShd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2920365" y="2660015"/>
            <a:ext cx="6241415" cy="1014730"/>
          </a:xfrm>
          <a:prstGeom prst="rect">
            <a:avLst/>
          </a:prstGeom>
          <a:noFill/>
          <a:effectLst>
            <a:outerShdw blurRad="50800" dist="38100" dir="18900000" algn="bl" rotWithShape="0">
              <a:prstClr val="black">
                <a:alpha val="40000"/>
              </a:prstClr>
            </a:outerShdw>
          </a:effectLst>
        </p:spPr>
        <p:txBody>
          <a:bodyPr wrap="square" rtlCol="0">
            <a:spAutoFit/>
          </a:bodyPr>
          <a:lstStyle/>
          <a:p>
            <a:pPr algn="dist"/>
            <a:r>
              <a:rPr lang="zh-CN" altLang="en-US" sz="6000" b="1" dirty="0">
                <a:solidFill>
                  <a:srgbClr val="FE915C"/>
                </a:solidFill>
                <a:latin typeface="微软雅黑" panose="020B0503020204020204" pitchFamily="34" charset="-122"/>
                <a:ea typeface="微软雅黑" panose="020B0503020204020204" pitchFamily="34" charset="-122"/>
              </a:rPr>
              <a:t>商城建设套餐</a:t>
            </a:r>
          </a:p>
        </p:txBody>
      </p:sp>
      <p:sp>
        <p:nvSpPr>
          <p:cNvPr id="6" name="椭圆 5"/>
          <p:cNvSpPr/>
          <p:nvPr/>
        </p:nvSpPr>
        <p:spPr>
          <a:xfrm>
            <a:off x="10449636" y="1621764"/>
            <a:ext cx="639126" cy="639126"/>
          </a:xfrm>
          <a:prstGeom prst="ellipse">
            <a:avLst/>
          </a:prstGeom>
          <a:solidFill>
            <a:srgbClr val="ED6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2" descr="D:\公司图片大全\公司LOGO\公司LOGO原图\LOGO\xzyzlogo.png"/>
          <p:cNvPicPr>
            <a:picLocks noChangeAspect="1" noChangeArrowheads="1"/>
          </p:cNvPicPr>
          <p:nvPr/>
        </p:nvPicPr>
        <p:blipFill>
          <a:blip r:embed="rId3" cstate="print"/>
          <a:srcRect/>
          <a:stretch>
            <a:fillRect/>
          </a:stretch>
        </p:blipFill>
        <p:spPr bwMode="auto">
          <a:xfrm>
            <a:off x="858125" y="741728"/>
            <a:ext cx="2286095" cy="54186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iŝḻïḑè"/>
          <p:cNvSpPr/>
          <p:nvPr/>
        </p:nvSpPr>
        <p:spPr>
          <a:xfrm>
            <a:off x="1013216" y="2406576"/>
            <a:ext cx="9933168" cy="2485624"/>
          </a:xfrm>
          <a:prstGeom prst="frame">
            <a:avLst>
              <a:gd name="adj1" fmla="val 1388"/>
            </a:avLst>
          </a:pr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iṩļíde"/>
          <p:cNvSpPr/>
          <p:nvPr/>
        </p:nvSpPr>
        <p:spPr>
          <a:xfrm>
            <a:off x="5828285" y="1909776"/>
            <a:ext cx="3444486" cy="993600"/>
          </a:xfrm>
          <a:prstGeom prst="rect">
            <a:avLst/>
          </a:prstGeom>
          <a:gradFill>
            <a:gsLst>
              <a:gs pos="0">
                <a:srgbClr val="FE915C"/>
              </a:gs>
              <a:gs pos="100000">
                <a:srgbClr val="ED6940"/>
              </a:gs>
            </a:gsLst>
            <a:lin ang="5400000" scaled="1"/>
          </a:gradFill>
          <a:ln w="254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b="1" dirty="0">
                <a:solidFill>
                  <a:schemeClr val="bg1"/>
                </a:solidFill>
                <a:latin typeface="微软雅黑" panose="020B0503020204020204" pitchFamily="34" charset="-122"/>
                <a:ea typeface="微软雅黑" panose="020B0503020204020204" pitchFamily="34" charset="-122"/>
              </a:rPr>
              <a:t>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ïşľïḑê"/>
          <p:cNvSpPr txBox="1"/>
          <p:nvPr/>
        </p:nvSpPr>
        <p:spPr bwMode="auto">
          <a:xfrm>
            <a:off x="5970905" y="1950061"/>
            <a:ext cx="3159246" cy="953315"/>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4000" b="1" dirty="0">
                <a:solidFill>
                  <a:schemeClr val="bg1"/>
                </a:solidFill>
                <a:latin typeface="微软雅黑" panose="020B0503020204020204" pitchFamily="34" charset="-122"/>
                <a:ea typeface="微软雅黑" panose="020B0503020204020204" pitchFamily="34" charset="-122"/>
              </a:rPr>
              <a:t>PART </a:t>
            </a:r>
            <a:r>
              <a:rPr lang="en-US" altLang="zh-CN" sz="4000" b="1" dirty="0" smtClean="0">
                <a:solidFill>
                  <a:schemeClr val="bg1"/>
                </a:solidFill>
                <a:latin typeface="微软雅黑" panose="020B0503020204020204" pitchFamily="34" charset="-122"/>
                <a:ea typeface="微软雅黑" panose="020B0503020204020204" pitchFamily="34" charset="-122"/>
              </a:rPr>
              <a:t>THREE</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576444" y="2864558"/>
            <a:ext cx="1929606" cy="1569660"/>
          </a:xfrm>
          <a:prstGeom prst="rect">
            <a:avLst/>
          </a:prstGeom>
          <a:noFill/>
        </p:spPr>
        <p:txBody>
          <a:bodyPr wrap="square" rtlCol="0">
            <a:spAutoFit/>
          </a:bodyPr>
          <a:lstStyle/>
          <a:p>
            <a:r>
              <a:rPr lang="en-US" altLang="zh-CN" sz="9600" b="1" dirty="0" smtClean="0">
                <a:ln>
                  <a:noFill/>
                  <a:prstDash val="solid"/>
                </a:ln>
                <a:solidFill>
                  <a:srgbClr val="C4A7DB"/>
                </a:solidFill>
                <a:latin typeface="微软雅黑" panose="020B0503020204020204" pitchFamily="34" charset="-122"/>
                <a:ea typeface="微软雅黑" panose="020B0503020204020204" pitchFamily="34" charset="-122"/>
              </a:rPr>
              <a:t>03</a:t>
            </a:r>
            <a:endParaRPr lang="en-US" altLang="zh-CN" sz="9600" b="1" dirty="0">
              <a:ln>
                <a:noFill/>
                <a:prstDash val="solid"/>
              </a:ln>
              <a:solidFill>
                <a:srgbClr val="C4A7DB"/>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138719" y="3070590"/>
            <a:ext cx="4842183" cy="1445260"/>
          </a:xfrm>
          <a:prstGeom prst="rect">
            <a:avLst/>
          </a:prstGeom>
          <a:noFill/>
        </p:spPr>
        <p:txBody>
          <a:bodyPr wrap="square" rtlCol="0">
            <a:spAutoFit/>
          </a:bodyPr>
          <a:lstStyle/>
          <a:p>
            <a:pPr algn="dist"/>
            <a:r>
              <a:rPr lang="zh-CN" altLang="en-US" sz="8800" b="1" dirty="0">
                <a:ln>
                  <a:noFill/>
                  <a:prstDash val="solid"/>
                </a:ln>
                <a:solidFill>
                  <a:srgbClr val="8C717C"/>
                </a:solidFill>
                <a:latin typeface="微软雅黑" panose="020B0503020204020204" pitchFamily="34" charset="-122"/>
                <a:ea typeface="微软雅黑" panose="020B0503020204020204" pitchFamily="34" charset="-122"/>
              </a:rPr>
              <a:t>公司介绍</a:t>
            </a:r>
          </a:p>
        </p:txBody>
      </p:sp>
      <p:grpSp>
        <p:nvGrpSpPr>
          <p:cNvPr id="8" name="组合 7"/>
          <p:cNvGrpSpPr/>
          <p:nvPr/>
        </p:nvGrpSpPr>
        <p:grpSpPr>
          <a:xfrm rot="16200000">
            <a:off x="7600755" y="4878102"/>
            <a:ext cx="203200" cy="941226"/>
            <a:chOff x="690880" y="5044440"/>
            <a:chExt cx="203200" cy="941226"/>
          </a:xfrm>
          <a:gradFill>
            <a:gsLst>
              <a:gs pos="0">
                <a:srgbClr val="ED6940"/>
              </a:gs>
              <a:gs pos="100000">
                <a:srgbClr val="FE915C"/>
              </a:gs>
            </a:gsLst>
            <a:lin ang="2700000" scaled="1"/>
          </a:gradFill>
        </p:grpSpPr>
        <p:sp>
          <p:nvSpPr>
            <p:cNvPr id="9" name="椭圆 8"/>
            <p:cNvSpPr/>
            <p:nvPr/>
          </p:nvSpPr>
          <p:spPr>
            <a:xfrm>
              <a:off x="690880" y="5044440"/>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椭圆 9"/>
            <p:cNvSpPr/>
            <p:nvPr/>
          </p:nvSpPr>
          <p:spPr>
            <a:xfrm>
              <a:off x="690880" y="5413453"/>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椭圆 10"/>
            <p:cNvSpPr/>
            <p:nvPr/>
          </p:nvSpPr>
          <p:spPr>
            <a:xfrm>
              <a:off x="690880" y="5782466"/>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pic>
        <p:nvPicPr>
          <p:cNvPr id="12" name="Picture 2" descr="D:\公司图片大全\公司LOGO\公司LOGO原图\LOGO\xzyzlogo.png"/>
          <p:cNvPicPr>
            <a:picLocks noChangeAspect="1" noChangeArrowheads="1"/>
          </p:cNvPicPr>
          <p:nvPr/>
        </p:nvPicPr>
        <p:blipFill>
          <a:blip r:embed="rId3" cstate="print"/>
          <a:srcRect/>
          <a:stretch>
            <a:fillRect/>
          </a:stretch>
        </p:blipFill>
        <p:spPr bwMode="auto">
          <a:xfrm>
            <a:off x="8685943" y="284528"/>
            <a:ext cx="2286095" cy="54186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0"/>
            <a:ext cx="12192635" cy="2612390"/>
          </a:xfrm>
          <a:prstGeom prst="rect">
            <a:avLst/>
          </a:prstGeom>
          <a:gradFill>
            <a:gsLst>
              <a:gs pos="0">
                <a:srgbClr val="FFDCD8"/>
              </a:gs>
              <a:gs pos="42000">
                <a:srgbClr val="FFC19A"/>
              </a:gs>
              <a:gs pos="76000">
                <a:srgbClr val="FD9F58"/>
              </a:gs>
            </a:gsLst>
            <a:lin ang="780000" scaled="0"/>
          </a:gra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4800" b="1" dirty="0">
              <a:solidFill>
                <a:schemeClr val="bg1"/>
              </a:solidFill>
              <a:latin typeface="Arial" panose="020B0604020202020204" pitchFamily="34" charset="0"/>
              <a:ea typeface="微软雅黑" panose="020B0503020204020204" pitchFamily="34" charset="-122"/>
            </a:endParaRPr>
          </a:p>
        </p:txBody>
      </p:sp>
      <p:pic>
        <p:nvPicPr>
          <p:cNvPr id="4" name="图片 3"/>
          <p:cNvPicPr>
            <a:picLocks noChangeAspect="1"/>
          </p:cNvPicPr>
          <p:nvPr/>
        </p:nvPicPr>
        <p:blipFill>
          <a:blip r:embed="rId5" cstate="print"/>
          <a:stretch>
            <a:fillRect/>
          </a:stretch>
        </p:blipFill>
        <p:spPr>
          <a:xfrm>
            <a:off x="193040" y="-6350"/>
            <a:ext cx="4429760" cy="2618740"/>
          </a:xfrm>
          <a:prstGeom prst="rect">
            <a:avLst/>
          </a:prstGeom>
        </p:spPr>
      </p:pic>
      <p:sp>
        <p:nvSpPr>
          <p:cNvPr id="26" name="矩形 25"/>
          <p:cNvSpPr/>
          <p:nvPr/>
        </p:nvSpPr>
        <p:spPr>
          <a:xfrm>
            <a:off x="193040" y="0"/>
            <a:ext cx="4429760" cy="261239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2" descr="D:\公司图片大全\公司LOGO\公司LOGO原图\LOGO\xzyzlogo.png"/>
          <p:cNvPicPr>
            <a:picLocks noChangeAspect="1" noChangeArrowheads="1"/>
          </p:cNvPicPr>
          <p:nvPr/>
        </p:nvPicPr>
        <p:blipFill>
          <a:blip r:embed="rId6" cstate="print"/>
          <a:srcRect/>
          <a:stretch>
            <a:fillRect/>
          </a:stretch>
        </p:blipFill>
        <p:spPr bwMode="auto">
          <a:xfrm>
            <a:off x="8685943" y="284528"/>
            <a:ext cx="2286095" cy="541866"/>
          </a:xfrm>
          <a:prstGeom prst="rect">
            <a:avLst/>
          </a:prstGeom>
          <a:noFill/>
        </p:spPr>
      </p:pic>
      <p:sp>
        <p:nvSpPr>
          <p:cNvPr id="10" name="文本框 20"/>
          <p:cNvSpPr txBox="1"/>
          <p:nvPr>
            <p:custDataLst>
              <p:tags r:id="rId2"/>
            </p:custDataLst>
          </p:nvPr>
        </p:nvSpPr>
        <p:spPr>
          <a:xfrm>
            <a:off x="778567" y="2970543"/>
            <a:ext cx="10852150" cy="3210315"/>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a:lnSpc>
                <a:spcPct val="150000"/>
              </a:lnSpc>
              <a:buSzPct val="100000"/>
            </a:pPr>
            <a:r>
              <a:rPr lang="zh-CN" altLang="en-US" dirty="0" smtClean="0">
                <a:solidFill>
                  <a:schemeClr val="tx1">
                    <a:lumMod val="65000"/>
                    <a:lumOff val="35000"/>
                  </a:schemeClr>
                </a:solidFill>
              </a:rPr>
              <a:t>讯展云站是西安讯展信息科技有限公司旗下的一站式企业建站全网整合营销推广服务平台</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自助建站</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企业建站</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优化推广</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小程序商城</a:t>
            </a:r>
            <a:r>
              <a:rPr lang="en-US" altLang="zh-CN" dirty="0" smtClean="0">
                <a:solidFill>
                  <a:schemeClr val="tx1">
                    <a:lumMod val="65000"/>
                    <a:lumOff val="35000"/>
                  </a:schemeClr>
                </a:solidFill>
              </a:rPr>
              <a:t>, </a:t>
            </a:r>
            <a:r>
              <a:rPr lang="zh-CN" altLang="en-US" dirty="0" smtClean="0">
                <a:solidFill>
                  <a:schemeClr val="tx1">
                    <a:lumMod val="65000"/>
                    <a:lumOff val="35000"/>
                  </a:schemeClr>
                </a:solidFill>
              </a:rPr>
              <a:t>微营销及智能化销售系统一站式服务</a:t>
            </a:r>
            <a:endParaRPr lang="en-US" altLang="zh-CN" dirty="0" smtClean="0">
              <a:solidFill>
                <a:schemeClr val="tx1">
                  <a:lumMod val="65000"/>
                  <a:lumOff val="35000"/>
                </a:schemeClr>
              </a:solidFill>
            </a:endParaRPr>
          </a:p>
          <a:p>
            <a:pPr>
              <a:lnSpc>
                <a:spcPct val="150000"/>
              </a:lnSpc>
              <a:buSzPct val="100000"/>
            </a:pPr>
            <a:r>
              <a:rPr lang="zh-CN" altLang="en-US" dirty="0" smtClean="0">
                <a:solidFill>
                  <a:schemeClr val="tx1">
                    <a:lumMod val="65000"/>
                    <a:lumOff val="35000"/>
                  </a:schemeClr>
                </a:solidFill>
              </a:rPr>
              <a:t>       讯展云站通过平台化产品为不同领域行业的为中小企业提供一站式企业信息化整体解决方案</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助力中小企业数字化经营升级，让经营更简单，高质流量能够给企业带来持续不断的优质营销订单。讯展云站建站服务领域包括网站建设、网站制作、网站建设制作、免费建站、建网站、网络推广、</a:t>
            </a:r>
            <a:r>
              <a:rPr lang="en-US" altLang="zh-CN" dirty="0" err="1" smtClean="0">
                <a:solidFill>
                  <a:schemeClr val="tx1">
                    <a:lumMod val="65000"/>
                    <a:lumOff val="35000"/>
                  </a:schemeClr>
                </a:solidFill>
              </a:rPr>
              <a:t>seo</a:t>
            </a:r>
            <a:r>
              <a:rPr lang="zh-CN" altLang="en-US" dirty="0" smtClean="0">
                <a:solidFill>
                  <a:schemeClr val="tx1">
                    <a:lumMod val="65000"/>
                    <a:lumOff val="35000"/>
                  </a:schemeClr>
                </a:solidFill>
              </a:rPr>
              <a:t>整站优化、网站四合一、高端网站建设、高端网站设计、品牌网站定制开发、营销策划推广等网站建设一条龙服务范围，涵盖基础的域名服务、主机服务、网络营销等应用服务，为企业量身打造一个基于搜索引擎的更加全面的搜索营销体系，帮助企业在新的全球化互联网环境中保持优势。</a:t>
            </a:r>
            <a:endParaRPr lang="en-US" altLang="zh-CN" dirty="0" smtClean="0">
              <a:solidFill>
                <a:schemeClr val="tx1">
                  <a:lumMod val="65000"/>
                  <a:lumOff val="35000"/>
                </a:schemeClr>
              </a:solidFill>
            </a:endParaRPr>
          </a:p>
        </p:txBody>
      </p:sp>
      <p:sp>
        <p:nvSpPr>
          <p:cNvPr id="12" name="文本框 4"/>
          <p:cNvSpPr txBox="1"/>
          <p:nvPr>
            <p:custDataLst>
              <p:tags r:id="rId3"/>
            </p:custDataLst>
          </p:nvPr>
        </p:nvSpPr>
        <p:spPr>
          <a:xfrm>
            <a:off x="4116110" y="1223828"/>
            <a:ext cx="7099300" cy="624840"/>
          </a:xfrm>
          <a:prstGeom prst="rect">
            <a:avLst/>
          </a:prstGeom>
          <a:noFill/>
        </p:spPr>
        <p:txBody>
          <a:bodyPr wrap="square" lIns="101600" tIns="38100" rIns="63500" bIns="38100" rtlCol="0">
            <a:noAutofit/>
          </a:bodyPr>
          <a:lstStyle/>
          <a:p>
            <a:pPr marL="0" indent="0" algn="ctr">
              <a:lnSpc>
                <a:spcPct val="100000"/>
              </a:lnSpc>
              <a:spcBef>
                <a:spcPts val="0"/>
              </a:spcBef>
              <a:spcAft>
                <a:spcPts val="0"/>
              </a:spcAft>
              <a:buSzPct val="100000"/>
              <a:buNone/>
            </a:pPr>
            <a:r>
              <a:rPr lang="zh-CN" altLang="zh-CN" sz="3600" b="1" spc="300" dirty="0" smtClean="0">
                <a:solidFill>
                  <a:schemeClr val="bg1"/>
                </a:solidFill>
                <a:latin typeface="Arial" panose="020B0604020202020204" pitchFamily="34" charset="0"/>
                <a:ea typeface="微软雅黑" panose="020B0503020204020204" charset="-122"/>
              </a:rPr>
              <a:t>关于</a:t>
            </a:r>
            <a:r>
              <a:rPr lang="zh-CN" altLang="en-US" sz="3600" b="1" spc="300" dirty="0" smtClean="0">
                <a:solidFill>
                  <a:schemeClr val="bg1"/>
                </a:solidFill>
                <a:latin typeface="Arial" panose="020B0604020202020204" pitchFamily="34" charset="0"/>
                <a:ea typeface="微软雅黑" panose="020B0503020204020204" charset="-122"/>
              </a:rPr>
              <a:t>讯</a:t>
            </a:r>
            <a:r>
              <a:rPr lang="zh-CN" altLang="en-US" sz="3600" b="1" spc="300" dirty="0" smtClean="0">
                <a:solidFill>
                  <a:schemeClr val="bg1"/>
                </a:solidFill>
                <a:latin typeface="Arial" panose="020B0604020202020204" pitchFamily="34" charset="0"/>
                <a:ea typeface="微软雅黑" panose="020B0503020204020204" charset="-122"/>
              </a:rPr>
              <a:t>展云站</a:t>
            </a:r>
            <a:endParaRPr lang="zh-CN" altLang="en-US" sz="3600" b="1" spc="300" dirty="0">
              <a:solidFill>
                <a:schemeClr val="bg1"/>
              </a:solidFill>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圆角矩形 2"/>
          <p:cNvSpPr/>
          <p:nvPr/>
        </p:nvSpPr>
        <p:spPr>
          <a:xfrm>
            <a:off x="1633220" y="2091690"/>
            <a:ext cx="8816340" cy="33216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17190" y="2439670"/>
            <a:ext cx="3735070" cy="1568450"/>
          </a:xfrm>
          <a:prstGeom prst="rect">
            <a:avLst/>
          </a:prstGeom>
          <a:noFill/>
        </p:spPr>
        <p:txBody>
          <a:bodyPr wrap="square" rtlCol="0">
            <a:spAutoFit/>
          </a:bodyPr>
          <a:lstStyle/>
          <a:p>
            <a:pPr algn="just"/>
            <a:r>
              <a:rPr lang="zh-CN" altLang="en-US" sz="6000" b="1" spc="500" dirty="0" smtClean="0">
                <a:solidFill>
                  <a:srgbClr val="FE915C"/>
                </a:solidFill>
                <a:uFillTx/>
                <a:latin typeface="微软雅黑" panose="020B0503020204020204" pitchFamily="34" charset="-122"/>
                <a:ea typeface="微软雅黑" panose="020B0503020204020204" pitchFamily="34" charset="-122"/>
              </a:rPr>
              <a:t>感谢观看</a:t>
            </a:r>
          </a:p>
          <a:p>
            <a:pPr algn="l"/>
            <a:r>
              <a:rPr lang="en-US" altLang="zh-CN" sz="3600" b="1" dirty="0" smtClean="0">
                <a:solidFill>
                  <a:srgbClr val="C4A7DB"/>
                </a:solidFill>
                <a:latin typeface="微软雅黑" panose="020B0503020204020204" pitchFamily="34" charset="-122"/>
                <a:ea typeface="微软雅黑" panose="020B0503020204020204" pitchFamily="34" charset="-122"/>
              </a:rPr>
              <a:t>期待与您的合作</a:t>
            </a:r>
          </a:p>
        </p:txBody>
      </p:sp>
      <p:sp>
        <p:nvSpPr>
          <p:cNvPr id="6" name="椭圆 5"/>
          <p:cNvSpPr/>
          <p:nvPr/>
        </p:nvSpPr>
        <p:spPr>
          <a:xfrm>
            <a:off x="10449636" y="1621764"/>
            <a:ext cx="639126" cy="639126"/>
          </a:xfrm>
          <a:prstGeom prst="ellipse">
            <a:avLst/>
          </a:prstGeom>
          <a:solidFill>
            <a:srgbClr val="ED6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17190" y="4008120"/>
            <a:ext cx="3249295" cy="1338828"/>
          </a:xfrm>
          <a:prstGeom prst="rect">
            <a:avLst/>
          </a:prstGeom>
          <a:noFill/>
        </p:spPr>
        <p:txBody>
          <a:bodyPr wrap="square" rtlCol="0">
            <a:spAutoFit/>
          </a:bodyPr>
          <a:lstStyle/>
          <a:p>
            <a:pPr algn="l">
              <a:lnSpc>
                <a:spcPct val="150000"/>
              </a:lnSpc>
            </a:pPr>
            <a:r>
              <a:rPr lang="en-US" altLang="zh-CN" dirty="0" smtClean="0">
                <a:solidFill>
                  <a:srgbClr val="C4A7DB"/>
                </a:solidFill>
                <a:latin typeface="微软雅黑" panose="020B0503020204020204" pitchFamily="34" charset="-122"/>
                <a:ea typeface="微软雅黑" panose="020B0503020204020204" pitchFamily="34" charset="-122"/>
                <a:sym typeface="+mn-ea"/>
              </a:rPr>
              <a:t>官网</a:t>
            </a:r>
            <a:r>
              <a:rPr lang="zh-CN" altLang="en-US" dirty="0" smtClean="0">
                <a:solidFill>
                  <a:srgbClr val="C4A7DB"/>
                </a:solidFill>
                <a:latin typeface="微软雅黑" panose="020B0503020204020204" pitchFamily="34" charset="-122"/>
                <a:ea typeface="微软雅黑" panose="020B0503020204020204" pitchFamily="34" charset="-122"/>
                <a:sym typeface="+mn-ea"/>
              </a:rPr>
              <a:t>地址</a:t>
            </a:r>
            <a:r>
              <a:rPr lang="en-US" altLang="zh-CN" dirty="0" smtClean="0">
                <a:solidFill>
                  <a:srgbClr val="C4A7DB"/>
                </a:solidFill>
                <a:latin typeface="微软雅黑" panose="020B0503020204020204" pitchFamily="34" charset="-122"/>
                <a:ea typeface="微软雅黑" panose="020B0503020204020204" pitchFamily="34" charset="-122"/>
                <a:sym typeface="+mn-ea"/>
              </a:rPr>
              <a:t>：</a:t>
            </a:r>
            <a:r>
              <a:rPr lang="en-US" altLang="zh-CN" dirty="0" err="1" smtClean="0">
                <a:solidFill>
                  <a:srgbClr val="C4A7DB"/>
                </a:solidFill>
                <a:latin typeface="微软雅黑" panose="020B0503020204020204" pitchFamily="34" charset="-122"/>
                <a:ea typeface="微软雅黑" panose="020B0503020204020204" pitchFamily="34" charset="-122"/>
                <a:sym typeface="+mn-ea"/>
              </a:rPr>
              <a:t>www.xunzhanyun.com</a:t>
            </a:r>
            <a:endParaRPr lang="en-US" altLang="zh-CN" dirty="0" smtClean="0">
              <a:solidFill>
                <a:srgbClr val="C4A7DB"/>
              </a:solidFill>
              <a:latin typeface="微软雅黑" panose="020B0503020204020204" pitchFamily="34" charset="-122"/>
              <a:ea typeface="微软雅黑" panose="020B0503020204020204" pitchFamily="34" charset="-122"/>
            </a:endParaRPr>
          </a:p>
          <a:p>
            <a:pPr algn="l">
              <a:lnSpc>
                <a:spcPct val="150000"/>
              </a:lnSpc>
            </a:pPr>
            <a:r>
              <a:rPr lang="zh-CN" altLang="en-US" dirty="0" smtClean="0">
                <a:solidFill>
                  <a:srgbClr val="C4A7DB"/>
                </a:solidFill>
                <a:latin typeface="微软雅黑" panose="020B0503020204020204" pitchFamily="34" charset="-122"/>
                <a:ea typeface="微软雅黑" panose="020B0503020204020204" pitchFamily="34" charset="-122"/>
                <a:sym typeface="+mn-ea"/>
              </a:rPr>
              <a:t>联系电</a:t>
            </a:r>
            <a:r>
              <a:rPr lang="en-US" altLang="zh-CN" dirty="0" smtClean="0">
                <a:solidFill>
                  <a:srgbClr val="C4A7DB"/>
                </a:solidFill>
                <a:latin typeface="微软雅黑" panose="020B0503020204020204" pitchFamily="34" charset="-122"/>
                <a:ea typeface="微软雅黑" panose="020B0503020204020204" pitchFamily="34" charset="-122"/>
                <a:sym typeface="+mn-ea"/>
              </a:rPr>
              <a:t>话</a:t>
            </a:r>
            <a:r>
              <a:rPr lang="en-US" altLang="zh-CN" dirty="0" smtClean="0">
                <a:solidFill>
                  <a:srgbClr val="C4A7DB"/>
                </a:solidFill>
                <a:latin typeface="微软雅黑" panose="020B0503020204020204" pitchFamily="34" charset="-122"/>
                <a:ea typeface="微软雅黑" panose="020B0503020204020204" pitchFamily="34" charset="-122"/>
                <a:sym typeface="+mn-ea"/>
              </a:rPr>
              <a:t>：029-86696770</a:t>
            </a:r>
            <a:endParaRPr lang="en-US" altLang="zh-CN" dirty="0" smtClean="0">
              <a:solidFill>
                <a:srgbClr val="C4A7DB"/>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3375660" y="2071370"/>
            <a:ext cx="184731" cy="369332"/>
          </a:xfrm>
          <a:prstGeom prst="rect">
            <a:avLst/>
          </a:prstGeom>
          <a:noFill/>
        </p:spPr>
        <p:txBody>
          <a:bodyPr wrap="none" rtlCol="0">
            <a:spAutoFit/>
          </a:bodyPr>
          <a:lstStyle/>
          <a:p>
            <a:pPr algn="l"/>
            <a:endParaRPr lang="zh-CN" altLang="en-US" b="1" dirty="0">
              <a:solidFill>
                <a:srgbClr val="FF0000"/>
              </a:solidFill>
            </a:endParaRPr>
          </a:p>
        </p:txBody>
      </p:sp>
      <p:pic>
        <p:nvPicPr>
          <p:cNvPr id="11" name="Picture 2" descr="D:\公司图片大全\公司LOGO\公司LOGO原图\LOGO\xzyzlogo.png"/>
          <p:cNvPicPr>
            <a:picLocks noChangeAspect="1" noChangeArrowheads="1"/>
          </p:cNvPicPr>
          <p:nvPr/>
        </p:nvPicPr>
        <p:blipFill>
          <a:blip r:embed="rId3" cstate="print"/>
          <a:srcRect/>
          <a:stretch>
            <a:fillRect/>
          </a:stretch>
        </p:blipFill>
        <p:spPr bwMode="auto">
          <a:xfrm>
            <a:off x="8685943" y="284528"/>
            <a:ext cx="2286095" cy="541866"/>
          </a:xfrm>
          <a:prstGeom prst="rect">
            <a:avLst/>
          </a:prstGeom>
          <a:noFill/>
        </p:spPr>
      </p:pic>
      <p:pic>
        <p:nvPicPr>
          <p:cNvPr id="12" name="Picture 2" descr="D:\公司图片大全\公司LOGO\讯展科技公众号.jpg"/>
          <p:cNvPicPr>
            <a:picLocks noChangeAspect="1" noChangeArrowheads="1"/>
          </p:cNvPicPr>
          <p:nvPr/>
        </p:nvPicPr>
        <p:blipFill>
          <a:blip r:embed="rId4" cstate="print"/>
          <a:srcRect/>
          <a:stretch>
            <a:fillRect/>
          </a:stretch>
        </p:blipFill>
        <p:spPr bwMode="auto">
          <a:xfrm>
            <a:off x="6476487" y="2790063"/>
            <a:ext cx="1573984" cy="1573984"/>
          </a:xfrm>
          <a:prstGeom prst="rect">
            <a:avLst/>
          </a:prstGeom>
          <a:noFill/>
        </p:spPr>
      </p:pic>
      <p:pic>
        <p:nvPicPr>
          <p:cNvPr id="13" name="Picture 4" descr="D:\公司图片大全\公司LOGO\于跃微信2.jpg"/>
          <p:cNvPicPr>
            <a:picLocks noChangeAspect="1" noChangeArrowheads="1"/>
          </p:cNvPicPr>
          <p:nvPr/>
        </p:nvPicPr>
        <p:blipFill>
          <a:blip r:embed="rId5" cstate="print"/>
          <a:srcRect/>
          <a:stretch>
            <a:fillRect/>
          </a:stretch>
        </p:blipFill>
        <p:spPr bwMode="auto">
          <a:xfrm>
            <a:off x="8315162" y="2766382"/>
            <a:ext cx="1522163" cy="1579244"/>
          </a:xfrm>
          <a:prstGeom prst="rect">
            <a:avLst/>
          </a:prstGeom>
          <a:noFill/>
        </p:spPr>
      </p:pic>
      <p:sp>
        <p:nvSpPr>
          <p:cNvPr id="14" name="TextBox 13"/>
          <p:cNvSpPr txBox="1"/>
          <p:nvPr/>
        </p:nvSpPr>
        <p:spPr>
          <a:xfrm>
            <a:off x="6406228" y="4480793"/>
            <a:ext cx="1635853" cy="338554"/>
          </a:xfrm>
          <a:prstGeom prst="rect">
            <a:avLst/>
          </a:prstGeom>
          <a:noFill/>
        </p:spPr>
        <p:txBody>
          <a:bodyPr wrap="square" rtlCol="0">
            <a:spAutoFit/>
          </a:bodyPr>
          <a:lstStyle/>
          <a:p>
            <a:r>
              <a:rPr lang="zh-CN" altLang="en-US" sz="1600" dirty="0" smtClean="0">
                <a:solidFill>
                  <a:srgbClr val="FF0000"/>
                </a:solidFill>
              </a:rPr>
              <a:t>关注官方公众号</a:t>
            </a:r>
            <a:endParaRPr lang="zh-CN" altLang="en-US" sz="1600" dirty="0">
              <a:solidFill>
                <a:srgbClr val="FF0000"/>
              </a:solidFill>
            </a:endParaRPr>
          </a:p>
        </p:txBody>
      </p:sp>
      <p:sp>
        <p:nvSpPr>
          <p:cNvPr id="15" name="TextBox 14"/>
          <p:cNvSpPr txBox="1"/>
          <p:nvPr/>
        </p:nvSpPr>
        <p:spPr>
          <a:xfrm>
            <a:off x="8244815" y="4457024"/>
            <a:ext cx="1635853" cy="338554"/>
          </a:xfrm>
          <a:prstGeom prst="rect">
            <a:avLst/>
          </a:prstGeom>
          <a:noFill/>
        </p:spPr>
        <p:txBody>
          <a:bodyPr wrap="square" rtlCol="0">
            <a:spAutoFit/>
          </a:bodyPr>
          <a:lstStyle/>
          <a:p>
            <a:pPr algn="ctr"/>
            <a:r>
              <a:rPr lang="zh-CN" altLang="en-US" sz="1600" dirty="0" smtClean="0">
                <a:solidFill>
                  <a:srgbClr val="FF0000"/>
                </a:solidFill>
              </a:rPr>
              <a:t>微信咨询</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ïşľïḑê"/>
          <p:cNvSpPr txBox="1"/>
          <p:nvPr/>
        </p:nvSpPr>
        <p:spPr bwMode="auto">
          <a:xfrm>
            <a:off x="592161" y="1122499"/>
            <a:ext cx="10858500" cy="953315"/>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4800" b="1" dirty="0">
                <a:solidFill>
                  <a:schemeClr val="bg1"/>
                </a:solidFill>
                <a:latin typeface="微软雅黑" panose="020B0503020204020204" pitchFamily="34" charset="-122"/>
                <a:ea typeface="微软雅黑" panose="020B0503020204020204" pitchFamily="34" charset="-122"/>
              </a:rPr>
              <a:t>CONTENTS</a:t>
            </a:r>
          </a:p>
        </p:txBody>
      </p:sp>
      <p:sp>
        <p:nvSpPr>
          <p:cNvPr id="7" name="îṣḷîḍê"/>
          <p:cNvSpPr/>
          <p:nvPr/>
        </p:nvSpPr>
        <p:spPr>
          <a:xfrm>
            <a:off x="2061551" y="2532541"/>
            <a:ext cx="2489688" cy="2806700"/>
          </a:xfrm>
          <a:prstGeom prst="roundRect">
            <a:avLst>
              <a:gd name="adj" fmla="val 3101"/>
            </a:avLst>
          </a:pr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rgbClr val="C4A7DB"/>
              </a:solidFill>
            </a:endParaRPr>
          </a:p>
        </p:txBody>
      </p:sp>
      <p:sp>
        <p:nvSpPr>
          <p:cNvPr id="8" name="íš1ïḓê"/>
          <p:cNvSpPr txBox="1"/>
          <p:nvPr/>
        </p:nvSpPr>
        <p:spPr bwMode="auto">
          <a:xfrm>
            <a:off x="2074253" y="4143244"/>
            <a:ext cx="2489688" cy="644411"/>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3200" dirty="0">
                <a:solidFill>
                  <a:srgbClr val="C4A7DB"/>
                </a:solidFill>
                <a:latin typeface="Impact" panose="020B0806030902050204" pitchFamily="34" charset="0"/>
              </a:rPr>
              <a:t>01</a:t>
            </a:r>
          </a:p>
        </p:txBody>
      </p:sp>
      <p:cxnSp>
        <p:nvCxnSpPr>
          <p:cNvPr id="9" name="直接连接符 8"/>
          <p:cNvCxnSpPr/>
          <p:nvPr/>
        </p:nvCxnSpPr>
        <p:spPr>
          <a:xfrm>
            <a:off x="2445544" y="4002929"/>
            <a:ext cx="1747107" cy="0"/>
          </a:xfrm>
          <a:prstGeom prst="line">
            <a:avLst/>
          </a:prstGeom>
          <a:ln w="38100" cap="rnd">
            <a:solidFill>
              <a:srgbClr val="C4A7DB"/>
            </a:solidFill>
            <a:round/>
          </a:ln>
        </p:spPr>
        <p:style>
          <a:lnRef idx="1">
            <a:schemeClr val="accent1"/>
          </a:lnRef>
          <a:fillRef idx="0">
            <a:schemeClr val="accent1"/>
          </a:fillRef>
          <a:effectRef idx="0">
            <a:schemeClr val="accent1"/>
          </a:effectRef>
          <a:fontRef idx="minor">
            <a:schemeClr val="tx1"/>
          </a:fontRef>
        </p:style>
      </p:cxnSp>
      <p:sp>
        <p:nvSpPr>
          <p:cNvPr id="10" name="iśḻidé"/>
          <p:cNvSpPr/>
          <p:nvPr/>
        </p:nvSpPr>
        <p:spPr>
          <a:xfrm>
            <a:off x="4851155" y="2532541"/>
            <a:ext cx="2489688" cy="2806700"/>
          </a:xfrm>
          <a:prstGeom prst="roundRect">
            <a:avLst>
              <a:gd name="adj" fmla="val 3101"/>
            </a:avLst>
          </a:pr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rgbClr val="C4A7DB"/>
              </a:solidFill>
            </a:endParaRPr>
          </a:p>
        </p:txBody>
      </p:sp>
      <p:sp>
        <p:nvSpPr>
          <p:cNvPr id="11" name="íṧľíḍé"/>
          <p:cNvSpPr txBox="1"/>
          <p:nvPr/>
        </p:nvSpPr>
        <p:spPr bwMode="auto">
          <a:xfrm>
            <a:off x="4863857" y="4143244"/>
            <a:ext cx="2489688" cy="644411"/>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3200" dirty="0">
                <a:solidFill>
                  <a:srgbClr val="C4A7DB"/>
                </a:solidFill>
                <a:latin typeface="Impact" panose="020B0806030902050204" pitchFamily="34" charset="0"/>
              </a:rPr>
              <a:t>02</a:t>
            </a:r>
          </a:p>
        </p:txBody>
      </p:sp>
      <p:cxnSp>
        <p:nvCxnSpPr>
          <p:cNvPr id="12" name="直接连接符 11"/>
          <p:cNvCxnSpPr/>
          <p:nvPr/>
        </p:nvCxnSpPr>
        <p:spPr>
          <a:xfrm>
            <a:off x="5235148" y="4002929"/>
            <a:ext cx="1747107" cy="0"/>
          </a:xfrm>
          <a:prstGeom prst="line">
            <a:avLst/>
          </a:prstGeom>
          <a:ln w="38100" cap="rnd">
            <a:solidFill>
              <a:srgbClr val="C4A7DB"/>
            </a:solidFill>
            <a:round/>
          </a:ln>
        </p:spPr>
        <p:style>
          <a:lnRef idx="1">
            <a:schemeClr val="accent1"/>
          </a:lnRef>
          <a:fillRef idx="0">
            <a:schemeClr val="accent1"/>
          </a:fillRef>
          <a:effectRef idx="0">
            <a:schemeClr val="accent1"/>
          </a:effectRef>
          <a:fontRef idx="minor">
            <a:schemeClr val="tx1"/>
          </a:fontRef>
        </p:style>
      </p:cxnSp>
      <p:sp>
        <p:nvSpPr>
          <p:cNvPr id="13" name="işľïḑé"/>
          <p:cNvSpPr/>
          <p:nvPr/>
        </p:nvSpPr>
        <p:spPr>
          <a:xfrm>
            <a:off x="7640760" y="2532541"/>
            <a:ext cx="2489688" cy="2806700"/>
          </a:xfrm>
          <a:prstGeom prst="roundRect">
            <a:avLst>
              <a:gd name="adj" fmla="val 3101"/>
            </a:avLst>
          </a:pr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rgbClr val="C4A7DB"/>
              </a:solidFill>
            </a:endParaRPr>
          </a:p>
        </p:txBody>
      </p:sp>
      <p:sp>
        <p:nvSpPr>
          <p:cNvPr id="14" name="ïSḷïḍé"/>
          <p:cNvSpPr txBox="1"/>
          <p:nvPr/>
        </p:nvSpPr>
        <p:spPr bwMode="auto">
          <a:xfrm>
            <a:off x="7653462" y="4143244"/>
            <a:ext cx="2489688" cy="644411"/>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3200" dirty="0">
                <a:solidFill>
                  <a:srgbClr val="C4A7DB"/>
                </a:solidFill>
                <a:latin typeface="Impact" panose="020B0806030902050204" pitchFamily="34" charset="0"/>
              </a:rPr>
              <a:t>03</a:t>
            </a:r>
          </a:p>
        </p:txBody>
      </p:sp>
      <p:cxnSp>
        <p:nvCxnSpPr>
          <p:cNvPr id="15" name="直接连接符 14"/>
          <p:cNvCxnSpPr/>
          <p:nvPr/>
        </p:nvCxnSpPr>
        <p:spPr>
          <a:xfrm>
            <a:off x="8024753" y="4002929"/>
            <a:ext cx="1747107" cy="0"/>
          </a:xfrm>
          <a:prstGeom prst="line">
            <a:avLst/>
          </a:prstGeom>
          <a:ln w="38100" cap="rnd">
            <a:solidFill>
              <a:srgbClr val="C4A7DB"/>
            </a:solidFill>
            <a:round/>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350135" y="3277870"/>
            <a:ext cx="1939290" cy="583565"/>
          </a:xfrm>
          <a:prstGeom prst="rect">
            <a:avLst/>
          </a:prstGeom>
          <a:noFill/>
        </p:spPr>
        <p:txBody>
          <a:bodyPr wrap="square" rtlCol="0">
            <a:spAutoFit/>
          </a:bodyPr>
          <a:lstStyle/>
          <a:p>
            <a:pPr algn="dist"/>
            <a:r>
              <a:rPr lang="zh-CN" altLang="en-US" sz="3200" b="1" dirty="0">
                <a:ln>
                  <a:noFill/>
                  <a:prstDash val="solid"/>
                </a:ln>
                <a:solidFill>
                  <a:srgbClr val="8C717C"/>
                </a:solidFill>
                <a:latin typeface="微软雅黑" panose="020B0503020204020204" pitchFamily="34" charset="-122"/>
                <a:ea typeface="微软雅黑" panose="020B0503020204020204" pitchFamily="34" charset="-122"/>
              </a:rPr>
              <a:t>解决方案</a:t>
            </a:r>
          </a:p>
        </p:txBody>
      </p:sp>
      <p:sp>
        <p:nvSpPr>
          <p:cNvPr id="20" name="文本框 19"/>
          <p:cNvSpPr txBox="1"/>
          <p:nvPr/>
        </p:nvSpPr>
        <p:spPr>
          <a:xfrm>
            <a:off x="5066030" y="3311525"/>
            <a:ext cx="2059305" cy="583565"/>
          </a:xfrm>
          <a:prstGeom prst="rect">
            <a:avLst/>
          </a:prstGeom>
          <a:noFill/>
        </p:spPr>
        <p:txBody>
          <a:bodyPr wrap="square" rtlCol="0">
            <a:spAutoFit/>
          </a:bodyPr>
          <a:lstStyle/>
          <a:p>
            <a:pPr lvl="0" algn="dist">
              <a:buClrTx/>
              <a:buSzTx/>
              <a:buFontTx/>
            </a:pPr>
            <a:r>
              <a:rPr lang="zh-CN" altLang="en-US" sz="3200" b="1" dirty="0">
                <a:ln>
                  <a:noFill/>
                  <a:prstDash val="solid"/>
                </a:ln>
                <a:solidFill>
                  <a:srgbClr val="8C717C"/>
                </a:solidFill>
                <a:latin typeface="微软雅黑" panose="020B0503020204020204" pitchFamily="34" charset="-122"/>
                <a:ea typeface="微软雅黑" panose="020B0503020204020204" pitchFamily="34" charset="-122"/>
                <a:sym typeface="+mn-ea"/>
              </a:rPr>
              <a:t>价格优惠</a:t>
            </a:r>
          </a:p>
        </p:txBody>
      </p:sp>
      <p:sp>
        <p:nvSpPr>
          <p:cNvPr id="21" name="文本框 20"/>
          <p:cNvSpPr txBox="1"/>
          <p:nvPr/>
        </p:nvSpPr>
        <p:spPr>
          <a:xfrm>
            <a:off x="7962265" y="3311525"/>
            <a:ext cx="1847850" cy="583565"/>
          </a:xfrm>
          <a:prstGeom prst="rect">
            <a:avLst/>
          </a:prstGeom>
          <a:noFill/>
        </p:spPr>
        <p:txBody>
          <a:bodyPr wrap="square" rtlCol="0">
            <a:spAutoFit/>
          </a:bodyPr>
          <a:lstStyle/>
          <a:p>
            <a:pPr algn="dist"/>
            <a:r>
              <a:rPr lang="zh-CN" altLang="en-US" sz="3200" b="1" dirty="0">
                <a:ln>
                  <a:noFill/>
                  <a:prstDash val="solid"/>
                </a:ln>
                <a:solidFill>
                  <a:srgbClr val="8C717C"/>
                </a:solidFill>
                <a:latin typeface="微软雅黑" panose="020B0503020204020204" pitchFamily="34" charset="-122"/>
                <a:ea typeface="微软雅黑" panose="020B0503020204020204" pitchFamily="34" charset="-122"/>
              </a:rPr>
              <a:t>公司介绍</a:t>
            </a:r>
          </a:p>
        </p:txBody>
      </p:sp>
      <p:sp>
        <p:nvSpPr>
          <p:cNvPr id="24" name="ïşľïḑê"/>
          <p:cNvSpPr txBox="1"/>
          <p:nvPr/>
        </p:nvSpPr>
        <p:spPr bwMode="auto">
          <a:xfrm>
            <a:off x="666750" y="1117920"/>
            <a:ext cx="10858500" cy="953315"/>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4800" b="1" dirty="0">
                <a:solidFill>
                  <a:srgbClr val="ED6940"/>
                </a:solidFill>
                <a:latin typeface="微软雅黑" panose="020B0503020204020204" pitchFamily="34" charset="-122"/>
                <a:ea typeface="微软雅黑" panose="020B0503020204020204" pitchFamily="34" charset="-122"/>
              </a:rPr>
              <a:t>CONTENTS</a:t>
            </a:r>
          </a:p>
        </p:txBody>
      </p:sp>
      <p:pic>
        <p:nvPicPr>
          <p:cNvPr id="17" name="Picture 2" descr="D:\公司图片大全\公司LOGO\公司LOGO原图\LOGO\xzyzlogo.png"/>
          <p:cNvPicPr>
            <a:picLocks noChangeAspect="1" noChangeArrowheads="1"/>
          </p:cNvPicPr>
          <p:nvPr/>
        </p:nvPicPr>
        <p:blipFill>
          <a:blip r:embed="rId3" cstate="print"/>
          <a:srcRect/>
          <a:stretch>
            <a:fillRect/>
          </a:stretch>
        </p:blipFill>
        <p:spPr bwMode="auto">
          <a:xfrm>
            <a:off x="858125" y="741728"/>
            <a:ext cx="2286095" cy="54186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iŝḻïḑè"/>
          <p:cNvSpPr/>
          <p:nvPr/>
        </p:nvSpPr>
        <p:spPr>
          <a:xfrm>
            <a:off x="1013216" y="2406576"/>
            <a:ext cx="9933168" cy="2485624"/>
          </a:xfrm>
          <a:prstGeom prst="frame">
            <a:avLst>
              <a:gd name="adj1" fmla="val 1388"/>
            </a:avLst>
          </a:pr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iṩļíde"/>
          <p:cNvSpPr/>
          <p:nvPr/>
        </p:nvSpPr>
        <p:spPr>
          <a:xfrm>
            <a:off x="5828285" y="1909776"/>
            <a:ext cx="3444486" cy="993600"/>
          </a:xfrm>
          <a:prstGeom prst="rect">
            <a:avLst/>
          </a:prstGeom>
          <a:gradFill>
            <a:gsLst>
              <a:gs pos="0">
                <a:srgbClr val="FE915C"/>
              </a:gs>
              <a:gs pos="100000">
                <a:srgbClr val="ED6940"/>
              </a:gs>
            </a:gsLst>
            <a:lin ang="5400000" scaled="1"/>
          </a:gradFill>
          <a:ln w="254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b="1" dirty="0">
                <a:solidFill>
                  <a:schemeClr val="bg1"/>
                </a:solidFill>
                <a:latin typeface="微软雅黑" panose="020B0503020204020204" pitchFamily="34" charset="-122"/>
                <a:ea typeface="微软雅黑" panose="020B0503020204020204" pitchFamily="34" charset="-122"/>
              </a:rPr>
              <a:t>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ïşľïḑê"/>
          <p:cNvSpPr txBox="1"/>
          <p:nvPr/>
        </p:nvSpPr>
        <p:spPr bwMode="auto">
          <a:xfrm>
            <a:off x="5970905" y="1950061"/>
            <a:ext cx="3159246" cy="953315"/>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4000" b="1" dirty="0">
                <a:solidFill>
                  <a:schemeClr val="bg1"/>
                </a:solidFill>
                <a:latin typeface="微软雅黑" panose="020B0503020204020204" pitchFamily="34" charset="-122"/>
                <a:ea typeface="微软雅黑" panose="020B0503020204020204" pitchFamily="34" charset="-122"/>
              </a:rPr>
              <a:t>PART ONE</a:t>
            </a:r>
          </a:p>
        </p:txBody>
      </p:sp>
      <p:sp>
        <p:nvSpPr>
          <p:cNvPr id="6" name="文本框 5"/>
          <p:cNvSpPr txBox="1"/>
          <p:nvPr/>
        </p:nvSpPr>
        <p:spPr>
          <a:xfrm>
            <a:off x="1576444" y="2864558"/>
            <a:ext cx="1929606" cy="1569660"/>
          </a:xfrm>
          <a:prstGeom prst="rect">
            <a:avLst/>
          </a:prstGeom>
          <a:noFill/>
        </p:spPr>
        <p:txBody>
          <a:bodyPr wrap="square" rtlCol="0">
            <a:spAutoFit/>
          </a:bodyPr>
          <a:lstStyle/>
          <a:p>
            <a:r>
              <a:rPr lang="en-US" altLang="zh-CN" sz="9600" b="1" dirty="0">
                <a:ln>
                  <a:noFill/>
                  <a:prstDash val="solid"/>
                </a:ln>
                <a:solidFill>
                  <a:srgbClr val="C4A7DB"/>
                </a:solidFill>
                <a:latin typeface="微软雅黑" panose="020B0503020204020204" pitchFamily="34" charset="-122"/>
                <a:ea typeface="微软雅黑" panose="020B0503020204020204" pitchFamily="34" charset="-122"/>
              </a:rPr>
              <a:t>01</a:t>
            </a:r>
          </a:p>
        </p:txBody>
      </p:sp>
      <p:sp>
        <p:nvSpPr>
          <p:cNvPr id="7" name="文本框 6"/>
          <p:cNvSpPr txBox="1"/>
          <p:nvPr/>
        </p:nvSpPr>
        <p:spPr>
          <a:xfrm>
            <a:off x="5138719" y="3070590"/>
            <a:ext cx="4842183" cy="1445260"/>
          </a:xfrm>
          <a:prstGeom prst="rect">
            <a:avLst/>
          </a:prstGeom>
          <a:noFill/>
        </p:spPr>
        <p:txBody>
          <a:bodyPr wrap="square" rtlCol="0">
            <a:spAutoFit/>
          </a:bodyPr>
          <a:lstStyle/>
          <a:p>
            <a:pPr algn="dist"/>
            <a:r>
              <a:rPr lang="zh-CN" altLang="en-US" sz="8800" b="1" dirty="0">
                <a:ln>
                  <a:noFill/>
                  <a:prstDash val="solid"/>
                </a:ln>
                <a:solidFill>
                  <a:srgbClr val="8C717C"/>
                </a:solidFill>
                <a:latin typeface="微软雅黑" panose="020B0503020204020204" pitchFamily="34" charset="-122"/>
                <a:ea typeface="微软雅黑" panose="020B0503020204020204" pitchFamily="34" charset="-122"/>
              </a:rPr>
              <a:t>解决方案</a:t>
            </a:r>
          </a:p>
        </p:txBody>
      </p:sp>
      <p:grpSp>
        <p:nvGrpSpPr>
          <p:cNvPr id="8" name="组合 7"/>
          <p:cNvGrpSpPr/>
          <p:nvPr/>
        </p:nvGrpSpPr>
        <p:grpSpPr>
          <a:xfrm rot="16200000">
            <a:off x="7600755" y="4878102"/>
            <a:ext cx="203200" cy="941226"/>
            <a:chOff x="690880" y="5044440"/>
            <a:chExt cx="203200" cy="941226"/>
          </a:xfrm>
          <a:gradFill>
            <a:gsLst>
              <a:gs pos="0">
                <a:srgbClr val="ED6940"/>
              </a:gs>
              <a:gs pos="100000">
                <a:srgbClr val="FE915C"/>
              </a:gs>
            </a:gsLst>
            <a:lin ang="2700000" scaled="1"/>
          </a:gradFill>
        </p:grpSpPr>
        <p:sp>
          <p:nvSpPr>
            <p:cNvPr id="9" name="椭圆 8"/>
            <p:cNvSpPr/>
            <p:nvPr/>
          </p:nvSpPr>
          <p:spPr>
            <a:xfrm>
              <a:off x="690880" y="5044440"/>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椭圆 9"/>
            <p:cNvSpPr/>
            <p:nvPr/>
          </p:nvSpPr>
          <p:spPr>
            <a:xfrm>
              <a:off x="690880" y="5413453"/>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椭圆 10"/>
            <p:cNvSpPr/>
            <p:nvPr/>
          </p:nvSpPr>
          <p:spPr>
            <a:xfrm>
              <a:off x="690880" y="5782466"/>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pic>
        <p:nvPicPr>
          <p:cNvPr id="12" name="Picture 2" descr="D:\公司图片大全\公司LOGO\公司LOGO原图\LOGO\xzyzlogo.png"/>
          <p:cNvPicPr>
            <a:picLocks noChangeAspect="1" noChangeArrowheads="1"/>
          </p:cNvPicPr>
          <p:nvPr/>
        </p:nvPicPr>
        <p:blipFill>
          <a:blip r:embed="rId3" cstate="print"/>
          <a:srcRect/>
          <a:stretch>
            <a:fillRect/>
          </a:stretch>
        </p:blipFill>
        <p:spPr bwMode="auto">
          <a:xfrm>
            <a:off x="858125" y="741728"/>
            <a:ext cx="2286095" cy="54186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íŝḷidè"/>
          <p:cNvSpPr/>
          <p:nvPr/>
        </p:nvSpPr>
        <p:spPr>
          <a:xfrm rot="2700000">
            <a:off x="429307" y="337235"/>
            <a:ext cx="496879" cy="496879"/>
          </a:xfrm>
          <a:prstGeom prst="roundRect">
            <a:avLst>
              <a:gd name="adj" fmla="val 12692"/>
            </a:avLst>
          </a:prstGeom>
          <a:gradFill>
            <a:gsLst>
              <a:gs pos="0">
                <a:srgbClr val="FE915C"/>
              </a:gs>
              <a:gs pos="100000">
                <a:srgbClr val="ED6940"/>
              </a:gs>
            </a:gsLst>
            <a:lin ang="5400000" scaled="1"/>
          </a:gradFill>
          <a:ln w="25400" cap="flat">
            <a:noFill/>
            <a:miter lim="400000"/>
          </a:ln>
          <a:effectLst/>
        </p:spPr>
        <p:txBody>
          <a:bodyPr wrap="square" lIns="91440" tIns="45720" rIns="91440" bIns="45720" anchor="ctr">
            <a:normAutofit/>
          </a:bodyPr>
          <a:lstStyle/>
          <a:p>
            <a:endParaRPr lang="id-ID"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099185" y="354965"/>
            <a:ext cx="3799840" cy="521970"/>
          </a:xfrm>
          <a:prstGeom prst="rect">
            <a:avLst/>
          </a:prstGeom>
          <a:noFill/>
        </p:spPr>
        <p:txBody>
          <a:bodyPr wrap="square" rtlCol="0">
            <a:spAutoFit/>
          </a:bodyPr>
          <a:lstStyle/>
          <a:p>
            <a:pPr algn="dist"/>
            <a:r>
              <a:rPr lang="zh-CN" altLang="en-US" sz="2800" b="1" dirty="0" smtClean="0">
                <a:solidFill>
                  <a:srgbClr val="ED6940"/>
                </a:solidFill>
                <a:latin typeface="微软雅黑" panose="020B0503020204020204" pitchFamily="34" charset="-122"/>
                <a:ea typeface="微软雅黑" panose="020B0503020204020204" pitchFamily="34" charset="-122"/>
              </a:rPr>
              <a:t>商城建设服务套餐</a:t>
            </a:r>
          </a:p>
        </p:txBody>
      </p:sp>
      <p:sp>
        <p:nvSpPr>
          <p:cNvPr id="6" name="文本框 5"/>
          <p:cNvSpPr txBox="1"/>
          <p:nvPr/>
        </p:nvSpPr>
        <p:spPr>
          <a:xfrm>
            <a:off x="946150" y="945515"/>
            <a:ext cx="10522585" cy="1706880"/>
          </a:xfrm>
          <a:prstGeom prst="rect">
            <a:avLst/>
          </a:prstGeom>
          <a:noFill/>
        </p:spPr>
        <p:txBody>
          <a:bodyPr wrap="square" rtlCol="0">
            <a:spAutoFit/>
          </a:bodyPr>
          <a:lstStyle/>
          <a:p>
            <a:pPr lvl="0" indent="0" algn="just">
              <a:lnSpc>
                <a:spcPct val="140000"/>
              </a:lnSpc>
              <a:buClrTx/>
              <a:buSzTx/>
              <a:buFont typeface="Arial" panose="020B0604020202020204" pitchFamily="34" charset="0"/>
              <a:buNone/>
            </a:pPr>
            <a:r>
              <a:rPr lang="zh-CN" altLang="en-US" sz="1500" spc="15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当下电商头部平台掌控流量、同行竞争激烈，导致</a:t>
            </a:r>
            <a:r>
              <a:rPr lang="zh-CN" altLang="en-US" sz="1500" spc="150" dirty="0">
                <a:solidFill>
                  <a:schemeClr val="accent2"/>
                </a:solidFill>
                <a:uFillTx/>
                <a:latin typeface="Arial" panose="020B0604020202020204" pitchFamily="34" charset="0"/>
                <a:ea typeface="微软雅黑" panose="020B0503020204020204" pitchFamily="34" charset="-122"/>
                <a:sym typeface="Arial" panose="020B0604020202020204" pitchFamily="34" charset="0"/>
              </a:rPr>
              <a:t>获客成本愈高</a:t>
            </a:r>
            <a:r>
              <a:rPr lang="zh-CN" altLang="en-US" sz="1500" spc="15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；而</a:t>
            </a:r>
            <a:r>
              <a:rPr lang="zh-CN" altLang="en-US" sz="1500" spc="150" dirty="0">
                <a:solidFill>
                  <a:schemeClr val="tx1">
                    <a:lumMod val="65000"/>
                    <a:lumOff val="35000"/>
                  </a:schemeClr>
                </a:solidFill>
                <a:uFillTx/>
                <a:latin typeface="Arial" panose="020B0604020202020204" pitchFamily="34" charset="0"/>
                <a:ea typeface="微软雅黑" panose="020B0503020204020204" pitchFamily="34" charset="-122"/>
                <a:sym typeface="+mn-ea"/>
              </a:rPr>
              <a:t>直播带货、短视频导购等营销方式的兴起，让传统单一的宣传渠道已</a:t>
            </a:r>
            <a:r>
              <a:rPr lang="zh-CN" altLang="en-US" sz="1500" spc="150" dirty="0">
                <a:solidFill>
                  <a:schemeClr val="accent2"/>
                </a:solidFill>
                <a:uFillTx/>
                <a:latin typeface="Arial" panose="020B0604020202020204" pitchFamily="34" charset="0"/>
                <a:ea typeface="微软雅黑" panose="020B0503020204020204" pitchFamily="34" charset="-122"/>
                <a:sym typeface="+mn-ea"/>
              </a:rPr>
              <a:t>无法满足消费者需求</a:t>
            </a:r>
            <a:r>
              <a:rPr lang="zh-CN" altLang="en-US" sz="1500" spc="150" dirty="0">
                <a:solidFill>
                  <a:schemeClr val="tx1">
                    <a:lumMod val="65000"/>
                    <a:lumOff val="35000"/>
                  </a:schemeClr>
                </a:solidFill>
                <a:uFillTx/>
                <a:latin typeface="Arial" panose="020B0604020202020204" pitchFamily="34" charset="0"/>
                <a:ea typeface="微软雅黑" panose="020B0503020204020204" pitchFamily="34" charset="-122"/>
                <a:sym typeface="+mn-ea"/>
              </a:rPr>
              <a:t>；</a:t>
            </a:r>
            <a:r>
              <a:rPr lang="zh-CN" altLang="en-US" sz="1500" dirty="0">
                <a:solidFill>
                  <a:schemeClr val="tx1">
                    <a:lumMod val="65000"/>
                    <a:lumOff val="35000"/>
                  </a:schemeClr>
                </a:solidFill>
                <a:latin typeface="方正兰亭黑简体" panose="02000000000000000000" charset="-122"/>
                <a:ea typeface="方正兰亭黑简体" panose="02000000000000000000" charset="-122"/>
                <a:sym typeface="+mn-ea"/>
              </a:rPr>
              <a:t>线上频繁骚扰客户、线下被动等待咨询的传统销售方式效率过低，广告式的朋友圈营销内容易造成</a:t>
            </a:r>
            <a:r>
              <a:rPr lang="zh-CN" altLang="en-US" sz="1500" dirty="0">
                <a:solidFill>
                  <a:schemeClr val="accent2"/>
                </a:solidFill>
                <a:latin typeface="方正兰亭黑简体" panose="02000000000000000000" charset="-122"/>
                <a:ea typeface="方正兰亭黑简体" panose="02000000000000000000" charset="-122"/>
                <a:sym typeface="+mn-ea"/>
              </a:rPr>
              <a:t>审美疲劳</a:t>
            </a:r>
            <a:r>
              <a:rPr lang="zh-CN" altLang="en-US" sz="1500" dirty="0">
                <a:solidFill>
                  <a:schemeClr val="tx1">
                    <a:lumMod val="65000"/>
                    <a:lumOff val="35000"/>
                  </a:schemeClr>
                </a:solidFill>
                <a:latin typeface="方正兰亭黑简体" panose="02000000000000000000" charset="-122"/>
                <a:ea typeface="方正兰亭黑简体" panose="02000000000000000000" charset="-122"/>
                <a:sym typeface="+mn-ea"/>
              </a:rPr>
              <a:t>；</a:t>
            </a:r>
            <a:r>
              <a:rPr lang="zh-CN" altLang="en-US" sz="1500" spc="150" dirty="0">
                <a:solidFill>
                  <a:schemeClr val="tx1">
                    <a:lumMod val="65000"/>
                    <a:lumOff val="35000"/>
                  </a:schemeClr>
                </a:solidFill>
                <a:uFillTx/>
                <a:latin typeface="Arial" panose="020B0604020202020204" pitchFamily="34" charset="0"/>
                <a:ea typeface="微软雅黑" panose="020B0503020204020204" pitchFamily="34" charset="-122"/>
                <a:sym typeface="+mn-ea"/>
              </a:rPr>
              <a:t>同时低效的商城会员管理机制，</a:t>
            </a:r>
            <a:r>
              <a:rPr lang="zh-CN" altLang="en-US" sz="1500" spc="150" dirty="0">
                <a:solidFill>
                  <a:schemeClr val="accent2"/>
                </a:solidFill>
                <a:uFillTx/>
                <a:latin typeface="Arial" panose="020B0604020202020204" pitchFamily="34" charset="0"/>
                <a:ea typeface="微软雅黑" panose="020B0503020204020204" pitchFamily="34" charset="-122"/>
                <a:sym typeface="+mn-ea"/>
              </a:rPr>
              <a:t>影响消费体验，难以留存用户</a:t>
            </a:r>
            <a:r>
              <a:rPr lang="zh-CN" altLang="en-US" sz="1500" spc="150" dirty="0">
                <a:solidFill>
                  <a:schemeClr val="tx1">
                    <a:lumMod val="65000"/>
                    <a:lumOff val="35000"/>
                  </a:schemeClr>
                </a:solidFill>
                <a:uFillTx/>
                <a:latin typeface="Arial" panose="020B0604020202020204" pitchFamily="34" charset="0"/>
                <a:ea typeface="微软雅黑" panose="020B0503020204020204" pitchFamily="34" charset="-122"/>
                <a:sym typeface="+mn-ea"/>
              </a:rPr>
              <a:t>。</a:t>
            </a:r>
            <a:endParaRPr lang="zh-CN" altLang="en-US" sz="1500" dirty="0">
              <a:solidFill>
                <a:schemeClr val="tx1">
                  <a:lumMod val="65000"/>
                  <a:lumOff val="35000"/>
                </a:schemeClr>
              </a:solidFill>
              <a:latin typeface="方正兰亭黑简体" panose="02000000000000000000" charset="-122"/>
              <a:ea typeface="方正兰亭黑简体" panose="02000000000000000000" charset="-122"/>
              <a:sym typeface="+mn-ea"/>
            </a:endParaRPr>
          </a:p>
          <a:p>
            <a:pPr lvl="0" indent="0" algn="just">
              <a:lnSpc>
                <a:spcPct val="140000"/>
              </a:lnSpc>
              <a:buClrTx/>
              <a:buSzTx/>
              <a:buFont typeface="Arial" panose="020B0604020202020204" pitchFamily="34" charset="0"/>
              <a:buNone/>
            </a:pPr>
            <a:endParaRPr lang="zh-CN" altLang="en-US" sz="1500" spc="150" dirty="0">
              <a:solidFill>
                <a:schemeClr val="tx1">
                  <a:lumMod val="65000"/>
                  <a:lumOff val="35000"/>
                </a:schemeClr>
              </a:solidFill>
              <a:uFillTx/>
              <a:latin typeface="方正兰亭黑简体" panose="02000000000000000000" charset="-122"/>
              <a:ea typeface="方正兰亭黑简体" panose="02000000000000000000" charset="-122"/>
              <a:cs typeface="微软雅黑" panose="020B0503020204020204" pitchFamily="34" charset="-122"/>
              <a:sym typeface="+mn-ea"/>
            </a:endParaRPr>
          </a:p>
          <a:p>
            <a:pPr lvl="0" indent="0" algn="just">
              <a:lnSpc>
                <a:spcPct val="140000"/>
              </a:lnSpc>
              <a:buClrTx/>
              <a:buSzTx/>
              <a:buFont typeface="Arial" panose="020B0604020202020204" pitchFamily="34" charset="0"/>
              <a:buNone/>
            </a:pPr>
            <a:r>
              <a:rPr lang="zh-CN" altLang="en-US" sz="1500" spc="150" dirty="0">
                <a:solidFill>
                  <a:schemeClr val="tx1">
                    <a:lumMod val="65000"/>
                    <a:lumOff val="35000"/>
                  </a:schemeClr>
                </a:solidFill>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可通过</a:t>
            </a:r>
            <a:r>
              <a:rPr lang="zh-CN" altLang="en-US" sz="1500" b="1" spc="150" dirty="0">
                <a:solidFill>
                  <a:schemeClr val="accent2"/>
                </a:solidFill>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打造全网产品销售平台</a:t>
            </a:r>
            <a:r>
              <a:rPr lang="en-US" altLang="zh-CN" sz="1500" b="1" spc="150" dirty="0">
                <a:solidFill>
                  <a:schemeClr val="accent2"/>
                </a:solidFill>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lang="zh-CN" altLang="en-US" sz="1500" b="1" spc="150" dirty="0">
                <a:solidFill>
                  <a:schemeClr val="accent2"/>
                </a:solidFill>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建设私域流量池</a:t>
            </a:r>
            <a:r>
              <a:rPr lang="zh-CN" altLang="en-US" sz="1500" spc="150" dirty="0">
                <a:solidFill>
                  <a:schemeClr val="tx1">
                    <a:lumMod val="65000"/>
                    <a:lumOff val="35000"/>
                  </a:schemeClr>
                </a:solidFill>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，多管齐下，提升商城经营能力，实现创收盈利。</a:t>
            </a:r>
          </a:p>
        </p:txBody>
      </p:sp>
      <p:grpSp>
        <p:nvGrpSpPr>
          <p:cNvPr id="191" name="组合 190"/>
          <p:cNvGrpSpPr/>
          <p:nvPr/>
        </p:nvGrpSpPr>
        <p:grpSpPr>
          <a:xfrm>
            <a:off x="1610412" y="3095860"/>
            <a:ext cx="8271069" cy="3512385"/>
            <a:chOff x="2037" y="4875"/>
            <a:chExt cx="13025" cy="5532"/>
          </a:xfrm>
        </p:grpSpPr>
        <p:grpSp>
          <p:nvGrpSpPr>
            <p:cNvPr id="151" name="组合 150"/>
            <p:cNvGrpSpPr/>
            <p:nvPr/>
          </p:nvGrpSpPr>
          <p:grpSpPr>
            <a:xfrm>
              <a:off x="2037" y="4875"/>
              <a:ext cx="13025" cy="5532"/>
              <a:chOff x="-268" y="3975"/>
              <a:chExt cx="13025" cy="5532"/>
            </a:xfrm>
          </p:grpSpPr>
          <p:grpSp>
            <p:nvGrpSpPr>
              <p:cNvPr id="70" name="组合 69"/>
              <p:cNvGrpSpPr/>
              <p:nvPr/>
            </p:nvGrpSpPr>
            <p:grpSpPr>
              <a:xfrm>
                <a:off x="4938" y="5694"/>
                <a:ext cx="3261" cy="2776"/>
                <a:chOff x="7554" y="5610"/>
                <a:chExt cx="3552" cy="3023"/>
              </a:xfrm>
            </p:grpSpPr>
            <p:sp>
              <p:nvSpPr>
                <p:cNvPr id="36" name="矩形 35"/>
                <p:cNvSpPr/>
                <p:nvPr/>
              </p:nvSpPr>
              <p:spPr>
                <a:xfrm>
                  <a:off x="8268" y="7371"/>
                  <a:ext cx="2158" cy="684"/>
                </a:xfrm>
                <a:prstGeom prst="rect">
                  <a:avLst/>
                </a:prstGeom>
              </p:spPr>
              <p:txBody>
                <a:bodyPr wrap="square">
                  <a:spAutoFit/>
                </a:bodyPr>
                <a:lstStyle/>
                <a:p>
                  <a:pPr lvl="0" algn="l">
                    <a:buClrTx/>
                    <a:buSzTx/>
                    <a:buFontTx/>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商城</a:t>
                  </a:r>
                </a:p>
              </p:txBody>
            </p:sp>
            <p:sp>
              <p:nvSpPr>
                <p:cNvPr id="58" name="椭圆 57"/>
                <p:cNvSpPr/>
                <p:nvPr/>
              </p:nvSpPr>
              <p:spPr>
                <a:xfrm>
                  <a:off x="7856" y="5610"/>
                  <a:ext cx="2883" cy="2887"/>
                </a:xfrm>
                <a:prstGeom prst="ellipse">
                  <a:avLst/>
                </a:prstGeom>
                <a:noFill/>
                <a:ln w="28575">
                  <a:gradFill>
                    <a:gsLst>
                      <a:gs pos="0">
                        <a:srgbClr val="FF5C5A"/>
                      </a:gs>
                      <a:gs pos="100000">
                        <a:srgbClr val="FF9125"/>
                      </a:gs>
                    </a:gsLst>
                    <a:lin ang="5400000" scaled="1"/>
                  </a:gra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7554" y="8036"/>
                  <a:ext cx="3552" cy="597"/>
                  <a:chOff x="7948" y="2500"/>
                  <a:chExt cx="3552" cy="597"/>
                </a:xfrm>
              </p:grpSpPr>
              <p:sp>
                <p:nvSpPr>
                  <p:cNvPr id="62" name="矩形: 圆角 96"/>
                  <p:cNvSpPr/>
                  <p:nvPr/>
                </p:nvSpPr>
                <p:spPr>
                  <a:xfrm>
                    <a:off x="7948" y="2500"/>
                    <a:ext cx="3507" cy="582"/>
                  </a:xfrm>
                  <a:prstGeom prst="roundRect">
                    <a:avLst>
                      <a:gd name="adj" fmla="val 50000"/>
                    </a:avLst>
                  </a:prstGeom>
                  <a:gradFill>
                    <a:gsLst>
                      <a:gs pos="0">
                        <a:srgbClr val="FF9125"/>
                      </a:gs>
                      <a:gs pos="100000">
                        <a:srgbClr val="FF5C5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7983" y="2519"/>
                    <a:ext cx="3517" cy="578"/>
                  </a:xfrm>
                  <a:prstGeom prst="rect">
                    <a:avLst/>
                  </a:prstGeom>
                  <a:noFill/>
                </p:spPr>
                <p:txBody>
                  <a:bodyPr wrap="square" rtlCol="0">
                    <a:spAutoFit/>
                  </a:bodyPr>
                  <a:lstStyle/>
                  <a:p>
                    <a:pPr lvl="0" algn="ctr">
                      <a:buClrTx/>
                      <a:buSzTx/>
                      <a:buFontTx/>
                    </a:pPr>
                    <a:r>
                      <a:rPr lang="zh-CN" altLang="en-US" sz="1600" b="1" dirty="0">
                        <a:solidFill>
                          <a:schemeClr val="bg1"/>
                        </a:solidFill>
                        <a:latin typeface="微软雅黑" panose="020B0503020204020204" pitchFamily="34" charset="-122"/>
                        <a:ea typeface="微软雅黑" panose="020B0503020204020204" pitchFamily="34" charset="-122"/>
                        <a:sym typeface="+mn-ea"/>
                      </a:rPr>
                      <a:t>销售平台沉淀粉丝 </a:t>
                    </a:r>
                  </a:p>
                </p:txBody>
              </p:sp>
            </p:grpSp>
            <p:pic>
              <p:nvPicPr>
                <p:cNvPr id="69" name="图片 68" descr="资源 28"/>
                <p:cNvPicPr>
                  <a:picLocks noChangeAspect="1"/>
                </p:cNvPicPr>
                <p:nvPr/>
              </p:nvPicPr>
              <p:blipFill>
                <a:blip r:embed="rId2" cstate="print"/>
                <a:stretch>
                  <a:fillRect/>
                </a:stretch>
              </p:blipFill>
              <p:spPr>
                <a:xfrm>
                  <a:off x="8608" y="5818"/>
                  <a:ext cx="1419" cy="1419"/>
                </a:xfrm>
                <a:prstGeom prst="rect">
                  <a:avLst/>
                </a:prstGeom>
              </p:spPr>
            </p:pic>
          </p:grpSp>
          <p:grpSp>
            <p:nvGrpSpPr>
              <p:cNvPr id="81" name="组合 80"/>
              <p:cNvGrpSpPr/>
              <p:nvPr/>
            </p:nvGrpSpPr>
            <p:grpSpPr>
              <a:xfrm>
                <a:off x="10714" y="7508"/>
                <a:ext cx="2043" cy="1999"/>
                <a:chOff x="7845" y="3742"/>
                <a:chExt cx="2407" cy="2416"/>
              </a:xfrm>
            </p:grpSpPr>
            <p:sp>
              <p:nvSpPr>
                <p:cNvPr id="71" name="椭圆 70"/>
                <p:cNvSpPr/>
                <p:nvPr/>
              </p:nvSpPr>
              <p:spPr>
                <a:xfrm>
                  <a:off x="7964" y="3742"/>
                  <a:ext cx="2073" cy="2073"/>
                </a:xfrm>
                <a:prstGeom prst="ellipse">
                  <a:avLst/>
                </a:prstGeom>
                <a:noFill/>
                <a:ln w="28575">
                  <a:gradFill>
                    <a:gsLst>
                      <a:gs pos="0">
                        <a:srgbClr val="FF5C5A"/>
                      </a:gs>
                      <a:gs pos="100000">
                        <a:srgbClr val="FF9125"/>
                      </a:gs>
                    </a:gsLst>
                    <a:lin ang="5400000" scaled="1"/>
                  </a:gra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2" name="图片 71" descr="资源 36"/>
                <p:cNvPicPr>
                  <a:picLocks noChangeAspect="1"/>
                </p:cNvPicPr>
                <p:nvPr/>
              </p:nvPicPr>
              <p:blipFill>
                <a:blip r:embed="rId3" cstate="print"/>
                <a:stretch>
                  <a:fillRect/>
                </a:stretch>
              </p:blipFill>
              <p:spPr>
                <a:xfrm>
                  <a:off x="8581" y="4138"/>
                  <a:ext cx="880" cy="850"/>
                </a:xfrm>
                <a:prstGeom prst="rect">
                  <a:avLst/>
                </a:prstGeom>
              </p:spPr>
            </p:pic>
            <p:sp>
              <p:nvSpPr>
                <p:cNvPr id="73" name="矩形 72"/>
                <p:cNvSpPr/>
                <p:nvPr/>
              </p:nvSpPr>
              <p:spPr>
                <a:xfrm>
                  <a:off x="7845" y="4989"/>
                  <a:ext cx="2407" cy="584"/>
                </a:xfrm>
                <a:prstGeom prst="rect">
                  <a:avLst/>
                </a:prstGeom>
              </p:spPr>
              <p:txBody>
                <a:bodyPr wrap="square">
                  <a:spAutoFit/>
                </a:bodyPr>
                <a:lstStyle/>
                <a:p>
                  <a:pPr lvl="0" algn="ctr">
                    <a:buClrTx/>
                    <a:buSzTx/>
                    <a:buFontTx/>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公众号助手</a:t>
                  </a:r>
                </a:p>
              </p:txBody>
            </p:sp>
            <p:sp>
              <p:nvSpPr>
                <p:cNvPr id="79" name="矩形: 圆角 97"/>
                <p:cNvSpPr/>
                <p:nvPr/>
              </p:nvSpPr>
              <p:spPr>
                <a:xfrm>
                  <a:off x="7982" y="5574"/>
                  <a:ext cx="2259" cy="583"/>
                </a:xfrm>
                <a:prstGeom prst="roundRect">
                  <a:avLst>
                    <a:gd name="adj" fmla="val 50000"/>
                  </a:avLst>
                </a:prstGeom>
                <a:gradFill>
                  <a:gsLst>
                    <a:gs pos="0">
                      <a:srgbClr val="FF9125"/>
                    </a:gs>
                    <a:gs pos="100000">
                      <a:srgbClr val="FF5C5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p:cNvSpPr txBox="1"/>
                <p:nvPr/>
              </p:nvSpPr>
              <p:spPr>
                <a:xfrm>
                  <a:off x="8134" y="5574"/>
                  <a:ext cx="2104" cy="584"/>
                </a:xfrm>
                <a:prstGeom prst="rect">
                  <a:avLst/>
                </a:prstGeom>
                <a:noFill/>
              </p:spPr>
              <p:txBody>
                <a:bodyPr wrap="square" rtlCol="0">
                  <a:spAutoFit/>
                </a:bodyPr>
                <a:lstStyle/>
                <a:p>
                  <a:pPr lvl="0" algn="l">
                    <a:buClrTx/>
                    <a:buSzTx/>
                    <a:buFontTx/>
                  </a:pPr>
                  <a:r>
                    <a:rPr lang="zh-CN" altLang="en-US" sz="1400" b="1" dirty="0">
                      <a:solidFill>
                        <a:schemeClr val="bg1"/>
                      </a:solidFill>
                      <a:latin typeface="微软雅黑" panose="020B0503020204020204" pitchFamily="34" charset="-122"/>
                      <a:ea typeface="微软雅黑" panose="020B0503020204020204" pitchFamily="34" charset="-122"/>
                      <a:sym typeface="+mn-ea"/>
                    </a:rPr>
                    <a:t>精细化运营</a:t>
                  </a:r>
                </a:p>
              </p:txBody>
            </p:sp>
          </p:grpSp>
          <p:grpSp>
            <p:nvGrpSpPr>
              <p:cNvPr id="119" name="组合 118"/>
              <p:cNvGrpSpPr/>
              <p:nvPr/>
            </p:nvGrpSpPr>
            <p:grpSpPr>
              <a:xfrm>
                <a:off x="-268" y="3975"/>
                <a:ext cx="2906" cy="2626"/>
                <a:chOff x="-9166" y="5267"/>
                <a:chExt cx="3237" cy="2923"/>
              </a:xfrm>
            </p:grpSpPr>
            <p:sp>
              <p:nvSpPr>
                <p:cNvPr id="95" name="椭圆 94"/>
                <p:cNvSpPr/>
                <p:nvPr/>
              </p:nvSpPr>
              <p:spPr>
                <a:xfrm>
                  <a:off x="-8835" y="5267"/>
                  <a:ext cx="2902" cy="2767"/>
                </a:xfrm>
                <a:prstGeom prst="ellipse">
                  <a:avLst/>
                </a:prstGeom>
                <a:noFill/>
                <a:ln w="28575">
                  <a:gradFill>
                    <a:gsLst>
                      <a:gs pos="0">
                        <a:srgbClr val="FF5C5A"/>
                      </a:gs>
                      <a:gs pos="100000">
                        <a:srgbClr val="FF9125"/>
                      </a:gs>
                    </a:gsLst>
                    <a:lin ang="5400000" scaled="1"/>
                  </a:gra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圆角 95"/>
                <p:cNvSpPr/>
                <p:nvPr/>
              </p:nvSpPr>
              <p:spPr>
                <a:xfrm>
                  <a:off x="-8303" y="7607"/>
                  <a:ext cx="1838" cy="582"/>
                </a:xfrm>
                <a:prstGeom prst="roundRect">
                  <a:avLst>
                    <a:gd name="adj" fmla="val 50000"/>
                  </a:avLst>
                </a:prstGeom>
                <a:gradFill>
                  <a:gsLst>
                    <a:gs pos="0">
                      <a:srgbClr val="FF9125"/>
                    </a:gs>
                    <a:gs pos="100000">
                      <a:srgbClr val="FF5C5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9166" y="7070"/>
                  <a:ext cx="3237" cy="538"/>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营销活动   微传单</a:t>
                  </a:r>
                </a:p>
              </p:txBody>
            </p:sp>
            <p:sp>
              <p:nvSpPr>
                <p:cNvPr id="106" name="文本框 105"/>
                <p:cNvSpPr txBox="1"/>
                <p:nvPr/>
              </p:nvSpPr>
              <p:spPr>
                <a:xfrm>
                  <a:off x="-8206" y="7653"/>
                  <a:ext cx="1853" cy="537"/>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获客引流</a:t>
                  </a:r>
                </a:p>
              </p:txBody>
            </p:sp>
            <p:pic>
              <p:nvPicPr>
                <p:cNvPr id="108" name="图片 107" descr="资源 32"/>
                <p:cNvPicPr>
                  <a:picLocks noChangeAspect="1"/>
                </p:cNvPicPr>
                <p:nvPr/>
              </p:nvPicPr>
              <p:blipFill>
                <a:blip r:embed="rId4" cstate="print"/>
                <a:stretch>
                  <a:fillRect/>
                </a:stretch>
              </p:blipFill>
              <p:spPr>
                <a:xfrm>
                  <a:off x="-8536" y="6133"/>
                  <a:ext cx="809" cy="817"/>
                </a:xfrm>
                <a:prstGeom prst="rect">
                  <a:avLst/>
                </a:prstGeom>
              </p:spPr>
            </p:pic>
          </p:grpSp>
          <p:grpSp>
            <p:nvGrpSpPr>
              <p:cNvPr id="126" name="组合 125"/>
              <p:cNvGrpSpPr/>
              <p:nvPr/>
            </p:nvGrpSpPr>
            <p:grpSpPr>
              <a:xfrm>
                <a:off x="10553" y="4598"/>
                <a:ext cx="2035" cy="1899"/>
                <a:chOff x="13747" y="2769"/>
                <a:chExt cx="2321" cy="2401"/>
              </a:xfrm>
            </p:grpSpPr>
            <p:pic>
              <p:nvPicPr>
                <p:cNvPr id="121" name="图片 120" descr="C:\Users\admin\Desktop\附件1：Logo\业务图标\资源 34.png资源 34"/>
                <p:cNvPicPr>
                  <a:picLocks noChangeAspect="1"/>
                </p:cNvPicPr>
                <p:nvPr/>
              </p:nvPicPr>
              <p:blipFill>
                <a:blip r:embed="rId5" cstate="print"/>
                <a:srcRect/>
                <a:stretch>
                  <a:fillRect/>
                </a:stretch>
              </p:blipFill>
              <p:spPr>
                <a:xfrm>
                  <a:off x="14370" y="3050"/>
                  <a:ext cx="883" cy="884"/>
                </a:xfrm>
                <a:prstGeom prst="rect">
                  <a:avLst/>
                </a:prstGeom>
              </p:spPr>
            </p:pic>
            <p:sp>
              <p:nvSpPr>
                <p:cNvPr id="122" name="矩形 121"/>
                <p:cNvSpPr/>
                <p:nvPr/>
              </p:nvSpPr>
              <p:spPr>
                <a:xfrm>
                  <a:off x="14045" y="3993"/>
                  <a:ext cx="1752" cy="611"/>
                </a:xfrm>
                <a:prstGeom prst="rect">
                  <a:avLst/>
                </a:prstGeom>
              </p:spPr>
              <p:txBody>
                <a:bodyPr wrap="square">
                  <a:spAutoFit/>
                </a:bodyPr>
                <a:lstStyle/>
                <a:p>
                  <a:pPr lvl="0" algn="l">
                    <a:buClrTx/>
                    <a:buSzTx/>
                    <a:buFontTx/>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销售系统</a:t>
                  </a:r>
                </a:p>
              </p:txBody>
            </p:sp>
            <p:sp>
              <p:nvSpPr>
                <p:cNvPr id="123" name="椭圆 122"/>
                <p:cNvSpPr/>
                <p:nvPr/>
              </p:nvSpPr>
              <p:spPr>
                <a:xfrm>
                  <a:off x="13777" y="2769"/>
                  <a:ext cx="2097" cy="2166"/>
                </a:xfrm>
                <a:prstGeom prst="ellipse">
                  <a:avLst/>
                </a:prstGeom>
                <a:noFill/>
                <a:ln w="28575">
                  <a:gradFill>
                    <a:gsLst>
                      <a:gs pos="0">
                        <a:srgbClr val="FF5C5A"/>
                      </a:gs>
                      <a:gs pos="100000">
                        <a:srgbClr val="FF9125"/>
                      </a:gs>
                    </a:gsLst>
                    <a:lin ang="5400000" scaled="1"/>
                  </a:gra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圆角 97"/>
                <p:cNvSpPr/>
                <p:nvPr/>
              </p:nvSpPr>
              <p:spPr>
                <a:xfrm>
                  <a:off x="13747" y="4583"/>
                  <a:ext cx="2134" cy="582"/>
                </a:xfrm>
                <a:prstGeom prst="roundRect">
                  <a:avLst>
                    <a:gd name="adj" fmla="val 50000"/>
                  </a:avLst>
                </a:prstGeom>
                <a:gradFill>
                  <a:gsLst>
                    <a:gs pos="0">
                      <a:srgbClr val="FF9125"/>
                    </a:gs>
                    <a:gs pos="100000">
                      <a:srgbClr val="FF5C5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p:nvSpPr>
              <p:spPr>
                <a:xfrm>
                  <a:off x="14067" y="4559"/>
                  <a:ext cx="2001" cy="611"/>
                </a:xfrm>
                <a:prstGeom prst="rect">
                  <a:avLst/>
                </a:prstGeom>
                <a:noFill/>
              </p:spPr>
              <p:txBody>
                <a:bodyPr wrap="square" rtlCol="0">
                  <a:spAutoFit/>
                </a:bodyPr>
                <a:lstStyle/>
                <a:p>
                  <a:pPr lvl="0" algn="l">
                    <a:buClrTx/>
                    <a:buSzTx/>
                    <a:buFontTx/>
                  </a:pPr>
                  <a:r>
                    <a:rPr lang="zh-CN" altLang="en-US" sz="1400" b="1" dirty="0">
                      <a:solidFill>
                        <a:schemeClr val="bg1"/>
                      </a:solidFill>
                      <a:latin typeface="微软雅黑" panose="020B0503020204020204" pitchFamily="34" charset="-122"/>
                      <a:ea typeface="微软雅黑" panose="020B0503020204020204" pitchFamily="34" charset="-122"/>
                      <a:sym typeface="+mn-ea"/>
                    </a:rPr>
                    <a:t>营销转化</a:t>
                  </a:r>
                </a:p>
              </p:txBody>
            </p:sp>
          </p:grpSp>
          <p:grpSp>
            <p:nvGrpSpPr>
              <p:cNvPr id="127" name="组合 126"/>
              <p:cNvGrpSpPr/>
              <p:nvPr/>
            </p:nvGrpSpPr>
            <p:grpSpPr>
              <a:xfrm>
                <a:off x="775" y="7508"/>
                <a:ext cx="1913" cy="1998"/>
                <a:chOff x="2546" y="6006"/>
                <a:chExt cx="2130" cy="2223"/>
              </a:xfrm>
            </p:grpSpPr>
            <p:sp>
              <p:nvSpPr>
                <p:cNvPr id="128" name="椭圆 127"/>
                <p:cNvSpPr/>
                <p:nvPr/>
              </p:nvSpPr>
              <p:spPr>
                <a:xfrm>
                  <a:off x="2546" y="6006"/>
                  <a:ext cx="2073" cy="2073"/>
                </a:xfrm>
                <a:prstGeom prst="ellipse">
                  <a:avLst/>
                </a:prstGeom>
                <a:noFill/>
                <a:ln w="28575">
                  <a:gradFill>
                    <a:gsLst>
                      <a:gs pos="0">
                        <a:srgbClr val="FF5C5A"/>
                      </a:gs>
                      <a:gs pos="100000">
                        <a:srgbClr val="FF9125"/>
                      </a:gs>
                    </a:gsLst>
                    <a:lin ang="5400000" scaled="1"/>
                  </a:gra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圆角 95"/>
                <p:cNvSpPr/>
                <p:nvPr/>
              </p:nvSpPr>
              <p:spPr>
                <a:xfrm>
                  <a:off x="2664" y="7647"/>
                  <a:ext cx="1838" cy="582"/>
                </a:xfrm>
                <a:prstGeom prst="roundRect">
                  <a:avLst>
                    <a:gd name="adj" fmla="val 50000"/>
                  </a:avLst>
                </a:prstGeom>
                <a:gradFill>
                  <a:gsLst>
                    <a:gs pos="0">
                      <a:srgbClr val="FF9125"/>
                    </a:gs>
                    <a:gs pos="100000">
                      <a:srgbClr val="FF5C5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p:cNvSpPr/>
                <p:nvPr/>
              </p:nvSpPr>
              <p:spPr>
                <a:xfrm>
                  <a:off x="2804" y="7154"/>
                  <a:ext cx="1812" cy="537"/>
                </a:xfrm>
                <a:prstGeom prst="rect">
                  <a:avLst/>
                </a:prstGeom>
              </p:spPr>
              <p:txBody>
                <a:bodyPr wrap="square">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云设计</a:t>
                  </a:r>
                </a:p>
              </p:txBody>
            </p:sp>
            <p:sp>
              <p:nvSpPr>
                <p:cNvPr id="131" name="文本框 130"/>
                <p:cNvSpPr txBox="1"/>
                <p:nvPr/>
              </p:nvSpPr>
              <p:spPr>
                <a:xfrm>
                  <a:off x="2823" y="7692"/>
                  <a:ext cx="1853" cy="537"/>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品牌展示</a:t>
                  </a:r>
                </a:p>
              </p:txBody>
            </p:sp>
            <p:pic>
              <p:nvPicPr>
                <p:cNvPr id="132" name="图片 131" descr="C:\Users\admin\Desktop\附件1：Logo\业务图标\资源 30.png资源 30"/>
                <p:cNvPicPr>
                  <a:picLocks noChangeAspect="1"/>
                </p:cNvPicPr>
                <p:nvPr/>
              </p:nvPicPr>
              <p:blipFill>
                <a:blip r:embed="rId6" cstate="print"/>
                <a:srcRect/>
                <a:stretch>
                  <a:fillRect/>
                </a:stretch>
              </p:blipFill>
              <p:spPr>
                <a:xfrm>
                  <a:off x="3179" y="6240"/>
                  <a:ext cx="809" cy="772"/>
                </a:xfrm>
                <a:prstGeom prst="rect">
                  <a:avLst/>
                </a:prstGeom>
              </p:spPr>
            </p:pic>
          </p:grpSp>
          <p:cxnSp>
            <p:nvCxnSpPr>
              <p:cNvPr id="134" name="直接箭头连接符 133"/>
              <p:cNvCxnSpPr/>
              <p:nvPr/>
            </p:nvCxnSpPr>
            <p:spPr>
              <a:xfrm flipV="1">
                <a:off x="2940" y="7794"/>
                <a:ext cx="1716" cy="388"/>
              </a:xfrm>
              <a:prstGeom prst="straightConnector1">
                <a:avLst/>
              </a:prstGeom>
              <a:ln w="28575">
                <a:gradFill>
                  <a:gsLst>
                    <a:gs pos="0">
                      <a:srgbClr val="FF9125"/>
                    </a:gs>
                    <a:gs pos="100000">
                      <a:srgbClr val="FF5C5A"/>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152" name="直接箭头连接符 151"/>
            <p:cNvCxnSpPr/>
            <p:nvPr/>
          </p:nvCxnSpPr>
          <p:spPr>
            <a:xfrm>
              <a:off x="5063" y="6588"/>
              <a:ext cx="1716" cy="388"/>
            </a:xfrm>
            <a:prstGeom prst="straightConnector1">
              <a:avLst/>
            </a:prstGeom>
            <a:ln w="28575">
              <a:gradFill>
                <a:gsLst>
                  <a:gs pos="0">
                    <a:srgbClr val="FF9125"/>
                  </a:gs>
                  <a:gs pos="100000">
                    <a:srgbClr val="FF5C5A"/>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3" name="直接箭头连接符 152"/>
            <p:cNvCxnSpPr/>
            <p:nvPr/>
          </p:nvCxnSpPr>
          <p:spPr>
            <a:xfrm flipH="1">
              <a:off x="10668" y="6588"/>
              <a:ext cx="1716" cy="388"/>
            </a:xfrm>
            <a:prstGeom prst="straightConnector1">
              <a:avLst/>
            </a:prstGeom>
            <a:ln w="28575">
              <a:gradFill>
                <a:gsLst>
                  <a:gs pos="0">
                    <a:srgbClr val="FF9125"/>
                  </a:gs>
                  <a:gs pos="100000">
                    <a:srgbClr val="FF5C5A"/>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4" name="直接箭头连接符 153"/>
            <p:cNvCxnSpPr/>
            <p:nvPr/>
          </p:nvCxnSpPr>
          <p:spPr>
            <a:xfrm flipH="1" flipV="1">
              <a:off x="10668" y="8565"/>
              <a:ext cx="1716" cy="388"/>
            </a:xfrm>
            <a:prstGeom prst="straightConnector1">
              <a:avLst/>
            </a:prstGeom>
            <a:ln w="28575">
              <a:gradFill>
                <a:gsLst>
                  <a:gs pos="0">
                    <a:srgbClr val="FF9125"/>
                  </a:gs>
                  <a:gs pos="100000">
                    <a:srgbClr val="FF5C5A"/>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grpSp>
      <p:pic>
        <p:nvPicPr>
          <p:cNvPr id="4" name="图片 3" descr="微传单"/>
          <p:cNvPicPr>
            <a:picLocks noChangeAspect="1"/>
          </p:cNvPicPr>
          <p:nvPr/>
        </p:nvPicPr>
        <p:blipFill>
          <a:blip r:embed="rId7" cstate="print"/>
          <a:stretch>
            <a:fillRect/>
          </a:stretch>
        </p:blipFill>
        <p:spPr>
          <a:xfrm>
            <a:off x="2751455" y="3571240"/>
            <a:ext cx="600075" cy="504825"/>
          </a:xfrm>
          <a:prstGeom prst="rect">
            <a:avLst/>
          </a:prstGeom>
        </p:spPr>
      </p:pic>
      <p:pic>
        <p:nvPicPr>
          <p:cNvPr id="43" name="Picture 2" descr="D:\公司图片大全\公司LOGO\公司LOGO原图\LOGO\xzyzlogo.png"/>
          <p:cNvPicPr>
            <a:picLocks noChangeAspect="1" noChangeArrowheads="1"/>
          </p:cNvPicPr>
          <p:nvPr/>
        </p:nvPicPr>
        <p:blipFill>
          <a:blip r:embed="rId8" cstate="print"/>
          <a:srcRect/>
          <a:stretch>
            <a:fillRect/>
          </a:stretch>
        </p:blipFill>
        <p:spPr bwMode="auto">
          <a:xfrm>
            <a:off x="8685943" y="284528"/>
            <a:ext cx="2286095" cy="54186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íŝḷidè"/>
          <p:cNvSpPr/>
          <p:nvPr/>
        </p:nvSpPr>
        <p:spPr>
          <a:xfrm rot="2700000">
            <a:off x="429307" y="337235"/>
            <a:ext cx="496879" cy="496879"/>
          </a:xfrm>
          <a:prstGeom prst="roundRect">
            <a:avLst>
              <a:gd name="adj" fmla="val 12692"/>
            </a:avLst>
          </a:prstGeom>
          <a:gradFill>
            <a:gsLst>
              <a:gs pos="0">
                <a:srgbClr val="FE915C"/>
              </a:gs>
              <a:gs pos="100000">
                <a:srgbClr val="ED6940"/>
              </a:gs>
            </a:gsLst>
            <a:lin ang="5400000" scaled="1"/>
          </a:gradFill>
          <a:ln w="25400" cap="flat">
            <a:noFill/>
            <a:miter lim="400000"/>
          </a:ln>
          <a:effectLst/>
        </p:spPr>
        <p:txBody>
          <a:bodyPr wrap="square" lIns="91440" tIns="45720" rIns="91440" bIns="45720" anchor="ctr">
            <a:normAutofit/>
          </a:bodyPr>
          <a:lstStyle/>
          <a:p>
            <a:endParaRPr lang="id-ID" b="1">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099185" y="354965"/>
            <a:ext cx="4090035" cy="521970"/>
          </a:xfrm>
          <a:prstGeom prst="rect">
            <a:avLst/>
          </a:prstGeom>
          <a:noFill/>
        </p:spPr>
        <p:txBody>
          <a:bodyPr wrap="square" rtlCol="0">
            <a:spAutoFit/>
          </a:bodyPr>
          <a:lstStyle/>
          <a:p>
            <a:pPr algn="dist"/>
            <a:r>
              <a:rPr lang="zh-CN" altLang="en-US" sz="2800" b="1" dirty="0" smtClean="0">
                <a:solidFill>
                  <a:srgbClr val="ED6940"/>
                </a:solidFill>
                <a:latin typeface="微软雅黑" panose="020B0503020204020204" pitchFamily="34" charset="-122"/>
                <a:ea typeface="微软雅黑" panose="020B0503020204020204" pitchFamily="34" charset="-122"/>
              </a:rPr>
              <a:t>打造全网产品销售平台</a:t>
            </a:r>
          </a:p>
        </p:txBody>
      </p:sp>
      <p:grpSp>
        <p:nvGrpSpPr>
          <p:cNvPr id="2" name="组合 1"/>
          <p:cNvGrpSpPr/>
          <p:nvPr/>
        </p:nvGrpSpPr>
        <p:grpSpPr>
          <a:xfrm>
            <a:off x="2246630" y="3313506"/>
            <a:ext cx="8180068" cy="2961536"/>
            <a:chOff x="2795" y="4997"/>
            <a:chExt cx="14034" cy="5081"/>
          </a:xfrm>
        </p:grpSpPr>
        <p:sp>
          <p:nvSpPr>
            <p:cNvPr id="17" name="椭圆 16"/>
            <p:cNvSpPr/>
            <p:nvPr>
              <p:custDataLst>
                <p:tags r:id="rId1"/>
              </p:custDataLst>
            </p:nvPr>
          </p:nvSpPr>
          <p:spPr>
            <a:xfrm>
              <a:off x="7947" y="6008"/>
              <a:ext cx="3059" cy="3059"/>
            </a:xfrm>
            <a:prstGeom prst="ellipse">
              <a:avLst/>
            </a:prstGeom>
            <a:solidFill>
              <a:srgbClr val="2C85AE"/>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sz="1800">
                <a:latin typeface="Arial" panose="020B0604020202020204" pitchFamily="34" charset="0"/>
                <a:ea typeface="微软雅黑" panose="020B0503020204020204" pitchFamily="34" charset="-122"/>
              </a:endParaRPr>
            </a:p>
          </p:txBody>
        </p:sp>
        <p:sp>
          <p:nvSpPr>
            <p:cNvPr id="3" name="椭圆 2"/>
            <p:cNvSpPr/>
            <p:nvPr>
              <p:custDataLst>
                <p:tags r:id="rId2"/>
              </p:custDataLst>
            </p:nvPr>
          </p:nvSpPr>
          <p:spPr>
            <a:xfrm>
              <a:off x="7791" y="5853"/>
              <a:ext cx="3370" cy="3370"/>
            </a:xfrm>
            <a:prstGeom prst="ellipse">
              <a:avLst/>
            </a:prstGeom>
            <a:noFill/>
            <a:ln w="28575">
              <a:solidFill>
                <a:srgbClr val="2C85AE">
                  <a:lumMod val="75000"/>
                </a:srgbClr>
              </a:solid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sz="1800">
                <a:latin typeface="Arial" panose="020B0604020202020204" pitchFamily="34" charset="0"/>
                <a:ea typeface="微软雅黑" panose="020B0503020204020204" pitchFamily="34" charset="-122"/>
              </a:endParaRPr>
            </a:p>
          </p:txBody>
        </p:sp>
        <p:sp>
          <p:nvSpPr>
            <p:cNvPr id="21" name="椭圆 20"/>
            <p:cNvSpPr/>
            <p:nvPr>
              <p:custDataLst>
                <p:tags r:id="rId3"/>
              </p:custDataLst>
            </p:nvPr>
          </p:nvSpPr>
          <p:spPr>
            <a:xfrm>
              <a:off x="6936" y="4997"/>
              <a:ext cx="5081" cy="5081"/>
            </a:xfrm>
            <a:prstGeom prst="ellipse">
              <a:avLst/>
            </a:prstGeom>
            <a:noFill/>
            <a:ln w="19050">
              <a:solidFill>
                <a:srgbClr val="5E5CA2">
                  <a:lumMod val="50000"/>
                </a:srgbClr>
              </a:solidFill>
              <a:prstDash val="dash"/>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sz="1800">
                <a:latin typeface="Arial" panose="020B0604020202020204" pitchFamily="34" charset="0"/>
                <a:ea typeface="微软雅黑" panose="020B0503020204020204" pitchFamily="34" charset="-122"/>
              </a:endParaRPr>
            </a:p>
          </p:txBody>
        </p:sp>
        <p:sp>
          <p:nvSpPr>
            <p:cNvPr id="23" name="椭圆 22"/>
            <p:cNvSpPr/>
            <p:nvPr>
              <p:custDataLst>
                <p:tags r:id="rId4"/>
              </p:custDataLst>
            </p:nvPr>
          </p:nvSpPr>
          <p:spPr>
            <a:xfrm>
              <a:off x="6528" y="7133"/>
              <a:ext cx="864" cy="864"/>
            </a:xfrm>
            <a:prstGeom prst="ellipse">
              <a:avLst/>
            </a:prstGeom>
            <a:solidFill>
              <a:sysClr val="window" lastClr="FFFFFF"/>
            </a:solidFill>
            <a:ln w="19050">
              <a:solidFill>
                <a:srgbClr val="474579"/>
              </a:solid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sz="1800">
                <a:latin typeface="Arial" panose="020B0604020202020204" pitchFamily="34" charset="0"/>
                <a:ea typeface="微软雅黑" panose="020B0503020204020204" pitchFamily="34" charset="-122"/>
              </a:endParaRPr>
            </a:p>
          </p:txBody>
        </p:sp>
        <p:sp>
          <p:nvSpPr>
            <p:cNvPr id="25" name="椭圆 24"/>
            <p:cNvSpPr/>
            <p:nvPr>
              <p:custDataLst>
                <p:tags r:id="rId5"/>
              </p:custDataLst>
            </p:nvPr>
          </p:nvSpPr>
          <p:spPr>
            <a:xfrm>
              <a:off x="11655" y="7138"/>
              <a:ext cx="864" cy="864"/>
            </a:xfrm>
            <a:prstGeom prst="ellipse">
              <a:avLst/>
            </a:prstGeom>
            <a:solidFill>
              <a:sysClr val="window" lastClr="FFFFFF"/>
            </a:solidFill>
            <a:ln w="19050">
              <a:solidFill>
                <a:srgbClr val="5E5CA2">
                  <a:lumMod val="75000"/>
                </a:srgbClr>
              </a:solid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sz="1800">
                <a:latin typeface="Arial" panose="020B0604020202020204" pitchFamily="34" charset="0"/>
                <a:ea typeface="微软雅黑" panose="020B0503020204020204" pitchFamily="34" charset="-122"/>
              </a:endParaRPr>
            </a:p>
          </p:txBody>
        </p:sp>
        <p:sp>
          <p:nvSpPr>
            <p:cNvPr id="4" name="文本框 3"/>
            <p:cNvSpPr txBox="1"/>
            <p:nvPr>
              <p:custDataLst>
                <p:tags r:id="rId6"/>
              </p:custDataLst>
            </p:nvPr>
          </p:nvSpPr>
          <p:spPr>
            <a:xfrm>
              <a:off x="8121" y="6364"/>
              <a:ext cx="2709" cy="2234"/>
            </a:xfrm>
            <a:prstGeom prst="rect">
              <a:avLst/>
            </a:prstGeom>
            <a:noFill/>
          </p:spPr>
          <p:txBody>
            <a:bodyPr wrap="square" rtlCol="0"/>
            <a:lstStyle/>
            <a:p>
              <a:pPr algn="ctr">
                <a:lnSpc>
                  <a:spcPct val="120000"/>
                </a:lnSpc>
              </a:pPr>
              <a:r>
                <a:rPr lang="zh-CN" altLang="en-US" sz="36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rPr>
                <a:t>多端</a:t>
              </a:r>
            </a:p>
            <a:p>
              <a:pPr algn="ctr">
                <a:lnSpc>
                  <a:spcPct val="120000"/>
                </a:lnSpc>
              </a:pPr>
              <a:r>
                <a:rPr lang="zh-CN" altLang="en-US" sz="3600" b="1">
                  <a:solidFill>
                    <a:sysClr val="window" lastClr="FFFFFF"/>
                  </a:solidFill>
                  <a:latin typeface="Arial" panose="020B0604020202020204" pitchFamily="34" charset="0"/>
                  <a:ea typeface="微软雅黑" panose="020B0503020204020204" pitchFamily="34" charset="-122"/>
                  <a:sym typeface="微软雅黑" panose="020B0503020204020204" pitchFamily="34" charset="-122"/>
                </a:rPr>
                <a:t>商城</a:t>
              </a:r>
            </a:p>
          </p:txBody>
        </p:sp>
        <p:sp>
          <p:nvSpPr>
            <p:cNvPr id="38" name="文本框 37"/>
            <p:cNvSpPr txBox="1"/>
            <p:nvPr>
              <p:custDataLst>
                <p:tags r:id="rId7"/>
              </p:custDataLst>
            </p:nvPr>
          </p:nvSpPr>
          <p:spPr>
            <a:xfrm>
              <a:off x="2853" y="6566"/>
              <a:ext cx="2139" cy="567"/>
            </a:xfrm>
            <a:prstGeom prst="rect">
              <a:avLst/>
            </a:prstGeom>
            <a:noFill/>
          </p:spPr>
          <p:txBody>
            <a:bodyPr wrap="square" rtlCol="0"/>
            <a:lstStyle/>
            <a:p>
              <a:pPr>
                <a:lnSpc>
                  <a:spcPct val="120000"/>
                </a:lnSpc>
              </a:pPr>
              <a:r>
                <a:rPr lang="en-US" altLang="zh-CN" sz="2400" b="1" dirty="0">
                  <a:solidFill>
                    <a:srgbClr val="E67345"/>
                  </a:solidFill>
                  <a:latin typeface="Arial" panose="020B0604020202020204" pitchFamily="34" charset="0"/>
                  <a:ea typeface="微软雅黑" panose="020B0503020204020204" pitchFamily="34" charset="-122"/>
                  <a:cs typeface="+mn-ea"/>
                </a:rPr>
                <a:t>PC</a:t>
              </a:r>
              <a:r>
                <a:rPr lang="zh-CN" altLang="en-US" sz="2400" b="1" dirty="0">
                  <a:solidFill>
                    <a:srgbClr val="E67345"/>
                  </a:solidFill>
                  <a:latin typeface="Arial" panose="020B0604020202020204" pitchFamily="34" charset="0"/>
                  <a:ea typeface="微软雅黑" panose="020B0503020204020204" pitchFamily="34" charset="-122"/>
                  <a:cs typeface="+mn-ea"/>
                </a:rPr>
                <a:t>端</a:t>
              </a:r>
            </a:p>
          </p:txBody>
        </p:sp>
        <p:sp>
          <p:nvSpPr>
            <p:cNvPr id="5" name="文本框 4"/>
            <p:cNvSpPr txBox="1"/>
            <p:nvPr>
              <p:custDataLst>
                <p:tags r:id="rId8"/>
              </p:custDataLst>
            </p:nvPr>
          </p:nvSpPr>
          <p:spPr>
            <a:xfrm>
              <a:off x="2795" y="7513"/>
              <a:ext cx="2139" cy="922"/>
            </a:xfrm>
            <a:prstGeom prst="rect">
              <a:avLst/>
            </a:prstGeom>
            <a:noFill/>
          </p:spPr>
          <p:txBody>
            <a:bodyPr wrap="square" rtlCol="0">
              <a:normAutofit/>
            </a:bodyPr>
            <a:lstStyle/>
            <a:p>
              <a:pPr marL="285750" indent="-285750">
                <a:lnSpc>
                  <a:spcPct val="120000"/>
                </a:lnSpc>
                <a:buFont typeface="Wingdings" panose="05000000000000000000" charset="0"/>
                <a:buChar char="u"/>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微软雅黑" panose="020B0503020204020204" pitchFamily="34" charset="-122"/>
                </a:rPr>
                <a:t>电脑商城</a:t>
              </a:r>
            </a:p>
          </p:txBody>
        </p:sp>
        <p:pic>
          <p:nvPicPr>
            <p:cNvPr id="6" name="图片 5" descr="303b333635373037333bb5e7c4d4"/>
            <p:cNvPicPr>
              <a:picLocks noChangeAspect="1"/>
            </p:cNvPicPr>
            <p:nvPr/>
          </p:nvPicPr>
          <p:blipFill>
            <a:blip r:embed="rId14" cstate="print">
              <a:extLst>
                <a:ext uri="{96DAC541-7B7A-43D3-8B79-37D633B846F1}">
                  <asvg:svgBlip xmlns:asvg="http://schemas.microsoft.com/office/drawing/2016/SVG/main" xmlns="" r:embed="rId15"/>
                </a:ext>
              </a:extLst>
            </a:blip>
            <a:stretch>
              <a:fillRect/>
            </a:stretch>
          </p:blipFill>
          <p:spPr>
            <a:xfrm>
              <a:off x="6662" y="7303"/>
              <a:ext cx="595" cy="595"/>
            </a:xfrm>
            <a:prstGeom prst="rect">
              <a:avLst/>
            </a:prstGeom>
          </p:spPr>
        </p:pic>
        <p:sp>
          <p:nvSpPr>
            <p:cNvPr id="61" name="任意多边形 60"/>
            <p:cNvSpPr/>
            <p:nvPr>
              <p:custDataLst>
                <p:tags r:id="rId9"/>
              </p:custDataLst>
            </p:nvPr>
          </p:nvSpPr>
          <p:spPr>
            <a:xfrm flipH="1">
              <a:off x="4709" y="6941"/>
              <a:ext cx="1839" cy="448"/>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9050">
              <a:solidFill>
                <a:srgbClr val="474579"/>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2500" lnSpcReduction="20000"/>
            </a:bodyPr>
            <a:lstStyle/>
            <a:p>
              <a:pPr algn="r"/>
              <a:endParaRPr lang="zh-CN" altLang="en-US" sz="1800">
                <a:sym typeface="Arial" panose="020B0604020202020204" pitchFamily="34" charset="0"/>
              </a:endParaRPr>
            </a:p>
          </p:txBody>
        </p:sp>
        <p:sp>
          <p:nvSpPr>
            <p:cNvPr id="55" name="任意多边形 54"/>
            <p:cNvSpPr/>
            <p:nvPr>
              <p:custDataLst>
                <p:tags r:id="rId10"/>
              </p:custDataLst>
            </p:nvPr>
          </p:nvSpPr>
          <p:spPr>
            <a:xfrm>
              <a:off x="12328" y="5837"/>
              <a:ext cx="1573" cy="1350"/>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9050">
              <a:solidFill>
                <a:srgbClr val="474579"/>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800">
                <a:sym typeface="Arial" panose="020B0604020202020204" pitchFamily="34" charset="0"/>
              </a:endParaRPr>
            </a:p>
          </p:txBody>
        </p:sp>
        <p:pic>
          <p:nvPicPr>
            <p:cNvPr id="7" name="图片 6" descr="303b32303238303935393bd2c6b6afc9cccef1"/>
            <p:cNvPicPr>
              <a:picLocks noChangeAspect="1"/>
            </p:cNvPicPr>
            <p:nvPr/>
          </p:nvPicPr>
          <p:blipFill>
            <a:blip r:embed="rId16" cstate="print">
              <a:extLst>
                <a:ext uri="{96DAC541-7B7A-43D3-8B79-37D633B846F1}">
                  <asvg:svgBlip xmlns:asvg="http://schemas.microsoft.com/office/drawing/2016/SVG/main" xmlns="" r:embed="rId17"/>
                </a:ext>
              </a:extLst>
            </a:blip>
            <a:stretch>
              <a:fillRect/>
            </a:stretch>
          </p:blipFill>
          <p:spPr>
            <a:xfrm>
              <a:off x="11725" y="7202"/>
              <a:ext cx="725" cy="725"/>
            </a:xfrm>
            <a:prstGeom prst="rect">
              <a:avLst/>
            </a:prstGeom>
          </p:spPr>
        </p:pic>
        <p:sp>
          <p:nvSpPr>
            <p:cNvPr id="8" name="文本框 7"/>
            <p:cNvSpPr txBox="1"/>
            <p:nvPr>
              <p:custDataLst>
                <p:tags r:id="rId11"/>
              </p:custDataLst>
            </p:nvPr>
          </p:nvSpPr>
          <p:spPr>
            <a:xfrm>
              <a:off x="14253" y="5350"/>
              <a:ext cx="2139" cy="567"/>
            </a:xfrm>
            <a:prstGeom prst="rect">
              <a:avLst/>
            </a:prstGeom>
            <a:noFill/>
          </p:spPr>
          <p:txBody>
            <a:bodyPr wrap="square" rtlCol="0"/>
            <a:lstStyle/>
            <a:p>
              <a:pPr>
                <a:lnSpc>
                  <a:spcPct val="120000"/>
                </a:lnSpc>
              </a:pPr>
              <a:r>
                <a:rPr lang="zh-CN" altLang="en-US" sz="2400" b="1" dirty="0">
                  <a:solidFill>
                    <a:srgbClr val="E67345"/>
                  </a:solidFill>
                  <a:latin typeface="Arial" panose="020B0604020202020204" pitchFamily="34" charset="0"/>
                  <a:ea typeface="微软雅黑" panose="020B0503020204020204" pitchFamily="34" charset="-122"/>
                  <a:cs typeface="+mn-ea"/>
                </a:rPr>
                <a:t>移动端</a:t>
              </a:r>
            </a:p>
          </p:txBody>
        </p:sp>
        <p:sp>
          <p:nvSpPr>
            <p:cNvPr id="9" name="文本框 8"/>
            <p:cNvSpPr txBox="1"/>
            <p:nvPr>
              <p:custDataLst>
                <p:tags r:id="rId12"/>
              </p:custDataLst>
            </p:nvPr>
          </p:nvSpPr>
          <p:spPr>
            <a:xfrm>
              <a:off x="14253" y="6324"/>
              <a:ext cx="2576" cy="1814"/>
            </a:xfrm>
            <a:prstGeom prst="rect">
              <a:avLst/>
            </a:prstGeom>
            <a:noFill/>
          </p:spPr>
          <p:txBody>
            <a:bodyPr wrap="square" rtlCol="0"/>
            <a:lstStyle/>
            <a:p>
              <a:pPr marL="285750" lvl="0" indent="-285750" algn="l">
                <a:lnSpc>
                  <a:spcPct val="120000"/>
                </a:lnSpc>
                <a:buClrTx/>
                <a:buSzTx/>
                <a:buFont typeface="Wingdings" panose="05000000000000000000" charset="0"/>
                <a:buChar char="u"/>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mn-lt"/>
                </a:rPr>
                <a:t>移动商城</a:t>
              </a:r>
            </a:p>
            <a:p>
              <a:pPr marL="285750" lvl="0" indent="-285750" algn="l">
                <a:lnSpc>
                  <a:spcPct val="120000"/>
                </a:lnSpc>
                <a:buClrTx/>
                <a:buSzTx/>
                <a:buFont typeface="Wingdings" panose="05000000000000000000" charset="0"/>
                <a:buChar char="u"/>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mn-lt"/>
                </a:rPr>
                <a:t>微商城</a:t>
              </a:r>
            </a:p>
            <a:p>
              <a:pPr marL="285750" lvl="0" indent="-285750" algn="l">
                <a:lnSpc>
                  <a:spcPct val="120000"/>
                </a:lnSpc>
                <a:buClrTx/>
                <a:buSzTx/>
                <a:buFont typeface="Wingdings" panose="05000000000000000000" charset="0"/>
                <a:buChar char="u"/>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mn-lt"/>
                </a:rPr>
                <a:t>小程序商城</a:t>
              </a:r>
            </a:p>
            <a:p>
              <a:pPr marL="285750" lvl="0" indent="-285750" algn="l">
                <a:lnSpc>
                  <a:spcPct val="120000"/>
                </a:lnSpc>
                <a:buClrTx/>
                <a:buSzTx/>
                <a:buFont typeface="Wingdings" panose="05000000000000000000" charset="0"/>
                <a:buChar char="u"/>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mn-ea"/>
                </a:rPr>
                <a:t>公众号</a:t>
              </a:r>
            </a:p>
          </p:txBody>
        </p:sp>
      </p:grpSp>
      <p:sp>
        <p:nvSpPr>
          <p:cNvPr id="10" name="矩形 9"/>
          <p:cNvSpPr/>
          <p:nvPr/>
        </p:nvSpPr>
        <p:spPr>
          <a:xfrm>
            <a:off x="1151890" y="1200785"/>
            <a:ext cx="9972040" cy="1457960"/>
          </a:xfrm>
          <a:prstGeom prst="rect">
            <a:avLst/>
          </a:prstGeom>
          <a:solidFill>
            <a:srgbClr val="C8691C">
              <a:alpha val="11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47165" y="1276985"/>
            <a:ext cx="9321800" cy="1198880"/>
          </a:xfrm>
          <a:prstGeom prst="rect">
            <a:avLst/>
          </a:prstGeom>
          <a:noFill/>
        </p:spPr>
        <p:txBody>
          <a:bodyPr wrap="square" rtlCol="0">
            <a:spAutoFit/>
          </a:bodyPr>
          <a:lstStyle/>
          <a:p>
            <a:pPr>
              <a:lnSpc>
                <a:spcPct val="130000"/>
              </a:lnSpc>
            </a:pPr>
            <a:r>
              <a:rPr kumimoji="1" lang="zh-CN" altLang="en-US" sz="1500" spc="15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信息传播形式不断变化，用户无处不在，打通全网销售平台才能争取更多流量。</a:t>
            </a:r>
          </a:p>
          <a:p>
            <a:pPr>
              <a:lnSpc>
                <a:spcPct val="80000"/>
              </a:lnSpc>
            </a:pPr>
            <a:endParaRPr kumimoji="1" lang="zh-CN" altLang="en-US" sz="1500" spc="15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kumimoji="1" lang="zh-CN" altLang="en-US" sz="1500" b="1" spc="15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PC端线上商城</a:t>
            </a:r>
            <a:r>
              <a:rPr kumimoji="1" lang="zh-CN" altLang="en-US" sz="1500" spc="15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，可掌握PC全渠道流量，结合百度优化，快速提升商城曝光率。</a:t>
            </a:r>
          </a:p>
          <a:p>
            <a:pPr>
              <a:lnSpc>
                <a:spcPct val="70000"/>
              </a:lnSpc>
            </a:pPr>
            <a:endParaRPr kumimoji="1" lang="zh-CN" altLang="en-US" sz="1500" spc="15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70000"/>
              </a:lnSpc>
            </a:pPr>
            <a:r>
              <a:rPr kumimoji="1" lang="zh-CN" altLang="en-US" sz="1500" b="1" spc="15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多终端</a:t>
            </a:r>
            <a:r>
              <a:rPr kumimoji="1" lang="zh-CN" altLang="en-US" sz="1500" b="1" spc="15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移动</a:t>
            </a:r>
            <a:r>
              <a:rPr kumimoji="1" lang="zh-CN" altLang="en-US" sz="1500" b="1" spc="15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商城</a:t>
            </a:r>
            <a:r>
              <a:rPr kumimoji="1" lang="zh-CN" altLang="en-US" sz="1500" spc="15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，覆盖各个移动流量入口，随时随地可卖货，满足更多消费需求。</a:t>
            </a:r>
          </a:p>
        </p:txBody>
      </p:sp>
      <p:pic>
        <p:nvPicPr>
          <p:cNvPr id="22" name="Picture 2" descr="D:\公司图片大全\公司LOGO\公司LOGO原图\LOGO\xzyzlogo.png"/>
          <p:cNvPicPr>
            <a:picLocks noChangeAspect="1" noChangeArrowheads="1"/>
          </p:cNvPicPr>
          <p:nvPr/>
        </p:nvPicPr>
        <p:blipFill>
          <a:blip r:embed="rId18" cstate="print"/>
          <a:srcRect/>
          <a:stretch>
            <a:fillRect/>
          </a:stretch>
        </p:blipFill>
        <p:spPr bwMode="auto">
          <a:xfrm>
            <a:off x="8685943" y="284528"/>
            <a:ext cx="2286095" cy="54186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íŝḷidè"/>
          <p:cNvSpPr/>
          <p:nvPr/>
        </p:nvSpPr>
        <p:spPr>
          <a:xfrm rot="2700000">
            <a:off x="429307" y="337235"/>
            <a:ext cx="496879" cy="496879"/>
          </a:xfrm>
          <a:prstGeom prst="roundRect">
            <a:avLst>
              <a:gd name="adj" fmla="val 12692"/>
            </a:avLst>
          </a:prstGeom>
          <a:gradFill>
            <a:gsLst>
              <a:gs pos="0">
                <a:srgbClr val="FE915C"/>
              </a:gs>
              <a:gs pos="100000">
                <a:srgbClr val="ED6940"/>
              </a:gs>
            </a:gsLst>
            <a:lin ang="5400000" scaled="1"/>
          </a:gradFill>
          <a:ln w="25400" cap="flat">
            <a:noFill/>
            <a:miter lim="400000"/>
          </a:ln>
          <a:effectLst/>
        </p:spPr>
        <p:txBody>
          <a:bodyPr wrap="square" lIns="91440" tIns="45720" rIns="91440" bIns="45720" anchor="ctr">
            <a:normAutofit/>
          </a:bodyPr>
          <a:lstStyle/>
          <a:p>
            <a:endParaRPr lang="id-ID" b="1">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099185" y="354965"/>
            <a:ext cx="6312535" cy="521970"/>
          </a:xfrm>
          <a:prstGeom prst="rect">
            <a:avLst/>
          </a:prstGeom>
          <a:noFill/>
        </p:spPr>
        <p:txBody>
          <a:bodyPr wrap="square" rtlCol="0">
            <a:spAutoFit/>
          </a:bodyPr>
          <a:lstStyle/>
          <a:p>
            <a:pPr algn="dist"/>
            <a:r>
              <a:rPr lang="zh-CN" altLang="en-US" sz="2800" b="1" dirty="0" smtClean="0">
                <a:solidFill>
                  <a:srgbClr val="ED6940"/>
                </a:solidFill>
                <a:latin typeface="微软雅黑" panose="020B0503020204020204" pitchFamily="34" charset="-122"/>
                <a:ea typeface="微软雅黑" panose="020B0503020204020204" pitchFamily="34" charset="-122"/>
              </a:rPr>
              <a:t>建设私域流量，提升首购率和重购率</a:t>
            </a:r>
          </a:p>
        </p:txBody>
      </p:sp>
      <p:sp>
        <p:nvSpPr>
          <p:cNvPr id="12" name="文本框 11"/>
          <p:cNvSpPr txBox="1"/>
          <p:nvPr/>
        </p:nvSpPr>
        <p:spPr>
          <a:xfrm>
            <a:off x="1121410" y="1115060"/>
            <a:ext cx="9720580" cy="1753235"/>
          </a:xfrm>
          <a:prstGeom prst="rect">
            <a:avLst/>
          </a:prstGeom>
          <a:solidFill>
            <a:srgbClr val="F4F0EA"/>
          </a:solidFill>
          <a:effectLst>
            <a:outerShdw blurRad="50800" dist="38100" dir="2700000" algn="tl" rotWithShape="0">
              <a:prstClr val="black">
                <a:alpha val="40000"/>
              </a:prstClr>
            </a:outerShdw>
          </a:effectLst>
        </p:spPr>
        <p:txBody>
          <a:bodyPr wrap="square" rtlCol="0">
            <a:spAutoFit/>
          </a:bodyPr>
          <a:lstStyle/>
          <a:p>
            <a:pPr>
              <a:lnSpc>
                <a:spcPct val="120000"/>
              </a:lnSpc>
            </a:pPr>
            <a:r>
              <a:rPr lang="zh-CN" altLang="en-US" sz="1500">
                <a:latin typeface="微软雅黑" panose="020B0503020204020204" pitchFamily="34" charset="-122"/>
                <a:ea typeface="微软雅黑" panose="020B0503020204020204" pitchFamily="34" charset="-122"/>
                <a:cs typeface="微软雅黑" panose="020B0503020204020204" pitchFamily="34" charset="-122"/>
              </a:rPr>
              <a:t>公域流量平台竞争日愈激烈，流量红利见顶，而流量成本却越来越高。</a:t>
            </a:r>
          </a:p>
          <a:p>
            <a:pPr>
              <a:lnSpc>
                <a:spcPct val="120000"/>
              </a:lnSpc>
            </a:pPr>
            <a:r>
              <a:rPr lang="zh-CN" altLang="en-US" sz="1500">
                <a:latin typeface="微软雅黑" panose="020B0503020204020204" pitchFamily="34" charset="-122"/>
                <a:ea typeface="微软雅黑" panose="020B0503020204020204" pitchFamily="34" charset="-122"/>
                <a:cs typeface="微软雅黑" panose="020B0503020204020204" pitchFamily="34" charset="-122"/>
              </a:rPr>
              <a:t>所以，降低营销成本、防止客户流失、塑造品牌，</a:t>
            </a:r>
            <a:r>
              <a:rPr lang="zh-CN" altLang="en-US" sz="1500" b="1">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私域流量</a:t>
            </a:r>
            <a:r>
              <a:rPr lang="zh-CN" altLang="en-US" sz="1500">
                <a:latin typeface="微软雅黑" panose="020B0503020204020204" pitchFamily="34" charset="-122"/>
                <a:ea typeface="微软雅黑" panose="020B0503020204020204" pitchFamily="34" charset="-122"/>
                <a:cs typeface="微软雅黑" panose="020B0503020204020204" pitchFamily="34" charset="-122"/>
              </a:rPr>
              <a:t>更能满足商家需求。</a:t>
            </a:r>
          </a:p>
          <a:p>
            <a:pPr>
              <a:lnSpc>
                <a:spcPct val="120000"/>
              </a:lnSpc>
            </a:pPr>
            <a:endParaRPr lang="zh-CN" altLang="en-US" sz="150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zh-CN" altLang="en-US" sz="1500">
                <a:latin typeface="微软雅黑" panose="020B0503020204020204" pitchFamily="34" charset="-122"/>
                <a:ea typeface="微软雅黑" panose="020B0503020204020204" pitchFamily="34" charset="-122"/>
                <a:cs typeface="微软雅黑" panose="020B0503020204020204" pitchFamily="34" charset="-122"/>
              </a:rPr>
              <a:t>微信互联网体系的发展，让私域流量的发展有了良好的基础。</a:t>
            </a:r>
          </a:p>
          <a:p>
            <a:pPr>
              <a:lnSpc>
                <a:spcPct val="120000"/>
              </a:lnSpc>
            </a:pPr>
            <a:r>
              <a:rPr lang="zh-CN" altLang="en-US" sz="1500" b="1">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微信号+公众号+群+小程序</a:t>
            </a:r>
            <a:r>
              <a:rPr lang="zh-CN" altLang="en-US" sz="1500">
                <a:latin typeface="微软雅黑" panose="020B0503020204020204" pitchFamily="34" charset="-122"/>
                <a:ea typeface="微软雅黑" panose="020B0503020204020204" pitchFamily="34" charset="-122"/>
                <a:cs typeface="微软雅黑" panose="020B0503020204020204" pitchFamily="34" charset="-122"/>
              </a:rPr>
              <a:t>，完整承载商、客之间大部分的互动，且基于商家自有小程序可保证所有数据都归己所有，商家可利用数据挖掘更多商业价值。</a:t>
            </a:r>
          </a:p>
        </p:txBody>
      </p:sp>
      <p:sp>
        <p:nvSpPr>
          <p:cNvPr id="13" name="椭圆 12"/>
          <p:cNvSpPr/>
          <p:nvPr>
            <p:custDataLst>
              <p:tags r:id="rId1"/>
            </p:custDataLst>
          </p:nvPr>
        </p:nvSpPr>
        <p:spPr>
          <a:xfrm>
            <a:off x="4222316" y="5228658"/>
            <a:ext cx="3043066" cy="656716"/>
          </a:xfrm>
          <a:prstGeom prst="ellipse">
            <a:avLst/>
          </a:prstGeom>
          <a:solidFill>
            <a:srgbClr val="69A35B">
              <a:lumMod val="50000"/>
              <a:alpha val="80000"/>
            </a:srgbClr>
          </a:solidFill>
          <a:ln w="3175">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42" name="椭圆 41"/>
          <p:cNvSpPr/>
          <p:nvPr>
            <p:custDataLst>
              <p:tags r:id="rId2"/>
            </p:custDataLst>
          </p:nvPr>
        </p:nvSpPr>
        <p:spPr>
          <a:xfrm>
            <a:off x="4154894" y="5101594"/>
            <a:ext cx="3101412" cy="748773"/>
          </a:xfrm>
          <a:prstGeom prst="ellipse">
            <a:avLst/>
          </a:prstGeom>
          <a:solidFill>
            <a:srgbClr val="69A35B"/>
          </a:solidFill>
          <a:ln w="3175">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b="1">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a:p>
            <a:pPr algn="ctr"/>
            <a:endParaRPr lang="zh-CN" altLang="en-US" b="1">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rPr>
              <a:t>升级营销吸睛度</a:t>
            </a:r>
          </a:p>
          <a:p>
            <a:pPr algn="ctr"/>
            <a:endParaRPr lang="zh-CN" altLang="en-US" sz="18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custDataLst>
              <p:tags r:id="rId3"/>
            </p:custDataLst>
          </p:nvPr>
        </p:nvSpPr>
        <p:spPr>
          <a:xfrm>
            <a:off x="4153096" y="4655971"/>
            <a:ext cx="3109629" cy="772071"/>
          </a:xfrm>
          <a:prstGeom prst="ellipse">
            <a:avLst/>
          </a:prstGeom>
          <a:solidFill>
            <a:srgbClr val="1AA3AA">
              <a:lumMod val="50000"/>
              <a:alpha val="80000"/>
            </a:srgbClr>
          </a:solidFill>
          <a:ln w="3175">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5" name="椭圆 14"/>
          <p:cNvSpPr/>
          <p:nvPr>
            <p:custDataLst>
              <p:tags r:id="rId4"/>
            </p:custDataLst>
          </p:nvPr>
        </p:nvSpPr>
        <p:spPr>
          <a:xfrm>
            <a:off x="4193290" y="4607482"/>
            <a:ext cx="3109629" cy="772071"/>
          </a:xfrm>
          <a:prstGeom prst="ellipse">
            <a:avLst/>
          </a:prstGeom>
          <a:solidFill>
            <a:srgbClr val="1AA3AA"/>
          </a:solidFill>
          <a:ln w="3175">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a:p>
            <a:pPr algn="ctr"/>
            <a:endParaRPr lang="zh-CN" altLang="en-US" b="1"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提升用户黏性</a:t>
            </a:r>
          </a:p>
          <a:p>
            <a:pPr algn="ctr"/>
            <a:endPar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6" name="直接连接符 15"/>
          <p:cNvCxnSpPr/>
          <p:nvPr>
            <p:custDataLst>
              <p:tags r:id="rId5"/>
            </p:custDataLst>
          </p:nvPr>
        </p:nvCxnSpPr>
        <p:spPr>
          <a:xfrm>
            <a:off x="7286157" y="5476204"/>
            <a:ext cx="800307" cy="0"/>
          </a:xfrm>
          <a:prstGeom prst="line">
            <a:avLst/>
          </a:prstGeom>
          <a:ln w="12700">
            <a:solidFill>
              <a:srgbClr val="69A35B"/>
            </a:solidFill>
            <a:headEnd type="oval"/>
            <a:tailEnd type="oval"/>
          </a:ln>
        </p:spPr>
        <p:style>
          <a:lnRef idx="1">
            <a:srgbClr val="1F74AD"/>
          </a:lnRef>
          <a:fillRef idx="0">
            <a:srgbClr val="1F74AD"/>
          </a:fillRef>
          <a:effectRef idx="0">
            <a:srgbClr val="1F74AD"/>
          </a:effectRef>
          <a:fontRef idx="minor">
            <a:srgbClr val="000000"/>
          </a:fontRef>
        </p:style>
      </p:cxnSp>
      <p:cxnSp>
        <p:nvCxnSpPr>
          <p:cNvPr id="24" name="直接连接符 23"/>
          <p:cNvCxnSpPr/>
          <p:nvPr>
            <p:custDataLst>
              <p:tags r:id="rId6"/>
            </p:custDataLst>
          </p:nvPr>
        </p:nvCxnSpPr>
        <p:spPr>
          <a:xfrm flipV="1">
            <a:off x="7384667" y="4484423"/>
            <a:ext cx="729325" cy="1945"/>
          </a:xfrm>
          <a:prstGeom prst="line">
            <a:avLst/>
          </a:prstGeom>
          <a:ln w="12700">
            <a:solidFill>
              <a:srgbClr val="3498DB"/>
            </a:solidFill>
            <a:headEnd type="oval" w="med" len="med"/>
            <a:tailEnd type="oval"/>
          </a:ln>
        </p:spPr>
        <p:style>
          <a:lnRef idx="1">
            <a:srgbClr val="1F74AD"/>
          </a:lnRef>
          <a:fillRef idx="0">
            <a:srgbClr val="1F74AD"/>
          </a:fillRef>
          <a:effectRef idx="0">
            <a:srgbClr val="1F74AD"/>
          </a:effectRef>
          <a:fontRef idx="minor">
            <a:srgbClr val="000000"/>
          </a:fontRef>
        </p:style>
      </p:cxnSp>
      <p:sp>
        <p:nvSpPr>
          <p:cNvPr id="18" name="椭圆 17"/>
          <p:cNvSpPr/>
          <p:nvPr>
            <p:custDataLst>
              <p:tags r:id="rId7"/>
            </p:custDataLst>
          </p:nvPr>
        </p:nvSpPr>
        <p:spPr>
          <a:xfrm>
            <a:off x="4049838" y="4083034"/>
            <a:ext cx="3315910" cy="869318"/>
          </a:xfrm>
          <a:prstGeom prst="ellipse">
            <a:avLst/>
          </a:prstGeom>
          <a:solidFill>
            <a:srgbClr val="3498DB">
              <a:lumMod val="50000"/>
              <a:alpha val="8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22" name="椭圆 21"/>
          <p:cNvSpPr/>
          <p:nvPr>
            <p:custDataLst>
              <p:tags r:id="rId8"/>
            </p:custDataLst>
          </p:nvPr>
        </p:nvSpPr>
        <p:spPr>
          <a:xfrm>
            <a:off x="4060348" y="4039067"/>
            <a:ext cx="3315910" cy="869318"/>
          </a:xfrm>
          <a:prstGeom prst="ellips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rPr>
              <a:t>精准营销转化</a:t>
            </a:r>
            <a:endParaRPr lang="zh-CN" altLang="en-US" sz="18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6" name="直接连接符 25"/>
          <p:cNvCxnSpPr/>
          <p:nvPr>
            <p:custDataLst>
              <p:tags r:id="rId9"/>
            </p:custDataLst>
          </p:nvPr>
        </p:nvCxnSpPr>
        <p:spPr>
          <a:xfrm>
            <a:off x="3507785" y="3983983"/>
            <a:ext cx="623316" cy="0"/>
          </a:xfrm>
          <a:prstGeom prst="line">
            <a:avLst/>
          </a:prstGeom>
          <a:ln w="12700">
            <a:solidFill>
              <a:srgbClr val="1F74AD"/>
            </a:solidFill>
            <a:headEnd type="oval" w="med" len="med"/>
            <a:tailEnd type="oval"/>
          </a:ln>
        </p:spPr>
        <p:style>
          <a:lnRef idx="1">
            <a:srgbClr val="1F74AD"/>
          </a:lnRef>
          <a:fillRef idx="0">
            <a:srgbClr val="1F74AD"/>
          </a:fillRef>
          <a:effectRef idx="0">
            <a:srgbClr val="1F74AD"/>
          </a:effectRef>
          <a:fontRef idx="minor">
            <a:srgbClr val="000000"/>
          </a:fontRef>
        </p:style>
      </p:cxnSp>
      <p:sp>
        <p:nvSpPr>
          <p:cNvPr id="47" name="椭圆 46"/>
          <p:cNvSpPr/>
          <p:nvPr>
            <p:custDataLst>
              <p:tags r:id="rId10"/>
            </p:custDataLst>
          </p:nvPr>
        </p:nvSpPr>
        <p:spPr>
          <a:xfrm>
            <a:off x="4166062" y="3645057"/>
            <a:ext cx="3109629" cy="761817"/>
          </a:xfrm>
          <a:prstGeom prst="ellipse">
            <a:avLst/>
          </a:prstGeom>
          <a:solidFill>
            <a:srgbClr val="1F74AD">
              <a:lumMod val="50000"/>
              <a:alpha val="8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48" name="椭圆 47"/>
          <p:cNvSpPr/>
          <p:nvPr>
            <p:custDataLst>
              <p:tags r:id="rId11"/>
            </p:custDataLst>
          </p:nvPr>
        </p:nvSpPr>
        <p:spPr>
          <a:xfrm>
            <a:off x="4158366" y="3603503"/>
            <a:ext cx="3109629" cy="761817"/>
          </a:xfrm>
          <a:prstGeom prst="ellipse">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巨型流量池获客</a:t>
            </a:r>
          </a:p>
          <a:p>
            <a:pPr algn="ctr"/>
            <a:endPar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7" name="直接连接符 26"/>
          <p:cNvCxnSpPr/>
          <p:nvPr>
            <p:custDataLst>
              <p:tags r:id="rId12"/>
            </p:custDataLst>
          </p:nvPr>
        </p:nvCxnSpPr>
        <p:spPr>
          <a:xfrm flipV="1">
            <a:off x="3484564" y="5041951"/>
            <a:ext cx="667089" cy="648"/>
          </a:xfrm>
          <a:prstGeom prst="line">
            <a:avLst/>
          </a:prstGeom>
          <a:ln>
            <a:solidFill>
              <a:srgbClr val="1AA3AA"/>
            </a:solidFill>
            <a:headEnd type="oval" w="med" len="med"/>
            <a:tailEnd type="oval"/>
          </a:ln>
        </p:spPr>
        <p:style>
          <a:lnRef idx="1">
            <a:srgbClr val="1F74AD"/>
          </a:lnRef>
          <a:fillRef idx="0">
            <a:srgbClr val="1F74AD"/>
          </a:fillRef>
          <a:effectRef idx="0">
            <a:srgbClr val="1F74AD"/>
          </a:effectRef>
          <a:fontRef idx="minor">
            <a:srgbClr val="000000"/>
          </a:fontRef>
        </p:style>
      </p:cxnSp>
      <p:sp>
        <p:nvSpPr>
          <p:cNvPr id="28" name="文本框 27"/>
          <p:cNvSpPr txBox="1"/>
          <p:nvPr>
            <p:custDataLst>
              <p:tags r:id="rId13"/>
            </p:custDataLst>
          </p:nvPr>
        </p:nvSpPr>
        <p:spPr>
          <a:xfrm>
            <a:off x="7935747" y="3679815"/>
            <a:ext cx="2144538" cy="363690"/>
          </a:xfrm>
          <a:prstGeom prst="rect">
            <a:avLst/>
          </a:prstGeom>
          <a:noFill/>
        </p:spPr>
        <p:txBody>
          <a:bodyPr wrap="square" lIns="91440" tIns="45720" rIns="0" bIns="45720" rtlCol="0" anchor="b"/>
          <a:lstStyle/>
          <a:p>
            <a:pPr marL="285750" indent="-285750" algn="r">
              <a:lnSpc>
                <a:spcPct val="120000"/>
              </a:lnSpc>
              <a:buFont typeface="Wingdings" panose="05000000000000000000" charset="0"/>
              <a:buChar char="p"/>
            </a:pPr>
            <a:r>
              <a:rPr lang="zh-CN" altLang="en-US" sz="1600" b="1" spc="300">
                <a:solidFill>
                  <a:srgbClr val="3498DB"/>
                </a:solidFill>
                <a:latin typeface="Arial" panose="020B0604020202020204" pitchFamily="34" charset="0"/>
                <a:ea typeface="微软雅黑" panose="020B0503020204020204" pitchFamily="34" charset="-122"/>
                <a:cs typeface="+mn-ea"/>
                <a:sym typeface="微软雅黑" panose="020B0503020204020204" pitchFamily="34" charset="-122"/>
              </a:rPr>
              <a:t>公众号助手</a:t>
            </a:r>
          </a:p>
        </p:txBody>
      </p:sp>
      <p:sp>
        <p:nvSpPr>
          <p:cNvPr id="29" name="文本框 28"/>
          <p:cNvSpPr txBox="1"/>
          <p:nvPr>
            <p:custDataLst>
              <p:tags r:id="rId14"/>
            </p:custDataLst>
          </p:nvPr>
        </p:nvSpPr>
        <p:spPr>
          <a:xfrm>
            <a:off x="8342190" y="4043587"/>
            <a:ext cx="2499800" cy="729325"/>
          </a:xfrm>
          <a:prstGeom prst="rect">
            <a:avLst/>
          </a:prstGeom>
          <a:noFill/>
        </p:spPr>
        <p:txBody>
          <a:bodyPr wrap="square" rIns="0" rtlCol="0"/>
          <a:lstStyle/>
          <a:p>
            <a:pPr algn="just">
              <a:lnSpc>
                <a:spcPct val="120000"/>
              </a:lnSpc>
            </a:pPr>
            <a:r>
              <a:rPr lang="zh-CN" altLang="en-US" sz="1000" spc="150">
                <a:solidFill>
                  <a:srgbClr val="000000">
                    <a:lumMod val="65000"/>
                    <a:lumOff val="3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渠道码精准掌握粉丝来源，配合粉丝标签化细分，进行特定性精准运营，打造层级私域流量池，高效提升粉丝忠诚度，提升重购率。</a:t>
            </a:r>
            <a:endParaRPr lang="zh-CN" altLang="en-US" sz="1000" spc="150">
              <a:solidFill>
                <a:srgbClr val="000000">
                  <a:lumMod val="75000"/>
                  <a:lumOff val="25000"/>
                </a:srgbClr>
              </a:solidFill>
              <a:latin typeface="Arial" panose="020B0604020202020204" pitchFamily="34" charset="0"/>
              <a:ea typeface="微软雅黑" panose="020B0503020204020204" pitchFamily="34" charset="-122"/>
            </a:endParaRPr>
          </a:p>
        </p:txBody>
      </p:sp>
      <p:sp>
        <p:nvSpPr>
          <p:cNvPr id="30" name="文本框 29"/>
          <p:cNvSpPr txBox="1"/>
          <p:nvPr>
            <p:custDataLst>
              <p:tags r:id="rId15"/>
            </p:custDataLst>
          </p:nvPr>
        </p:nvSpPr>
        <p:spPr>
          <a:xfrm>
            <a:off x="8169472" y="5112485"/>
            <a:ext cx="1815710" cy="363958"/>
          </a:xfrm>
          <a:prstGeom prst="rect">
            <a:avLst/>
          </a:prstGeom>
          <a:noFill/>
        </p:spPr>
        <p:txBody>
          <a:bodyPr wrap="square" lIns="91440" tIns="45720" rIns="0" bIns="45720" rtlCol="0" anchor="b">
            <a:noAutofit/>
          </a:bodyPr>
          <a:lstStyle/>
          <a:p>
            <a:pPr marL="285750" lvl="0" indent="-285750" algn="l">
              <a:lnSpc>
                <a:spcPct val="120000"/>
              </a:lnSpc>
              <a:buClrTx/>
              <a:buSzTx/>
              <a:buFont typeface="Wingdings" panose="05000000000000000000" charset="0"/>
              <a:buChar char="p"/>
            </a:pPr>
            <a:r>
              <a:rPr lang="zh-CN" altLang="en-US" sz="1600" b="1" spc="300">
                <a:solidFill>
                  <a:srgbClr val="69A35B"/>
                </a:solidFill>
                <a:latin typeface="Arial" panose="020B0604020202020204" pitchFamily="34" charset="0"/>
                <a:ea typeface="微软雅黑" panose="020B0503020204020204" pitchFamily="34" charset="-122"/>
                <a:cs typeface="+mn-ea"/>
                <a:sym typeface="微软雅黑" panose="020B0503020204020204" pitchFamily="34" charset="-122"/>
              </a:rPr>
              <a:t>云设计</a:t>
            </a:r>
          </a:p>
        </p:txBody>
      </p:sp>
      <p:sp>
        <p:nvSpPr>
          <p:cNvPr id="31" name="文本框 30"/>
          <p:cNvSpPr txBox="1"/>
          <p:nvPr>
            <p:custDataLst>
              <p:tags r:id="rId16"/>
            </p:custDataLst>
          </p:nvPr>
        </p:nvSpPr>
        <p:spPr>
          <a:xfrm>
            <a:off x="8211884" y="5487325"/>
            <a:ext cx="2630106" cy="729325"/>
          </a:xfrm>
          <a:prstGeom prst="rect">
            <a:avLst/>
          </a:prstGeom>
          <a:noFill/>
        </p:spPr>
        <p:txBody>
          <a:bodyPr wrap="square" rIns="0" rtlCol="0">
            <a:noAutofit/>
          </a:bodyPr>
          <a:lstStyle/>
          <a:p>
            <a:pPr lvl="0" algn="just">
              <a:lnSpc>
                <a:spcPct val="120000"/>
              </a:lnSpc>
              <a:buClrTx/>
              <a:buSzTx/>
              <a:buFontTx/>
            </a:pPr>
            <a:r>
              <a:rPr lang="zh-CN" altLang="en-US" sz="1000" spc="150">
                <a:solidFill>
                  <a:srgbClr val="000000">
                    <a:lumMod val="65000"/>
                    <a:lumOff val="3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根据不同营销场景，快速制作精美公众号推送首图、营销活动海报等平面图，塑造个人品牌，掌握更多用户注意力。</a:t>
            </a:r>
          </a:p>
          <a:p>
            <a:pPr lvl="0" algn="just">
              <a:lnSpc>
                <a:spcPct val="120000"/>
              </a:lnSpc>
              <a:buClrTx/>
              <a:buSzTx/>
              <a:buFontTx/>
            </a:pPr>
            <a:endParaRPr lang="zh-CN" altLang="en-US" sz="1000" spc="150">
              <a:solidFill>
                <a:srgbClr val="000000">
                  <a:lumMod val="65000"/>
                  <a:lumOff val="3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32" name="文本框 31"/>
          <p:cNvSpPr txBox="1"/>
          <p:nvPr>
            <p:custDataLst>
              <p:tags r:id="rId17"/>
            </p:custDataLst>
          </p:nvPr>
        </p:nvSpPr>
        <p:spPr>
          <a:xfrm>
            <a:off x="1025525" y="3397250"/>
            <a:ext cx="2459990" cy="363855"/>
          </a:xfrm>
          <a:prstGeom prst="rect">
            <a:avLst/>
          </a:prstGeom>
          <a:noFill/>
        </p:spPr>
        <p:txBody>
          <a:bodyPr wrap="square" lIns="91440" tIns="45720" rIns="0" bIns="45720" rtlCol="0" anchor="b">
            <a:noAutofit/>
          </a:bodyPr>
          <a:lstStyle/>
          <a:p>
            <a:pPr marL="285750" lvl="0" indent="-285750" algn="l">
              <a:lnSpc>
                <a:spcPct val="120000"/>
              </a:lnSpc>
              <a:buClrTx/>
              <a:buSzTx/>
              <a:buFont typeface="Wingdings" panose="05000000000000000000" charset="0"/>
              <a:buChar char="p"/>
            </a:pPr>
            <a:r>
              <a:rPr lang="zh-CN" altLang="en-US" sz="1600" b="1" spc="300">
                <a:solidFill>
                  <a:srgbClr val="1F74AD"/>
                </a:solidFill>
                <a:latin typeface="Arial" panose="020B0604020202020204" pitchFamily="34" charset="0"/>
                <a:ea typeface="微软雅黑" panose="020B0503020204020204" pitchFamily="34" charset="-122"/>
                <a:cs typeface="+mn-ea"/>
                <a:sym typeface="微软雅黑" panose="020B0503020204020204" pitchFamily="34" charset="-122"/>
              </a:rPr>
              <a:t>营销活动</a:t>
            </a:r>
            <a:r>
              <a:rPr lang="en-US" altLang="zh-CN" sz="1600" b="1" spc="300">
                <a:solidFill>
                  <a:srgbClr val="1F74AD"/>
                </a:solidFill>
                <a:latin typeface="Arial" panose="020B0604020202020204" pitchFamily="34" charset="0"/>
                <a:ea typeface="微软雅黑" panose="020B0503020204020204" pitchFamily="34" charset="-122"/>
                <a:cs typeface="+mn-ea"/>
                <a:sym typeface="微软雅黑" panose="020B0503020204020204" pitchFamily="34" charset="-122"/>
              </a:rPr>
              <a:t>+</a:t>
            </a:r>
            <a:r>
              <a:rPr lang="zh-CN" altLang="en-US" sz="1600" b="1" spc="300">
                <a:solidFill>
                  <a:srgbClr val="1F74AD"/>
                </a:solidFill>
                <a:latin typeface="Arial" panose="020B0604020202020204" pitchFamily="34" charset="0"/>
                <a:ea typeface="微软雅黑" panose="020B0503020204020204" pitchFamily="34" charset="-122"/>
                <a:cs typeface="+mn-ea"/>
                <a:sym typeface="微软雅黑" panose="020B0503020204020204" pitchFamily="34" charset="-122"/>
              </a:rPr>
              <a:t>微传单</a:t>
            </a:r>
          </a:p>
        </p:txBody>
      </p:sp>
      <p:sp>
        <p:nvSpPr>
          <p:cNvPr id="33" name="文本框 32"/>
          <p:cNvSpPr txBox="1"/>
          <p:nvPr>
            <p:custDataLst>
              <p:tags r:id="rId18"/>
            </p:custDataLst>
          </p:nvPr>
        </p:nvSpPr>
        <p:spPr>
          <a:xfrm>
            <a:off x="1025606" y="3801775"/>
            <a:ext cx="2296238" cy="729325"/>
          </a:xfrm>
          <a:prstGeom prst="rect">
            <a:avLst/>
          </a:prstGeom>
          <a:noFill/>
        </p:spPr>
        <p:txBody>
          <a:bodyPr wrap="square" lIns="91440" rIns="0" rtlCol="0">
            <a:noAutofit/>
          </a:bodyPr>
          <a:lstStyle/>
          <a:p>
            <a:pPr lvl="0" algn="just">
              <a:lnSpc>
                <a:spcPct val="120000"/>
              </a:lnSpc>
              <a:buClrTx/>
              <a:buSzTx/>
              <a:buFontTx/>
            </a:pPr>
            <a:r>
              <a:rPr lang="zh-CN" altLang="en-US" sz="1000" spc="150">
                <a:solidFill>
                  <a:srgbClr val="000000">
                    <a:lumMod val="75000"/>
                    <a:lumOff val="25000"/>
                  </a:srgbClr>
                </a:solidFill>
                <a:latin typeface="Arial" panose="020B0604020202020204" pitchFamily="34" charset="0"/>
                <a:ea typeface="微软雅黑" panose="020B0503020204020204" pitchFamily="34" charset="-122"/>
                <a:sym typeface="+mn-ea"/>
              </a:rPr>
              <a:t>通过炫酷有趣的H5，低成本实现裂变拉新，引流到商城/公众号，成为建设私域流量池的基础。</a:t>
            </a:r>
          </a:p>
          <a:p>
            <a:pPr lvl="0" algn="just">
              <a:lnSpc>
                <a:spcPct val="120000"/>
              </a:lnSpc>
              <a:buClrTx/>
              <a:buSzTx/>
              <a:buFontTx/>
            </a:pPr>
            <a:endParaRPr lang="zh-CN" altLang="en-US" sz="1000" spc="150">
              <a:solidFill>
                <a:srgbClr val="000000">
                  <a:lumMod val="75000"/>
                  <a:lumOff val="25000"/>
                </a:srgbClr>
              </a:solidFill>
              <a:latin typeface="Arial" panose="020B0604020202020204" pitchFamily="34" charset="0"/>
              <a:ea typeface="微软雅黑" panose="020B0503020204020204" pitchFamily="34" charset="-122"/>
              <a:sym typeface="+mn-ea"/>
            </a:endParaRPr>
          </a:p>
        </p:txBody>
      </p:sp>
      <p:sp>
        <p:nvSpPr>
          <p:cNvPr id="34" name="文本框 33"/>
          <p:cNvSpPr txBox="1"/>
          <p:nvPr>
            <p:custDataLst>
              <p:tags r:id="rId19"/>
            </p:custDataLst>
          </p:nvPr>
        </p:nvSpPr>
        <p:spPr>
          <a:xfrm>
            <a:off x="1304483" y="4874563"/>
            <a:ext cx="1815709" cy="363958"/>
          </a:xfrm>
          <a:prstGeom prst="rect">
            <a:avLst/>
          </a:prstGeom>
          <a:noFill/>
        </p:spPr>
        <p:txBody>
          <a:bodyPr wrap="square" lIns="91440" tIns="45720" rIns="0" bIns="45720" rtlCol="0" anchor="b">
            <a:noAutofit/>
          </a:bodyPr>
          <a:lstStyle/>
          <a:p>
            <a:pPr marL="285750" lvl="0" indent="-285750" algn="l">
              <a:lnSpc>
                <a:spcPct val="120000"/>
              </a:lnSpc>
              <a:buClrTx/>
              <a:buSzTx/>
              <a:buFont typeface="Wingdings" panose="05000000000000000000" charset="0"/>
              <a:buChar char="p"/>
            </a:pPr>
            <a:r>
              <a:rPr lang="zh-CN" altLang="en-US" sz="1600" b="1" spc="300">
                <a:solidFill>
                  <a:srgbClr val="1AA3AA"/>
                </a:solidFill>
                <a:latin typeface="Arial" panose="020B0604020202020204" pitchFamily="34" charset="0"/>
                <a:ea typeface="微软雅黑" panose="020B0503020204020204" pitchFamily="34" charset="-122"/>
                <a:cs typeface="+mn-ea"/>
                <a:sym typeface="微软雅黑" panose="020B0503020204020204" pitchFamily="34" charset="-122"/>
              </a:rPr>
              <a:t>销售系统</a:t>
            </a:r>
          </a:p>
        </p:txBody>
      </p:sp>
      <p:sp>
        <p:nvSpPr>
          <p:cNvPr id="35" name="文本框 34"/>
          <p:cNvSpPr txBox="1"/>
          <p:nvPr>
            <p:custDataLst>
              <p:tags r:id="rId20"/>
            </p:custDataLst>
          </p:nvPr>
        </p:nvSpPr>
        <p:spPr>
          <a:xfrm>
            <a:off x="1304370" y="5278577"/>
            <a:ext cx="2373384" cy="729325"/>
          </a:xfrm>
          <a:prstGeom prst="rect">
            <a:avLst/>
          </a:prstGeom>
          <a:noFill/>
        </p:spPr>
        <p:txBody>
          <a:bodyPr wrap="square" lIns="91440" rIns="0" rtlCol="0">
            <a:noAutofit/>
          </a:bodyPr>
          <a:lstStyle/>
          <a:p>
            <a:pPr lvl="0" algn="just">
              <a:lnSpc>
                <a:spcPct val="120000"/>
              </a:lnSpc>
              <a:buClrTx/>
              <a:buSzTx/>
              <a:buFontTx/>
            </a:pPr>
            <a:r>
              <a:rPr lang="zh-CN" altLang="en-US" sz="1000" spc="15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打造员工超级电子名片，随时追踪访客动态、挖掘潜在客户，以内容维系流量池、保持客户粘性。</a:t>
            </a:r>
          </a:p>
        </p:txBody>
      </p:sp>
      <p:pic>
        <p:nvPicPr>
          <p:cNvPr id="25" name="Picture 2" descr="D:\公司图片大全\公司LOGO\公司LOGO原图\LOGO\xzyzlogo.png"/>
          <p:cNvPicPr>
            <a:picLocks noChangeAspect="1" noChangeArrowheads="1"/>
          </p:cNvPicPr>
          <p:nvPr/>
        </p:nvPicPr>
        <p:blipFill>
          <a:blip r:embed="rId22" cstate="print"/>
          <a:srcRect/>
          <a:stretch>
            <a:fillRect/>
          </a:stretch>
        </p:blipFill>
        <p:spPr bwMode="auto">
          <a:xfrm>
            <a:off x="8685943" y="284528"/>
            <a:ext cx="2286095" cy="54186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íŝḷidè"/>
          <p:cNvSpPr/>
          <p:nvPr/>
        </p:nvSpPr>
        <p:spPr>
          <a:xfrm rot="2700000">
            <a:off x="429307" y="337235"/>
            <a:ext cx="496879" cy="496879"/>
          </a:xfrm>
          <a:prstGeom prst="roundRect">
            <a:avLst>
              <a:gd name="adj" fmla="val 12692"/>
            </a:avLst>
          </a:prstGeom>
          <a:gradFill>
            <a:gsLst>
              <a:gs pos="0">
                <a:srgbClr val="FE915C"/>
              </a:gs>
              <a:gs pos="100000">
                <a:srgbClr val="ED6940"/>
              </a:gs>
            </a:gsLst>
            <a:lin ang="5400000" scaled="1"/>
          </a:gradFill>
          <a:ln w="25400" cap="flat">
            <a:noFill/>
            <a:miter lim="400000"/>
          </a:ln>
          <a:effectLst/>
        </p:spPr>
        <p:txBody>
          <a:bodyPr wrap="square" lIns="91440" tIns="45720" rIns="91440" bIns="45720" anchor="ctr">
            <a:normAutofit/>
          </a:bodyPr>
          <a:lstStyle/>
          <a:p>
            <a:endParaRPr lang="id-ID" b="1">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099185" y="354965"/>
            <a:ext cx="2775585" cy="521970"/>
          </a:xfrm>
          <a:prstGeom prst="rect">
            <a:avLst/>
          </a:prstGeom>
          <a:noFill/>
        </p:spPr>
        <p:txBody>
          <a:bodyPr wrap="square" rtlCol="0">
            <a:spAutoFit/>
          </a:bodyPr>
          <a:lstStyle/>
          <a:p>
            <a:pPr algn="dist"/>
            <a:r>
              <a:rPr lang="zh-CN" altLang="en-US" sz="2800" b="1" dirty="0" smtClean="0">
                <a:solidFill>
                  <a:srgbClr val="ED6940"/>
                </a:solidFill>
                <a:latin typeface="微软雅黑" panose="020B0503020204020204" pitchFamily="34" charset="-122"/>
                <a:ea typeface="微软雅黑" panose="020B0503020204020204" pitchFamily="34" charset="-122"/>
              </a:rPr>
              <a:t>更多运营思路</a:t>
            </a:r>
          </a:p>
        </p:txBody>
      </p:sp>
      <p:pic>
        <p:nvPicPr>
          <p:cNvPr id="12" name="图片 11"/>
          <p:cNvPicPr>
            <a:picLocks noChangeAspect="1"/>
          </p:cNvPicPr>
          <p:nvPr/>
        </p:nvPicPr>
        <p:blipFill>
          <a:blip r:embed="rId2" cstate="print"/>
          <a:stretch>
            <a:fillRect/>
          </a:stretch>
        </p:blipFill>
        <p:spPr>
          <a:xfrm>
            <a:off x="1933575" y="937260"/>
            <a:ext cx="8479155" cy="5794375"/>
          </a:xfrm>
          <a:prstGeom prst="rect">
            <a:avLst/>
          </a:prstGeom>
        </p:spPr>
      </p:pic>
      <p:pic>
        <p:nvPicPr>
          <p:cNvPr id="5" name="Picture 2" descr="D:\公司图片大全\公司LOGO\公司LOGO原图\LOGO\xzyzlogo.png"/>
          <p:cNvPicPr>
            <a:picLocks noChangeAspect="1" noChangeArrowheads="1"/>
          </p:cNvPicPr>
          <p:nvPr/>
        </p:nvPicPr>
        <p:blipFill>
          <a:blip r:embed="rId3" cstate="print"/>
          <a:srcRect/>
          <a:stretch>
            <a:fillRect/>
          </a:stretch>
        </p:blipFill>
        <p:spPr bwMode="auto">
          <a:xfrm>
            <a:off x="8685943" y="284528"/>
            <a:ext cx="2286095" cy="54186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iŝḻïḑè"/>
          <p:cNvSpPr/>
          <p:nvPr/>
        </p:nvSpPr>
        <p:spPr>
          <a:xfrm>
            <a:off x="1013216" y="2406576"/>
            <a:ext cx="9933168" cy="2485624"/>
          </a:xfrm>
          <a:prstGeom prst="frame">
            <a:avLst>
              <a:gd name="adj1" fmla="val 1388"/>
            </a:avLst>
          </a:pr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iṩļíde"/>
          <p:cNvSpPr/>
          <p:nvPr/>
        </p:nvSpPr>
        <p:spPr>
          <a:xfrm>
            <a:off x="5828285" y="1909776"/>
            <a:ext cx="3444486" cy="993600"/>
          </a:xfrm>
          <a:prstGeom prst="rect">
            <a:avLst/>
          </a:prstGeom>
          <a:gradFill>
            <a:gsLst>
              <a:gs pos="0">
                <a:srgbClr val="FE915C"/>
              </a:gs>
              <a:gs pos="100000">
                <a:srgbClr val="ED6940"/>
              </a:gs>
            </a:gsLst>
            <a:lin ang="5400000" scaled="1"/>
          </a:gradFill>
          <a:ln w="254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b="1" dirty="0">
                <a:solidFill>
                  <a:schemeClr val="bg1"/>
                </a:solidFill>
                <a:latin typeface="微软雅黑" panose="020B0503020204020204" pitchFamily="34" charset="-122"/>
                <a:ea typeface="微软雅黑" panose="020B0503020204020204" pitchFamily="34" charset="-122"/>
              </a:rPr>
              <a:t>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ïşľïḑê"/>
          <p:cNvSpPr txBox="1"/>
          <p:nvPr/>
        </p:nvSpPr>
        <p:spPr bwMode="auto">
          <a:xfrm>
            <a:off x="5970905" y="1950061"/>
            <a:ext cx="3159246" cy="953315"/>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4000" b="1" dirty="0">
                <a:solidFill>
                  <a:schemeClr val="bg1"/>
                </a:solidFill>
                <a:latin typeface="微软雅黑" panose="020B0503020204020204" pitchFamily="34" charset="-122"/>
                <a:ea typeface="微软雅黑" panose="020B0503020204020204" pitchFamily="34" charset="-122"/>
              </a:rPr>
              <a:t>PART </a:t>
            </a:r>
            <a:r>
              <a:rPr lang="en-US" altLang="zh-CN" sz="4000" b="1" dirty="0" smtClean="0">
                <a:solidFill>
                  <a:schemeClr val="bg1"/>
                </a:solidFill>
                <a:latin typeface="微软雅黑" panose="020B0503020204020204" pitchFamily="34" charset="-122"/>
                <a:ea typeface="微软雅黑" panose="020B0503020204020204" pitchFamily="34" charset="-122"/>
              </a:rPr>
              <a:t>TWO</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576444" y="2864558"/>
            <a:ext cx="1929606" cy="1569660"/>
          </a:xfrm>
          <a:prstGeom prst="rect">
            <a:avLst/>
          </a:prstGeom>
          <a:noFill/>
        </p:spPr>
        <p:txBody>
          <a:bodyPr wrap="square" rtlCol="0">
            <a:spAutoFit/>
          </a:bodyPr>
          <a:lstStyle/>
          <a:p>
            <a:r>
              <a:rPr lang="en-US" altLang="zh-CN" sz="9600" b="1" dirty="0" smtClean="0">
                <a:ln>
                  <a:noFill/>
                  <a:prstDash val="solid"/>
                </a:ln>
                <a:solidFill>
                  <a:srgbClr val="C4A7DB"/>
                </a:solidFill>
                <a:latin typeface="微软雅黑" panose="020B0503020204020204" pitchFamily="34" charset="-122"/>
                <a:ea typeface="微软雅黑" panose="020B0503020204020204" pitchFamily="34" charset="-122"/>
              </a:rPr>
              <a:t>02</a:t>
            </a:r>
            <a:endParaRPr lang="en-US" altLang="zh-CN" sz="9600" b="1" dirty="0">
              <a:ln>
                <a:noFill/>
                <a:prstDash val="solid"/>
              </a:ln>
              <a:solidFill>
                <a:srgbClr val="C4A7DB"/>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138719" y="3070590"/>
            <a:ext cx="4842183" cy="1445260"/>
          </a:xfrm>
          <a:prstGeom prst="rect">
            <a:avLst/>
          </a:prstGeom>
          <a:noFill/>
        </p:spPr>
        <p:txBody>
          <a:bodyPr wrap="square" rtlCol="0">
            <a:spAutoFit/>
          </a:bodyPr>
          <a:lstStyle/>
          <a:p>
            <a:pPr algn="dist"/>
            <a:r>
              <a:rPr lang="zh-CN" altLang="en-US" sz="8800" b="1" dirty="0">
                <a:ln>
                  <a:noFill/>
                  <a:prstDash val="solid"/>
                </a:ln>
                <a:solidFill>
                  <a:srgbClr val="8C717C"/>
                </a:solidFill>
                <a:latin typeface="微软雅黑" panose="020B0503020204020204" pitchFamily="34" charset="-122"/>
                <a:ea typeface="微软雅黑" panose="020B0503020204020204" pitchFamily="34" charset="-122"/>
              </a:rPr>
              <a:t>价格优惠</a:t>
            </a:r>
          </a:p>
        </p:txBody>
      </p:sp>
      <p:grpSp>
        <p:nvGrpSpPr>
          <p:cNvPr id="8" name="组合 7"/>
          <p:cNvGrpSpPr/>
          <p:nvPr/>
        </p:nvGrpSpPr>
        <p:grpSpPr>
          <a:xfrm rot="16200000">
            <a:off x="7600755" y="4878102"/>
            <a:ext cx="203200" cy="941226"/>
            <a:chOff x="690880" y="5044440"/>
            <a:chExt cx="203200" cy="941226"/>
          </a:xfrm>
          <a:gradFill>
            <a:gsLst>
              <a:gs pos="0">
                <a:srgbClr val="ED6940"/>
              </a:gs>
              <a:gs pos="100000">
                <a:srgbClr val="FE915C"/>
              </a:gs>
            </a:gsLst>
            <a:lin ang="2700000" scaled="1"/>
          </a:gradFill>
        </p:grpSpPr>
        <p:sp>
          <p:nvSpPr>
            <p:cNvPr id="9" name="椭圆 8"/>
            <p:cNvSpPr/>
            <p:nvPr/>
          </p:nvSpPr>
          <p:spPr>
            <a:xfrm>
              <a:off x="690880" y="5044440"/>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椭圆 9"/>
            <p:cNvSpPr/>
            <p:nvPr/>
          </p:nvSpPr>
          <p:spPr>
            <a:xfrm>
              <a:off x="690880" y="5413453"/>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椭圆 10"/>
            <p:cNvSpPr/>
            <p:nvPr/>
          </p:nvSpPr>
          <p:spPr>
            <a:xfrm>
              <a:off x="690880" y="5782466"/>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pic>
        <p:nvPicPr>
          <p:cNvPr id="12" name="Picture 2" descr="D:\公司图片大全\公司LOGO\公司LOGO原图\LOGO\xzyzlogo.png"/>
          <p:cNvPicPr>
            <a:picLocks noChangeAspect="1" noChangeArrowheads="1"/>
          </p:cNvPicPr>
          <p:nvPr/>
        </p:nvPicPr>
        <p:blipFill>
          <a:blip r:embed="rId3" cstate="print"/>
          <a:srcRect/>
          <a:stretch>
            <a:fillRect/>
          </a:stretch>
        </p:blipFill>
        <p:spPr bwMode="auto">
          <a:xfrm>
            <a:off x="8685943" y="284528"/>
            <a:ext cx="2286095" cy="54186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íŝḷidè"/>
          <p:cNvSpPr/>
          <p:nvPr/>
        </p:nvSpPr>
        <p:spPr>
          <a:xfrm rot="2700000">
            <a:off x="429307" y="337235"/>
            <a:ext cx="496879" cy="496879"/>
          </a:xfrm>
          <a:prstGeom prst="roundRect">
            <a:avLst>
              <a:gd name="adj" fmla="val 12692"/>
            </a:avLst>
          </a:prstGeom>
          <a:gradFill>
            <a:gsLst>
              <a:gs pos="0">
                <a:srgbClr val="FE915C"/>
              </a:gs>
              <a:gs pos="100000">
                <a:srgbClr val="ED6940"/>
              </a:gs>
            </a:gsLst>
            <a:lin ang="5400000" scaled="1"/>
          </a:gradFill>
          <a:ln w="25400" cap="flat">
            <a:noFill/>
            <a:miter lim="400000"/>
          </a:ln>
          <a:effectLst/>
        </p:spPr>
        <p:txBody>
          <a:bodyPr wrap="square" lIns="91440" tIns="45720" rIns="91440" bIns="45720" anchor="ctr">
            <a:normAutofit/>
          </a:bodyPr>
          <a:lstStyle/>
          <a:p>
            <a:endParaRPr lang="id-ID"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099185" y="354965"/>
            <a:ext cx="3769995" cy="521970"/>
          </a:xfrm>
          <a:prstGeom prst="rect">
            <a:avLst/>
          </a:prstGeom>
          <a:noFill/>
        </p:spPr>
        <p:txBody>
          <a:bodyPr wrap="square" rtlCol="0">
            <a:spAutoFit/>
          </a:bodyPr>
          <a:lstStyle/>
          <a:p>
            <a:pPr algn="dist"/>
            <a:r>
              <a:rPr lang="zh-CN" altLang="en-US" sz="2800" b="1" dirty="0" smtClean="0">
                <a:solidFill>
                  <a:srgbClr val="ED6940"/>
                </a:solidFill>
                <a:latin typeface="微软雅黑" panose="020B0503020204020204" pitchFamily="34" charset="-122"/>
                <a:ea typeface="微软雅黑" panose="020B0503020204020204" pitchFamily="34" charset="-122"/>
              </a:rPr>
              <a:t>商城建设组合优惠价</a:t>
            </a:r>
          </a:p>
        </p:txBody>
      </p:sp>
      <p:graphicFrame>
        <p:nvGraphicFramePr>
          <p:cNvPr id="4" name="表格 3"/>
          <p:cNvGraphicFramePr/>
          <p:nvPr>
            <p:custDataLst>
              <p:tags r:id="rId1"/>
            </p:custDataLst>
          </p:nvPr>
        </p:nvGraphicFramePr>
        <p:xfrm>
          <a:off x="782955" y="1875155"/>
          <a:ext cx="10626090" cy="4097655"/>
        </p:xfrm>
        <a:graphic>
          <a:graphicData uri="http://schemas.openxmlformats.org/drawingml/2006/table">
            <a:tbl>
              <a:tblPr firstRow="1" bandRow="1">
                <a:tableStyleId>{5C22544A-7EE6-4342-B048-85BDC9FD1C3A}</a:tableStyleId>
              </a:tblPr>
              <a:tblGrid>
                <a:gridCol w="3249295"/>
                <a:gridCol w="1553210"/>
                <a:gridCol w="1520825"/>
                <a:gridCol w="1889760"/>
                <a:gridCol w="2413000"/>
              </a:tblGrid>
              <a:tr h="614045">
                <a:tc>
                  <a:txBody>
                    <a:bodyPr/>
                    <a:lstStyle/>
                    <a:p>
                      <a:pPr indent="0" algn="ctr">
                        <a:lnSpc>
                          <a:spcPct val="120000"/>
                        </a:lnSpc>
                        <a:spcBef>
                          <a:spcPts val="0"/>
                        </a:spcBef>
                        <a:spcAft>
                          <a:spcPts val="0"/>
                        </a:spcAft>
                        <a:buNone/>
                      </a:pPr>
                      <a:r>
                        <a:rPr lang="zh-CN" altLang="en-US" sz="1900" b="1" spc="130" dirty="0">
                          <a:solidFill>
                            <a:srgbClr val="FFFFFF"/>
                          </a:solidFill>
                          <a:latin typeface="微软雅黑" panose="020B0503020204020204" pitchFamily="34" charset="-122"/>
                          <a:ea typeface="微软雅黑" panose="020B0503020204020204" pitchFamily="34" charset="-122"/>
                        </a:rPr>
                        <a:t>产品</a:t>
                      </a:r>
                    </a:p>
                  </a:txBody>
                  <a:tcPr marL="215900" marR="215900" marT="133350" marB="133350" anchor="ctr">
                    <a:lnL w="19050" cap="rnd">
                      <a:solidFill>
                        <a:srgbClr val="144D73"/>
                      </a:solidFill>
                      <a:prstDash val="solid"/>
                    </a:lnL>
                    <a:lnR w="3175">
                      <a:solidFill>
                        <a:srgbClr val="FFFFFF"/>
                      </a:solidFill>
                      <a:prstDash val="dot"/>
                    </a:lnR>
                    <a:lnT w="19050" cap="rnd">
                      <a:solidFill>
                        <a:srgbClr val="144D73"/>
                      </a:solidFill>
                      <a:prstDash val="solid"/>
                    </a:lnT>
                    <a:lnB w="19050">
                      <a:solidFill>
                        <a:srgbClr val="144D73"/>
                      </a:solidFill>
                      <a:prstDash val="solid"/>
                    </a:lnB>
                    <a:solidFill>
                      <a:srgbClr val="2C85AE"/>
                    </a:solidFill>
                  </a:tcPr>
                </a:tc>
                <a:tc>
                  <a:txBody>
                    <a:bodyPr/>
                    <a:lstStyle/>
                    <a:p>
                      <a:pPr indent="0" algn="ctr">
                        <a:lnSpc>
                          <a:spcPct val="120000"/>
                        </a:lnSpc>
                        <a:spcBef>
                          <a:spcPts val="0"/>
                        </a:spcBef>
                        <a:spcAft>
                          <a:spcPts val="0"/>
                        </a:spcAft>
                        <a:buNone/>
                      </a:pPr>
                      <a:r>
                        <a:rPr lang="zh-CN" altLang="en-US" sz="1900" b="1" spc="130">
                          <a:solidFill>
                            <a:srgbClr val="FFFFFF"/>
                          </a:solidFill>
                          <a:latin typeface="微软雅黑" panose="020B0503020204020204" pitchFamily="34" charset="-122"/>
                          <a:ea typeface="微软雅黑" panose="020B0503020204020204" pitchFamily="34" charset="-122"/>
                        </a:rPr>
                        <a:t>版本</a:t>
                      </a:r>
                    </a:p>
                  </a:txBody>
                  <a:tcPr marL="215900" marR="215900" marT="133350" marB="133350" anchor="ctr">
                    <a:lnL w="3175">
                      <a:solidFill>
                        <a:srgbClr val="FFFFFF"/>
                      </a:solidFill>
                      <a:prstDash val="dot"/>
                    </a:lnL>
                    <a:lnR w="3175">
                      <a:solidFill>
                        <a:srgbClr val="FFFFFF"/>
                      </a:solidFill>
                      <a:prstDash val="dot"/>
                    </a:lnR>
                    <a:lnT w="19050" cap="rnd">
                      <a:solidFill>
                        <a:srgbClr val="144D73"/>
                      </a:solidFill>
                      <a:prstDash val="solid"/>
                    </a:lnT>
                    <a:lnB w="19050">
                      <a:solidFill>
                        <a:srgbClr val="144D73"/>
                      </a:solidFill>
                      <a:prstDash val="solid"/>
                    </a:lnB>
                    <a:solidFill>
                      <a:srgbClr val="2C85AE"/>
                    </a:solidFill>
                  </a:tcPr>
                </a:tc>
                <a:tc>
                  <a:txBody>
                    <a:bodyPr/>
                    <a:lstStyle/>
                    <a:p>
                      <a:pPr indent="0" algn="ctr">
                        <a:lnSpc>
                          <a:spcPct val="120000"/>
                        </a:lnSpc>
                        <a:spcBef>
                          <a:spcPts val="0"/>
                        </a:spcBef>
                        <a:spcAft>
                          <a:spcPts val="0"/>
                        </a:spcAft>
                        <a:buNone/>
                      </a:pPr>
                      <a:r>
                        <a:rPr lang="zh-CN" altLang="en-US" sz="1900" b="1" spc="130">
                          <a:solidFill>
                            <a:srgbClr val="FFFFFF"/>
                          </a:solidFill>
                          <a:latin typeface="微软雅黑" panose="020B0503020204020204" pitchFamily="34" charset="-122"/>
                          <a:ea typeface="微软雅黑" panose="020B0503020204020204" pitchFamily="34" charset="-122"/>
                        </a:rPr>
                        <a:t>价格</a:t>
                      </a:r>
                    </a:p>
                  </a:txBody>
                  <a:tcPr marL="215900" marR="215900" marT="133350" marB="133350" anchor="ctr">
                    <a:lnL w="3175">
                      <a:solidFill>
                        <a:srgbClr val="FFFFFF"/>
                      </a:solidFill>
                      <a:prstDash val="dot"/>
                    </a:lnL>
                    <a:lnR w="3175">
                      <a:solidFill>
                        <a:srgbClr val="FFFFFF"/>
                      </a:solidFill>
                      <a:prstDash val="dot"/>
                    </a:lnR>
                    <a:lnT w="19050" cap="rnd">
                      <a:solidFill>
                        <a:srgbClr val="144D73"/>
                      </a:solidFill>
                      <a:prstDash val="solid"/>
                    </a:lnT>
                    <a:lnB w="19050">
                      <a:solidFill>
                        <a:srgbClr val="144D73"/>
                      </a:solidFill>
                      <a:prstDash val="solid"/>
                    </a:lnB>
                    <a:solidFill>
                      <a:srgbClr val="2C85AE"/>
                    </a:solidFill>
                  </a:tcPr>
                </a:tc>
                <a:tc>
                  <a:txBody>
                    <a:bodyPr/>
                    <a:lstStyle/>
                    <a:p>
                      <a:pPr indent="0" algn="ctr">
                        <a:lnSpc>
                          <a:spcPct val="120000"/>
                        </a:lnSpc>
                        <a:spcBef>
                          <a:spcPts val="0"/>
                        </a:spcBef>
                        <a:spcAft>
                          <a:spcPts val="0"/>
                        </a:spcAft>
                        <a:buNone/>
                      </a:pPr>
                      <a:r>
                        <a:rPr lang="zh-CN" altLang="en-US" sz="1900" b="1" spc="130">
                          <a:solidFill>
                            <a:srgbClr val="FFFFFF"/>
                          </a:solidFill>
                          <a:latin typeface="微软雅黑" panose="020B0503020204020204" pitchFamily="34" charset="-122"/>
                          <a:ea typeface="微软雅黑" panose="020B0503020204020204" pitchFamily="34" charset="-122"/>
                        </a:rPr>
                        <a:t>组合原价</a:t>
                      </a:r>
                    </a:p>
                  </a:txBody>
                  <a:tcPr marL="215900" marR="215900" marT="133350" marB="133350" anchor="ctr">
                    <a:lnL w="3175">
                      <a:solidFill>
                        <a:srgbClr val="FFFFFF"/>
                      </a:solidFill>
                      <a:prstDash val="dot"/>
                    </a:lnL>
                    <a:lnR w="3175">
                      <a:solidFill>
                        <a:srgbClr val="FFFFFF"/>
                      </a:solidFill>
                      <a:prstDash val="dot"/>
                    </a:lnR>
                    <a:lnT w="19050" cap="rnd">
                      <a:solidFill>
                        <a:srgbClr val="144D73"/>
                      </a:solidFill>
                      <a:prstDash val="solid"/>
                    </a:lnT>
                    <a:lnB w="19050">
                      <a:solidFill>
                        <a:srgbClr val="144D73"/>
                      </a:solidFill>
                      <a:prstDash val="solid"/>
                    </a:lnB>
                    <a:solidFill>
                      <a:srgbClr val="2C85AE"/>
                    </a:solidFill>
                  </a:tcPr>
                </a:tc>
                <a:tc>
                  <a:txBody>
                    <a:bodyPr/>
                    <a:lstStyle/>
                    <a:p>
                      <a:pPr indent="0" algn="ctr">
                        <a:lnSpc>
                          <a:spcPct val="120000"/>
                        </a:lnSpc>
                        <a:spcBef>
                          <a:spcPts val="0"/>
                        </a:spcBef>
                        <a:spcAft>
                          <a:spcPts val="0"/>
                        </a:spcAft>
                        <a:buNone/>
                      </a:pPr>
                      <a:r>
                        <a:rPr lang="zh-CN" altLang="en-US" sz="1900" b="1" spc="130">
                          <a:solidFill>
                            <a:srgbClr val="ED6940"/>
                          </a:solidFill>
                          <a:latin typeface="微软雅黑" panose="020B0503020204020204" pitchFamily="34" charset="-122"/>
                          <a:ea typeface="微软雅黑" panose="020B0503020204020204" pitchFamily="34" charset="-122"/>
                        </a:rPr>
                        <a:t>惊喜活动套餐价</a:t>
                      </a:r>
                    </a:p>
                  </a:txBody>
                  <a:tcPr marL="215900" marR="215900" marT="133350" marB="133350" anchor="ctr">
                    <a:lnL w="3175">
                      <a:solidFill>
                        <a:srgbClr val="FFFFFF"/>
                      </a:solidFill>
                      <a:prstDash val="dot"/>
                    </a:lnL>
                    <a:lnR w="19050" cap="rnd">
                      <a:solidFill>
                        <a:srgbClr val="144D73"/>
                      </a:solidFill>
                      <a:prstDash val="solid"/>
                    </a:lnR>
                    <a:lnT w="19050" cap="rnd">
                      <a:solidFill>
                        <a:srgbClr val="144D73"/>
                      </a:solidFill>
                      <a:prstDash val="solid"/>
                    </a:lnT>
                    <a:lnB w="19050">
                      <a:solidFill>
                        <a:srgbClr val="144D73"/>
                      </a:solidFill>
                      <a:prstDash val="solid"/>
                    </a:lnB>
                    <a:solidFill>
                      <a:srgbClr val="2C85AE"/>
                    </a:solidFill>
                  </a:tcPr>
                </a:tc>
              </a:tr>
              <a:tr h="577215">
                <a:tc>
                  <a:txBody>
                    <a:bodyPr/>
                    <a:lstStyle/>
                    <a:p>
                      <a:pPr indent="0" algn="ctr">
                        <a:lnSpc>
                          <a:spcPct val="120000"/>
                        </a:lnSpc>
                        <a:spcBef>
                          <a:spcPts val="0"/>
                        </a:spcBef>
                        <a:spcAft>
                          <a:spcPts val="0"/>
                        </a:spcAft>
                        <a:buNone/>
                      </a:pPr>
                      <a:r>
                        <a:rPr lang="zh-CN" altLang="en-US" sz="17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商城</a:t>
                      </a:r>
                    </a:p>
                  </a:txBody>
                  <a:tcPr marL="215900" marR="215900" marT="133350" marB="133350" anchor="ctr">
                    <a:lnL w="19050" cap="rnd">
                      <a:solidFill>
                        <a:srgbClr val="144D73"/>
                      </a:solidFill>
                      <a:prstDash val="solid"/>
                    </a:lnL>
                    <a:lnR w="3175">
                      <a:solidFill>
                        <a:srgbClr val="144D73"/>
                      </a:solidFill>
                      <a:prstDash val="dot"/>
                    </a:lnR>
                    <a:lnT w="19050">
                      <a:solidFill>
                        <a:srgbClr val="144D73"/>
                      </a:solidFill>
                      <a:prstDash val="solid"/>
                    </a:lnT>
                    <a:lnB w="3175">
                      <a:solidFill>
                        <a:srgbClr val="144D73"/>
                      </a:solidFill>
                      <a:prstDash val="dot"/>
                    </a:lnB>
                    <a:solidFill>
                      <a:srgbClr val="FFFFFF"/>
                    </a:solidFill>
                  </a:tcPr>
                </a:tc>
                <a:tc>
                  <a:txBody>
                    <a:bodyPr/>
                    <a:lstStyle/>
                    <a:p>
                      <a:pPr indent="0" algn="ctr">
                        <a:lnSpc>
                          <a:spcPct val="120000"/>
                        </a:lnSpc>
                        <a:spcBef>
                          <a:spcPts val="0"/>
                        </a:spcBef>
                        <a:spcAft>
                          <a:spcPts val="0"/>
                        </a:spcAft>
                        <a:buNone/>
                      </a:pPr>
                      <a:r>
                        <a:rPr lang="zh-CN" altLang="en-US" sz="1700" b="0" spc="130">
                          <a:solidFill>
                            <a:srgbClr val="404040"/>
                          </a:solidFill>
                          <a:latin typeface="微软雅黑" panose="020B0503020204020204" pitchFamily="34" charset="-122"/>
                          <a:ea typeface="微软雅黑" panose="020B0503020204020204" pitchFamily="34" charset="-122"/>
                        </a:rPr>
                        <a:t>豪华版</a:t>
                      </a:r>
                    </a:p>
                  </a:txBody>
                  <a:tcPr marL="215900" marR="215900" marT="133350" marB="133350" anchor="ctr">
                    <a:lnL w="3175">
                      <a:solidFill>
                        <a:srgbClr val="144D73"/>
                      </a:solidFill>
                      <a:prstDash val="dot"/>
                    </a:lnL>
                    <a:lnR w="3175">
                      <a:solidFill>
                        <a:srgbClr val="144D73"/>
                      </a:solidFill>
                      <a:prstDash val="dot"/>
                    </a:lnR>
                    <a:lnT w="19050">
                      <a:solidFill>
                        <a:srgbClr val="144D73"/>
                      </a:solidFill>
                      <a:prstDash val="solid"/>
                    </a:lnT>
                    <a:lnB w="3175">
                      <a:solidFill>
                        <a:srgbClr val="144D73"/>
                      </a:solidFill>
                      <a:prstDash val="dot"/>
                    </a:lnB>
                    <a:solidFill>
                      <a:srgbClr val="FFFFFF"/>
                    </a:solidFill>
                  </a:tcPr>
                </a:tc>
                <a:tc>
                  <a:txBody>
                    <a:bodyPr/>
                    <a:lstStyle/>
                    <a:p>
                      <a:pPr indent="0" algn="ctr">
                        <a:lnSpc>
                          <a:spcPct val="120000"/>
                        </a:lnSpc>
                        <a:spcBef>
                          <a:spcPts val="0"/>
                        </a:spcBef>
                        <a:spcAft>
                          <a:spcPts val="0"/>
                        </a:spcAft>
                        <a:buNone/>
                      </a:pPr>
                      <a:r>
                        <a:rPr lang="en-US" altLang="zh-CN" sz="1700" b="0" spc="130" dirty="0" smtClean="0">
                          <a:solidFill>
                            <a:srgbClr val="404040"/>
                          </a:solidFill>
                          <a:latin typeface="微软雅黑" panose="020B0503020204020204" pitchFamily="34" charset="-122"/>
                          <a:ea typeface="微软雅黑" panose="020B0503020204020204" pitchFamily="34" charset="-122"/>
                        </a:rPr>
                        <a:t>10800</a:t>
                      </a:r>
                      <a:r>
                        <a:rPr lang="en-US" altLang="zh-CN" sz="1700" b="0" spc="130" dirty="0">
                          <a:solidFill>
                            <a:srgbClr val="404040"/>
                          </a:solidFill>
                          <a:latin typeface="微软雅黑" panose="020B0503020204020204" pitchFamily="34" charset="-122"/>
                          <a:ea typeface="微软雅黑" panose="020B0503020204020204" pitchFamily="34" charset="-122"/>
                        </a:rPr>
                        <a:t>/</a:t>
                      </a:r>
                      <a:r>
                        <a:rPr lang="zh-CN" altLang="en-US" sz="1700" b="0" spc="130" dirty="0">
                          <a:solidFill>
                            <a:srgbClr val="404040"/>
                          </a:solidFill>
                          <a:latin typeface="微软雅黑" panose="020B0503020204020204" pitchFamily="34" charset="-122"/>
                          <a:ea typeface="微软雅黑" panose="020B0503020204020204" pitchFamily="34" charset="-122"/>
                        </a:rPr>
                        <a:t>年</a:t>
                      </a:r>
                    </a:p>
                  </a:txBody>
                  <a:tcPr marL="215900" marR="215900" marT="133350" marB="133350" anchor="ctr">
                    <a:lnL w="3175">
                      <a:solidFill>
                        <a:srgbClr val="144D73"/>
                      </a:solidFill>
                      <a:prstDash val="dot"/>
                    </a:lnL>
                    <a:lnR w="3175">
                      <a:solidFill>
                        <a:srgbClr val="144D73"/>
                      </a:solidFill>
                      <a:prstDash val="dot"/>
                    </a:lnR>
                    <a:lnT w="19050">
                      <a:solidFill>
                        <a:srgbClr val="144D73"/>
                      </a:solidFill>
                      <a:prstDash val="solid"/>
                    </a:lnT>
                    <a:lnB w="3175">
                      <a:solidFill>
                        <a:srgbClr val="144D73"/>
                      </a:solidFill>
                      <a:prstDash val="dot"/>
                    </a:lnB>
                    <a:solidFill>
                      <a:srgbClr val="FFFFFF"/>
                    </a:solidFill>
                  </a:tcPr>
                </a:tc>
                <a:tc rowSpan="6">
                  <a:txBody>
                    <a:bodyPr/>
                    <a:lstStyle/>
                    <a:p>
                      <a:pPr indent="0" algn="ctr">
                        <a:lnSpc>
                          <a:spcPct val="120000"/>
                        </a:lnSpc>
                        <a:spcBef>
                          <a:spcPts val="0"/>
                        </a:spcBef>
                        <a:spcAft>
                          <a:spcPts val="0"/>
                        </a:spcAft>
                        <a:buNone/>
                      </a:pPr>
                      <a:r>
                        <a:rPr lang="en-US" altLang="zh-CN" sz="1700" b="1" strike="sngStrike" spc="130" dirty="0" smtClean="0">
                          <a:solidFill>
                            <a:srgbClr val="404040"/>
                          </a:solidFill>
                          <a:uFillTx/>
                          <a:latin typeface="微软雅黑" panose="020B0503020204020204" pitchFamily="34" charset="-122"/>
                          <a:ea typeface="微软雅黑" panose="020B0503020204020204" pitchFamily="34" charset="-122"/>
                        </a:rPr>
                        <a:t>22420/</a:t>
                      </a:r>
                      <a:r>
                        <a:rPr lang="zh-CN" altLang="en-US" sz="1700" b="1" strike="sngStrike" spc="130" dirty="0" smtClean="0">
                          <a:solidFill>
                            <a:srgbClr val="404040"/>
                          </a:solidFill>
                          <a:uFillTx/>
                          <a:latin typeface="微软雅黑" panose="020B0503020204020204" pitchFamily="34" charset="-122"/>
                          <a:ea typeface="微软雅黑" panose="020B0503020204020204" pitchFamily="34" charset="-122"/>
                        </a:rPr>
                        <a:t>年</a:t>
                      </a:r>
                      <a:endParaRPr lang="en-US" altLang="zh-CN" sz="1700" b="1" strike="sngStrike" spc="130" dirty="0" smtClean="0">
                        <a:solidFill>
                          <a:srgbClr val="404040"/>
                        </a:solidFill>
                        <a:uFillTx/>
                        <a:latin typeface="微软雅黑" panose="020B0503020204020204" pitchFamily="34" charset="-122"/>
                        <a:ea typeface="微软雅黑" panose="020B0503020204020204" pitchFamily="34" charset="-122"/>
                      </a:endParaRPr>
                    </a:p>
                    <a:p>
                      <a:pPr indent="0" algn="ctr">
                        <a:lnSpc>
                          <a:spcPct val="120000"/>
                        </a:lnSpc>
                        <a:spcBef>
                          <a:spcPts val="0"/>
                        </a:spcBef>
                        <a:spcAft>
                          <a:spcPts val="0"/>
                        </a:spcAft>
                        <a:buNone/>
                      </a:pPr>
                      <a:r>
                        <a:rPr lang="zh-CN" altLang="en-US" sz="1700" b="1" strike="noStrike" spc="130" dirty="0" smtClean="0">
                          <a:solidFill>
                            <a:srgbClr val="404040"/>
                          </a:solidFill>
                          <a:uFillTx/>
                          <a:latin typeface="微软雅黑" panose="020B0503020204020204" pitchFamily="34" charset="-122"/>
                          <a:ea typeface="微软雅黑" panose="020B0503020204020204" pitchFamily="34" charset="-122"/>
                        </a:rPr>
                        <a:t>特惠价</a:t>
                      </a:r>
                      <a:endParaRPr lang="zh-CN" altLang="en-US" sz="1700" b="1" strike="noStrike" spc="130" dirty="0">
                        <a:solidFill>
                          <a:srgbClr val="404040"/>
                        </a:solidFill>
                        <a:uFillTx/>
                        <a:latin typeface="微软雅黑" panose="020B0503020204020204" pitchFamily="34" charset="-122"/>
                        <a:ea typeface="微软雅黑" panose="020B0503020204020204" pitchFamily="34" charset="-122"/>
                      </a:endParaRPr>
                    </a:p>
                    <a:p>
                      <a:pPr indent="0" algn="ctr">
                        <a:lnSpc>
                          <a:spcPct val="120000"/>
                        </a:lnSpc>
                        <a:spcBef>
                          <a:spcPts val="0"/>
                        </a:spcBef>
                        <a:spcAft>
                          <a:spcPts val="0"/>
                        </a:spcAft>
                        <a:buNone/>
                      </a:pPr>
                      <a:r>
                        <a:rPr lang="en-US" altLang="zh-CN" sz="1700" b="1" strike="sngStrike" spc="130" dirty="0" smtClean="0">
                          <a:solidFill>
                            <a:srgbClr val="404040"/>
                          </a:solidFill>
                          <a:uFillTx/>
                          <a:latin typeface="微软雅黑" panose="020B0503020204020204" pitchFamily="34" charset="-122"/>
                          <a:ea typeface="微软雅黑" panose="020B0503020204020204" pitchFamily="34" charset="-122"/>
                          <a:sym typeface="+mn-ea"/>
                        </a:rPr>
                        <a:t>18880/</a:t>
                      </a:r>
                      <a:r>
                        <a:rPr lang="zh-CN" altLang="en-US" sz="1700" b="1" strike="sngStrike" spc="130" dirty="0" smtClean="0">
                          <a:solidFill>
                            <a:srgbClr val="404040"/>
                          </a:solidFill>
                          <a:uFillTx/>
                          <a:latin typeface="微软雅黑" panose="020B0503020204020204" pitchFamily="34" charset="-122"/>
                          <a:ea typeface="微软雅黑" panose="020B0503020204020204" pitchFamily="34" charset="-122"/>
                          <a:sym typeface="+mn-ea"/>
                        </a:rPr>
                        <a:t>年</a:t>
                      </a:r>
                      <a:endParaRPr lang="zh-CN" altLang="en-US" sz="1700" b="1" strike="sngStrike" spc="130" dirty="0">
                        <a:solidFill>
                          <a:srgbClr val="404040"/>
                        </a:solidFill>
                        <a:uFillTx/>
                        <a:latin typeface="微软雅黑" panose="020B0503020204020204" pitchFamily="34" charset="-122"/>
                        <a:ea typeface="微软雅黑" panose="020B0503020204020204" pitchFamily="34" charset="-122"/>
                      </a:endParaRPr>
                    </a:p>
                    <a:p>
                      <a:pPr indent="0" algn="ctr">
                        <a:lnSpc>
                          <a:spcPct val="120000"/>
                        </a:lnSpc>
                        <a:spcBef>
                          <a:spcPts val="0"/>
                        </a:spcBef>
                        <a:spcAft>
                          <a:spcPts val="0"/>
                        </a:spcAft>
                        <a:buNone/>
                      </a:pPr>
                      <a:endParaRPr lang="en-US" altLang="zh-CN" sz="1700" b="1" strike="sngStrike" spc="130" dirty="0">
                        <a:solidFill>
                          <a:srgbClr val="404040"/>
                        </a:solidFill>
                        <a:uFillTx/>
                        <a:latin typeface="微软雅黑" panose="020B0503020204020204" pitchFamily="34" charset="-122"/>
                        <a:ea typeface="微软雅黑" panose="020B0503020204020204" pitchFamily="34" charset="-122"/>
                      </a:endParaRPr>
                    </a:p>
                  </a:txBody>
                  <a:tcPr marL="215900" marR="215900" marT="133350" marB="133350" anchor="ctr">
                    <a:lnL w="3175">
                      <a:solidFill>
                        <a:srgbClr val="144D73"/>
                      </a:solidFill>
                      <a:prstDash val="dot"/>
                    </a:lnL>
                    <a:lnR w="3175">
                      <a:solidFill>
                        <a:srgbClr val="144D73"/>
                      </a:solidFill>
                      <a:prstDash val="dot"/>
                    </a:lnR>
                    <a:lnT w="19050">
                      <a:solidFill>
                        <a:srgbClr val="144D73"/>
                      </a:solidFill>
                      <a:prstDash val="solid"/>
                    </a:lnT>
                    <a:lnB w="19050">
                      <a:solidFill>
                        <a:srgbClr val="144D73"/>
                      </a:solidFill>
                      <a:prstDash val="solid"/>
                    </a:lnB>
                    <a:solidFill>
                      <a:srgbClr val="FFFFFF"/>
                    </a:solidFill>
                  </a:tcPr>
                </a:tc>
                <a:tc rowSpan="6">
                  <a:txBody>
                    <a:bodyPr/>
                    <a:lstStyle/>
                    <a:p>
                      <a:pPr marL="0" algn="ctr" defTabSz="914400" rtl="0" eaLnBrk="1" latinLnBrk="0" hangingPunct="1">
                        <a:lnSpc>
                          <a:spcPct val="150000"/>
                        </a:lnSpc>
                        <a:buClrTx/>
                        <a:buSzTx/>
                        <a:buFontTx/>
                      </a:pPr>
                      <a:endParaRPr lang="zh-CN" altLang="en-US" sz="1800" b="1" i="1" dirty="0">
                        <a:solidFill>
                          <a:schemeClr val="accent2"/>
                        </a:solidFill>
                        <a:latin typeface="微软雅黑" panose="020B0503020204020204" pitchFamily="34" charset="-122"/>
                        <a:ea typeface="微软雅黑" panose="020B0503020204020204" pitchFamily="34" charset="-122"/>
                        <a:sym typeface="+mn-ea"/>
                      </a:endParaRPr>
                    </a:p>
                    <a:p>
                      <a:pPr marL="0" algn="ctr" defTabSz="914400" rtl="0" eaLnBrk="1" latinLnBrk="0" hangingPunct="1">
                        <a:lnSpc>
                          <a:spcPct val="150000"/>
                        </a:lnSpc>
                        <a:buClrTx/>
                        <a:buSzTx/>
                        <a:buFontTx/>
                      </a:pPr>
                      <a:endParaRPr lang="zh-CN" altLang="en-US" sz="1800" b="1" i="1" dirty="0">
                        <a:solidFill>
                          <a:schemeClr val="accent2"/>
                        </a:solidFill>
                        <a:latin typeface="微软雅黑" panose="020B0503020204020204" pitchFamily="34" charset="-122"/>
                        <a:ea typeface="微软雅黑" panose="020B0503020204020204" pitchFamily="34" charset="-122"/>
                        <a:sym typeface="+mn-ea"/>
                      </a:endParaRPr>
                    </a:p>
                    <a:p>
                      <a:pPr marL="0" algn="ctr" defTabSz="914400" rtl="0" eaLnBrk="1" latinLnBrk="0" hangingPunct="1">
                        <a:lnSpc>
                          <a:spcPct val="150000"/>
                        </a:lnSpc>
                        <a:buClrTx/>
                        <a:buSzTx/>
                        <a:buFontTx/>
                      </a:pPr>
                      <a:endParaRPr lang="zh-CN" altLang="en-US" sz="1800" b="1" i="1" dirty="0">
                        <a:solidFill>
                          <a:schemeClr val="accent2"/>
                        </a:solidFill>
                        <a:latin typeface="微软雅黑" panose="020B0503020204020204" pitchFamily="34" charset="-122"/>
                        <a:ea typeface="微软雅黑" panose="020B0503020204020204" pitchFamily="34" charset="-122"/>
                        <a:sym typeface="+mn-ea"/>
                      </a:endParaRPr>
                    </a:p>
                    <a:p>
                      <a:pPr marL="0" algn="ctr" defTabSz="914400" rtl="0" eaLnBrk="1" latinLnBrk="0" hangingPunct="1">
                        <a:lnSpc>
                          <a:spcPct val="150000"/>
                        </a:lnSpc>
                        <a:buClrTx/>
                        <a:buSzTx/>
                        <a:buFontTx/>
                      </a:pPr>
                      <a:r>
                        <a:rPr lang="zh-CN" altLang="en-US" sz="1800" b="1" i="1" dirty="0">
                          <a:solidFill>
                            <a:schemeClr val="accent2"/>
                          </a:solidFill>
                          <a:latin typeface="微软雅黑" panose="020B0503020204020204" pitchFamily="34" charset="-122"/>
                          <a:ea typeface="微软雅黑" panose="020B0503020204020204" pitchFamily="34" charset="-122"/>
                          <a:sym typeface="+mn-ea"/>
                        </a:rPr>
                        <a:t>详细价格请</a:t>
                      </a:r>
                    </a:p>
                    <a:p>
                      <a:pPr marL="0" algn="ctr" defTabSz="914400" rtl="0" eaLnBrk="1" latinLnBrk="0" hangingPunct="1">
                        <a:lnSpc>
                          <a:spcPct val="150000"/>
                        </a:lnSpc>
                        <a:buClrTx/>
                        <a:buSzTx/>
                        <a:buFontTx/>
                      </a:pPr>
                      <a:r>
                        <a:rPr lang="zh-CN" altLang="en-US" sz="1800" b="1" i="1" dirty="0">
                          <a:solidFill>
                            <a:schemeClr val="accent2"/>
                          </a:solidFill>
                          <a:latin typeface="微软雅黑" panose="020B0503020204020204" pitchFamily="34" charset="-122"/>
                          <a:ea typeface="微软雅黑" panose="020B0503020204020204" pitchFamily="34" charset="-122"/>
                          <a:sym typeface="+mn-ea"/>
                        </a:rPr>
                        <a:t>进入代理平台查看</a:t>
                      </a:r>
                      <a:endParaRPr lang="zh-CN" altLang="en-US" sz="1800" b="1" spc="130">
                        <a:solidFill>
                          <a:srgbClr val="ED69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anchor="ctr">
                    <a:lnL w="3175">
                      <a:solidFill>
                        <a:srgbClr val="144D73"/>
                      </a:solidFill>
                      <a:prstDash val="dot"/>
                    </a:lnL>
                    <a:lnR w="19050" cap="rnd">
                      <a:solidFill>
                        <a:srgbClr val="144D73"/>
                      </a:solidFill>
                      <a:prstDash val="solid"/>
                    </a:lnR>
                    <a:lnT w="19050">
                      <a:solidFill>
                        <a:srgbClr val="144D73"/>
                      </a:solidFill>
                      <a:prstDash val="solid"/>
                    </a:lnT>
                    <a:lnB w="19050">
                      <a:solidFill>
                        <a:srgbClr val="144D73"/>
                      </a:solidFill>
                      <a:prstDash val="solid"/>
                    </a:lnB>
                    <a:solidFill>
                      <a:srgbClr val="FFFFFF"/>
                    </a:solidFill>
                  </a:tcPr>
                </a:tc>
              </a:tr>
              <a:tr h="577215">
                <a:tc>
                  <a:txBody>
                    <a:bodyPr/>
                    <a:lstStyle/>
                    <a:p>
                      <a:pPr indent="0" algn="ctr">
                        <a:lnSpc>
                          <a:spcPct val="120000"/>
                        </a:lnSpc>
                        <a:spcBef>
                          <a:spcPts val="0"/>
                        </a:spcBef>
                        <a:spcAft>
                          <a:spcPts val="0"/>
                        </a:spcAft>
                        <a:buClrTx/>
                        <a:buSzTx/>
                        <a:buFontTx/>
                        <a:buNone/>
                      </a:pPr>
                      <a:r>
                        <a:rPr lang="zh-CN" altLang="en-US" sz="1700" b="0" spc="130" dirty="0">
                          <a:solidFill>
                            <a:srgbClr val="404040"/>
                          </a:solidFill>
                          <a:latin typeface="微软雅黑" panose="020B0503020204020204" pitchFamily="34" charset="-122"/>
                          <a:ea typeface="微软雅黑" panose="020B0503020204020204" pitchFamily="34" charset="-122"/>
                        </a:rPr>
                        <a:t>营销活动</a:t>
                      </a:r>
                    </a:p>
                  </a:txBody>
                  <a:tcPr marL="215900" marR="215900" marT="133350" marB="133350" anchor="ctr">
                    <a:lnL w="19050" cap="rnd">
                      <a:solidFill>
                        <a:srgbClr val="144D73"/>
                      </a:solidFill>
                      <a:prstDash val="solid"/>
                    </a:lnL>
                    <a:lnR w="3175">
                      <a:solidFill>
                        <a:srgbClr val="144D73"/>
                      </a:solidFill>
                      <a:prstDash val="dot"/>
                    </a:lnR>
                    <a:lnT w="3175">
                      <a:solidFill>
                        <a:srgbClr val="144D73"/>
                      </a:solidFill>
                      <a:prstDash val="dot"/>
                    </a:lnT>
                    <a:lnB w="3175">
                      <a:solidFill>
                        <a:srgbClr val="144D73"/>
                      </a:solidFill>
                      <a:prstDash val="dot"/>
                    </a:lnB>
                    <a:solidFill>
                      <a:srgbClr val="FFFFFF"/>
                    </a:solidFill>
                  </a:tcPr>
                </a:tc>
                <a:tc>
                  <a:txBody>
                    <a:bodyPr/>
                    <a:lstStyle/>
                    <a:p>
                      <a:pPr indent="0" algn="ctr">
                        <a:lnSpc>
                          <a:spcPct val="120000"/>
                        </a:lnSpc>
                        <a:spcBef>
                          <a:spcPts val="0"/>
                        </a:spcBef>
                        <a:spcAft>
                          <a:spcPts val="0"/>
                        </a:spcAft>
                        <a:buNone/>
                      </a:pPr>
                      <a:r>
                        <a:rPr lang="zh-CN" altLang="en-US" sz="1700" b="0" spc="130" dirty="0">
                          <a:solidFill>
                            <a:srgbClr val="404040"/>
                          </a:solidFill>
                          <a:latin typeface="微软雅黑" panose="020B0503020204020204" pitchFamily="34" charset="-122"/>
                          <a:ea typeface="微软雅黑" panose="020B0503020204020204" pitchFamily="34" charset="-122"/>
                        </a:rPr>
                        <a:t>至尊版</a:t>
                      </a:r>
                    </a:p>
                  </a:txBody>
                  <a:tcPr marL="215900" marR="215900" marT="133350" marB="133350" anchor="ctr">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solidFill>
                      <a:srgbClr val="FFFFFF"/>
                    </a:solidFill>
                  </a:tcPr>
                </a:tc>
                <a:tc>
                  <a:txBody>
                    <a:bodyPr/>
                    <a:lstStyle/>
                    <a:p>
                      <a:pPr indent="0" algn="ctr">
                        <a:lnSpc>
                          <a:spcPct val="120000"/>
                        </a:lnSpc>
                        <a:spcBef>
                          <a:spcPts val="0"/>
                        </a:spcBef>
                        <a:spcAft>
                          <a:spcPts val="0"/>
                        </a:spcAft>
                        <a:buNone/>
                      </a:pPr>
                      <a:r>
                        <a:rPr lang="en-US" altLang="zh-CN" sz="1700" b="0" spc="130" dirty="0" smtClean="0">
                          <a:solidFill>
                            <a:srgbClr val="404040"/>
                          </a:solidFill>
                          <a:latin typeface="微软雅黑" panose="020B0503020204020204" pitchFamily="34" charset="-122"/>
                          <a:ea typeface="微软雅黑" panose="020B0503020204020204" pitchFamily="34" charset="-122"/>
                        </a:rPr>
                        <a:t>2380</a:t>
                      </a:r>
                      <a:r>
                        <a:rPr lang="en-US" altLang="zh-CN" sz="1700" spc="130" dirty="0" smtClean="0">
                          <a:solidFill>
                            <a:srgbClr val="404040"/>
                          </a:solidFill>
                          <a:latin typeface="微软雅黑" panose="020B0503020204020204" pitchFamily="34" charset="-122"/>
                          <a:ea typeface="微软雅黑" panose="020B0503020204020204" pitchFamily="34" charset="-122"/>
                          <a:sym typeface="+mn-ea"/>
                        </a:rPr>
                        <a:t>/</a:t>
                      </a:r>
                      <a:r>
                        <a:rPr lang="zh-CN" altLang="en-US" sz="1700" spc="130" dirty="0">
                          <a:solidFill>
                            <a:srgbClr val="404040"/>
                          </a:solidFill>
                          <a:latin typeface="微软雅黑" panose="020B0503020204020204" pitchFamily="34" charset="-122"/>
                          <a:ea typeface="微软雅黑" panose="020B0503020204020204" pitchFamily="34" charset="-122"/>
                          <a:sym typeface="+mn-ea"/>
                        </a:rPr>
                        <a:t>年</a:t>
                      </a:r>
                      <a:endParaRPr lang="en-US" altLang="zh-CN" sz="1700" b="0" spc="130" dirty="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solidFill>
                      <a:srgbClr val="FFFFFF"/>
                    </a:solidFill>
                  </a:tcPr>
                </a:tc>
                <a:tc vMerge="1">
                  <a:txBody>
                    <a:bodyPr/>
                    <a:lstStyle/>
                    <a:p>
                      <a:endParaRPr lang="zh-CN"/>
                    </a:p>
                  </a:txBody>
                  <a:tcPr marL="215900" marR="215900" marT="133350" marB="133350" anchor="ctr">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solidFill>
                      <a:srgbClr val="F2F2F2"/>
                    </a:solidFill>
                  </a:tcPr>
                </a:tc>
                <a:tc vMerge="1">
                  <a:txBody>
                    <a:bodyPr/>
                    <a:lstStyle/>
                    <a:p>
                      <a:endParaRPr lang="zh-CN"/>
                    </a:p>
                  </a:txBody>
                  <a:tcPr marL="215900" marR="215900" marT="133350" marB="133350" anchor="ctr">
                    <a:lnL w="3175">
                      <a:solidFill>
                        <a:srgbClr val="144D73"/>
                      </a:solidFill>
                      <a:prstDash val="dot"/>
                    </a:lnL>
                    <a:lnR w="19050" cap="rnd">
                      <a:solidFill>
                        <a:srgbClr val="144D73"/>
                      </a:solidFill>
                      <a:prstDash val="solid"/>
                    </a:lnR>
                    <a:lnT w="3175">
                      <a:solidFill>
                        <a:srgbClr val="144D73"/>
                      </a:solidFill>
                      <a:prstDash val="dot"/>
                    </a:lnT>
                    <a:lnB w="19050" cap="rnd">
                      <a:solidFill>
                        <a:srgbClr val="144D73"/>
                      </a:solidFill>
                      <a:prstDash val="solid"/>
                    </a:lnB>
                    <a:solidFill>
                      <a:srgbClr val="F2F2F2"/>
                    </a:solidFill>
                  </a:tcPr>
                </a:tc>
              </a:tr>
              <a:tr h="577215">
                <a:tc>
                  <a:txBody>
                    <a:bodyPr/>
                    <a:lstStyle/>
                    <a:p>
                      <a:pPr indent="0" algn="ctr">
                        <a:lnSpc>
                          <a:spcPct val="120000"/>
                        </a:lnSpc>
                        <a:spcBef>
                          <a:spcPts val="0"/>
                        </a:spcBef>
                        <a:spcAft>
                          <a:spcPts val="0"/>
                        </a:spcAft>
                        <a:buClrTx/>
                        <a:buSzTx/>
                        <a:buFontTx/>
                        <a:buNone/>
                      </a:pPr>
                      <a:r>
                        <a:rPr lang="zh-CN" altLang="en-US" sz="1700" b="0" spc="130">
                          <a:solidFill>
                            <a:srgbClr val="404040"/>
                          </a:solidFill>
                          <a:latin typeface="微软雅黑" panose="020B0503020204020204" pitchFamily="34" charset="-122"/>
                          <a:ea typeface="微软雅黑" panose="020B0503020204020204" pitchFamily="34" charset="-122"/>
                        </a:rPr>
                        <a:t>微传单</a:t>
                      </a:r>
                    </a:p>
                  </a:txBody>
                  <a:tcPr marL="215900" marR="215900" marT="133350" marB="133350" anchor="ctr">
                    <a:lnL w="19050" cap="rnd">
                      <a:solidFill>
                        <a:srgbClr val="144D73"/>
                      </a:solidFill>
                      <a:prstDash val="solid"/>
                    </a:lnL>
                    <a:lnR w="3175">
                      <a:solidFill>
                        <a:srgbClr val="144D73"/>
                      </a:solidFill>
                      <a:prstDash val="dot"/>
                    </a:lnR>
                    <a:lnT w="3175">
                      <a:solidFill>
                        <a:srgbClr val="144D73"/>
                      </a:solidFill>
                      <a:prstDash val="dot"/>
                    </a:lnT>
                    <a:lnB w="3175">
                      <a:solidFill>
                        <a:srgbClr val="144D73"/>
                      </a:solidFill>
                      <a:prstDash val="dot"/>
                    </a:lnB>
                    <a:solidFill>
                      <a:srgbClr val="FFFFFF"/>
                    </a:solidFill>
                  </a:tcPr>
                </a:tc>
                <a:tc>
                  <a:txBody>
                    <a:bodyPr/>
                    <a:lstStyle/>
                    <a:p>
                      <a:pPr indent="0" algn="ctr">
                        <a:lnSpc>
                          <a:spcPct val="120000"/>
                        </a:lnSpc>
                        <a:spcBef>
                          <a:spcPts val="0"/>
                        </a:spcBef>
                        <a:spcAft>
                          <a:spcPts val="0"/>
                        </a:spcAft>
                        <a:buNone/>
                      </a:pPr>
                      <a:r>
                        <a:rPr lang="zh-CN" altLang="en-US" sz="1700" b="0" spc="130">
                          <a:solidFill>
                            <a:srgbClr val="404040"/>
                          </a:solidFill>
                          <a:latin typeface="微软雅黑" panose="020B0503020204020204" pitchFamily="34" charset="-122"/>
                          <a:ea typeface="微软雅黑" panose="020B0503020204020204" pitchFamily="34" charset="-122"/>
                        </a:rPr>
                        <a:t>高级版</a:t>
                      </a:r>
                    </a:p>
                  </a:txBody>
                  <a:tcPr marL="215900" marR="215900" marT="133350" marB="133350" anchor="ctr">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solidFill>
                      <a:srgbClr val="FFFFFF"/>
                    </a:solidFill>
                  </a:tcPr>
                </a:tc>
                <a:tc>
                  <a:txBody>
                    <a:bodyPr/>
                    <a:lstStyle/>
                    <a:p>
                      <a:pPr indent="0" algn="ctr">
                        <a:lnSpc>
                          <a:spcPct val="120000"/>
                        </a:lnSpc>
                        <a:spcBef>
                          <a:spcPts val="0"/>
                        </a:spcBef>
                        <a:spcAft>
                          <a:spcPts val="0"/>
                        </a:spcAft>
                        <a:buNone/>
                      </a:pPr>
                      <a:r>
                        <a:rPr lang="en-US" altLang="zh-CN" sz="1700" b="0" spc="130" dirty="0" smtClean="0">
                          <a:solidFill>
                            <a:srgbClr val="404040"/>
                          </a:solidFill>
                          <a:latin typeface="微软雅黑" panose="020B0503020204020204" pitchFamily="34" charset="-122"/>
                          <a:ea typeface="微软雅黑" panose="020B0503020204020204" pitchFamily="34" charset="-122"/>
                        </a:rPr>
                        <a:t>1680</a:t>
                      </a:r>
                      <a:r>
                        <a:rPr lang="en-US" altLang="zh-CN" sz="1700" spc="130" dirty="0" smtClean="0">
                          <a:solidFill>
                            <a:srgbClr val="404040"/>
                          </a:solidFill>
                          <a:latin typeface="微软雅黑" panose="020B0503020204020204" pitchFamily="34" charset="-122"/>
                          <a:ea typeface="微软雅黑" panose="020B0503020204020204" pitchFamily="34" charset="-122"/>
                          <a:sym typeface="+mn-ea"/>
                        </a:rPr>
                        <a:t>/</a:t>
                      </a:r>
                      <a:r>
                        <a:rPr lang="zh-CN" altLang="en-US" sz="1700" spc="130" dirty="0">
                          <a:solidFill>
                            <a:srgbClr val="404040"/>
                          </a:solidFill>
                          <a:latin typeface="微软雅黑" panose="020B0503020204020204" pitchFamily="34" charset="-122"/>
                          <a:ea typeface="微软雅黑" panose="020B0503020204020204" pitchFamily="34" charset="-122"/>
                          <a:sym typeface="+mn-ea"/>
                        </a:rPr>
                        <a:t>年</a:t>
                      </a:r>
                      <a:endParaRPr lang="en-US" altLang="zh-CN" sz="1700" b="0" spc="130" dirty="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solidFill>
                      <a:srgbClr val="FFFFFF"/>
                    </a:solidFill>
                  </a:tcPr>
                </a:tc>
                <a:tc vMerge="1">
                  <a:txBody>
                    <a:bodyPr/>
                    <a:lstStyle/>
                    <a:p>
                      <a:endParaRPr lang="zh-CN"/>
                    </a:p>
                  </a:txBody>
                  <a:tcPr marL="215900" marR="215900" marT="133350" marB="133350" anchor="ctr">
                    <a:lnL w="3175">
                      <a:solidFill>
                        <a:srgbClr val="144D73"/>
                      </a:solidFill>
                      <a:prstDash val="dot"/>
                    </a:lnL>
                    <a:lnR w="3175">
                      <a:solidFill>
                        <a:srgbClr val="144D73"/>
                      </a:solidFill>
                      <a:prstDash val="dot"/>
                    </a:lnR>
                    <a:lnT w="3175">
                      <a:solidFill>
                        <a:srgbClr val="144D73"/>
                      </a:solidFill>
                      <a:prstDash val="dot"/>
                    </a:lnT>
                    <a:lnB w="19050">
                      <a:solidFill>
                        <a:srgbClr val="144D73"/>
                      </a:solidFill>
                      <a:prstDash val="solid"/>
                    </a:lnB>
                    <a:solidFill>
                      <a:srgbClr val="F2F2F2"/>
                    </a:solidFill>
                  </a:tcPr>
                </a:tc>
                <a:tc vMerge="1">
                  <a:txBody>
                    <a:bodyPr/>
                    <a:lstStyle/>
                    <a:p>
                      <a:endParaRPr lang="zh-CN"/>
                    </a:p>
                  </a:txBody>
                  <a:tcPr marL="215900" marR="215900" marT="133350" marB="133350" anchor="ctr">
                    <a:lnL w="3175">
                      <a:solidFill>
                        <a:srgbClr val="144D73"/>
                      </a:solidFill>
                      <a:prstDash val="dot"/>
                    </a:lnL>
                    <a:lnR w="19050" cap="rnd">
                      <a:solidFill>
                        <a:srgbClr val="144D73"/>
                      </a:solidFill>
                      <a:prstDash val="solid"/>
                    </a:lnR>
                    <a:lnT w="3175">
                      <a:solidFill>
                        <a:srgbClr val="144D73"/>
                      </a:solidFill>
                      <a:prstDash val="dot"/>
                    </a:lnT>
                    <a:lnB w="19050">
                      <a:solidFill>
                        <a:srgbClr val="144D73"/>
                      </a:solidFill>
                      <a:prstDash val="solid"/>
                    </a:lnB>
                    <a:solidFill>
                      <a:srgbClr val="F2F2F2"/>
                    </a:solidFill>
                  </a:tcPr>
                </a:tc>
              </a:tr>
              <a:tr h="577215">
                <a:tc>
                  <a:txBody>
                    <a:bodyPr/>
                    <a:lstStyle/>
                    <a:p>
                      <a:pPr indent="0" algn="ctr">
                        <a:lnSpc>
                          <a:spcPct val="120000"/>
                        </a:lnSpc>
                        <a:spcBef>
                          <a:spcPts val="0"/>
                        </a:spcBef>
                        <a:spcAft>
                          <a:spcPts val="0"/>
                        </a:spcAft>
                        <a:buClrTx/>
                        <a:buSzTx/>
                        <a:buFontTx/>
                        <a:buNone/>
                      </a:pPr>
                      <a:r>
                        <a:rPr lang="zh-CN" altLang="en-US" sz="1700" b="0" spc="130" dirty="0">
                          <a:solidFill>
                            <a:srgbClr val="404040"/>
                          </a:solidFill>
                          <a:latin typeface="微软雅黑" panose="020B0503020204020204" pitchFamily="34" charset="-122"/>
                          <a:ea typeface="微软雅黑" panose="020B0503020204020204" pitchFamily="34" charset="-122"/>
                        </a:rPr>
                        <a:t>公众号助手</a:t>
                      </a:r>
                    </a:p>
                  </a:txBody>
                  <a:tcPr marL="215900" marR="215900" marT="133350" marB="133350" anchor="ctr">
                    <a:lnL w="19050" cap="rnd">
                      <a:solidFill>
                        <a:srgbClr val="144D73"/>
                      </a:solidFill>
                      <a:prstDash val="solid"/>
                    </a:lnL>
                    <a:lnR w="3175">
                      <a:solidFill>
                        <a:srgbClr val="144D73"/>
                      </a:solidFill>
                      <a:prstDash val="dot"/>
                    </a:lnR>
                    <a:lnT w="3175">
                      <a:solidFill>
                        <a:srgbClr val="144D73"/>
                      </a:solidFill>
                      <a:prstDash val="dot"/>
                    </a:lnT>
                    <a:lnB w="3175">
                      <a:solidFill>
                        <a:srgbClr val="144D73"/>
                      </a:solidFill>
                      <a:prstDash val="dot"/>
                    </a:lnB>
                    <a:solidFill>
                      <a:srgbClr val="FFFFFF"/>
                    </a:solidFill>
                  </a:tcPr>
                </a:tc>
                <a:tc>
                  <a:txBody>
                    <a:bodyPr/>
                    <a:lstStyle/>
                    <a:p>
                      <a:pPr indent="0" algn="ctr">
                        <a:lnSpc>
                          <a:spcPct val="120000"/>
                        </a:lnSpc>
                        <a:spcBef>
                          <a:spcPts val="0"/>
                        </a:spcBef>
                        <a:spcAft>
                          <a:spcPts val="0"/>
                        </a:spcAft>
                        <a:buNone/>
                      </a:pPr>
                      <a:r>
                        <a:rPr lang="zh-CN" altLang="en-US" sz="1700" b="0" spc="130">
                          <a:solidFill>
                            <a:srgbClr val="404040"/>
                          </a:solidFill>
                          <a:latin typeface="微软雅黑" panose="020B0503020204020204" pitchFamily="34" charset="-122"/>
                          <a:ea typeface="微软雅黑" panose="020B0503020204020204" pitchFamily="34" charset="-122"/>
                        </a:rPr>
                        <a:t>至尊版</a:t>
                      </a:r>
                    </a:p>
                  </a:txBody>
                  <a:tcPr marL="215900" marR="215900" marT="133350" marB="133350" anchor="ctr">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solidFill>
                      <a:srgbClr val="FFFFFF"/>
                    </a:solidFill>
                  </a:tcPr>
                </a:tc>
                <a:tc>
                  <a:txBody>
                    <a:bodyPr/>
                    <a:lstStyle/>
                    <a:p>
                      <a:pPr indent="0" algn="ctr">
                        <a:lnSpc>
                          <a:spcPct val="120000"/>
                        </a:lnSpc>
                        <a:spcBef>
                          <a:spcPts val="0"/>
                        </a:spcBef>
                        <a:spcAft>
                          <a:spcPts val="0"/>
                        </a:spcAft>
                        <a:buNone/>
                      </a:pPr>
                      <a:r>
                        <a:rPr lang="en-US" altLang="zh-CN" sz="1700" b="0" spc="130" dirty="0" smtClean="0">
                          <a:solidFill>
                            <a:srgbClr val="404040"/>
                          </a:solidFill>
                          <a:latin typeface="微软雅黑" panose="020B0503020204020204" pitchFamily="34" charset="-122"/>
                          <a:ea typeface="微软雅黑" panose="020B0503020204020204" pitchFamily="34" charset="-122"/>
                        </a:rPr>
                        <a:t>2600</a:t>
                      </a:r>
                      <a:r>
                        <a:rPr lang="en-US" altLang="zh-CN" sz="1700" spc="130" dirty="0">
                          <a:solidFill>
                            <a:srgbClr val="404040"/>
                          </a:solidFill>
                          <a:latin typeface="微软雅黑" panose="020B0503020204020204" pitchFamily="34" charset="-122"/>
                          <a:ea typeface="微软雅黑" panose="020B0503020204020204" pitchFamily="34" charset="-122"/>
                          <a:sym typeface="+mn-ea"/>
                        </a:rPr>
                        <a:t>/</a:t>
                      </a:r>
                      <a:r>
                        <a:rPr lang="zh-CN" altLang="en-US" sz="1700" spc="130" dirty="0">
                          <a:solidFill>
                            <a:srgbClr val="404040"/>
                          </a:solidFill>
                          <a:latin typeface="微软雅黑" panose="020B0503020204020204" pitchFamily="34" charset="-122"/>
                          <a:ea typeface="微软雅黑" panose="020B0503020204020204" pitchFamily="34" charset="-122"/>
                          <a:sym typeface="+mn-ea"/>
                        </a:rPr>
                        <a:t>年</a:t>
                      </a:r>
                      <a:endParaRPr lang="en-US" altLang="zh-CN" sz="1700" b="0" spc="130" dirty="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solidFill>
                      <a:srgbClr val="FFFFFF"/>
                    </a:solidFill>
                  </a:tcPr>
                </a:tc>
                <a:tc vMerge="1">
                  <a:txBody>
                    <a:bodyPr/>
                    <a:lstStyle/>
                    <a:p>
                      <a:endParaRPr lang="zh-CN"/>
                    </a:p>
                  </a:txBody>
                  <a:tcPr marL="215900" marR="215900" marT="133350" marB="133350" anchor="ctr">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solidFill>
                      <a:srgbClr val="F2F2F2"/>
                    </a:solidFill>
                  </a:tcPr>
                </a:tc>
                <a:tc vMerge="1">
                  <a:txBody>
                    <a:bodyPr/>
                    <a:lstStyle/>
                    <a:p>
                      <a:endParaRPr lang="zh-CN"/>
                    </a:p>
                  </a:txBody>
                  <a:tcPr marL="215900" marR="215900" marT="133350" marB="133350" anchor="ctr">
                    <a:lnL w="3175">
                      <a:solidFill>
                        <a:srgbClr val="144D73"/>
                      </a:solidFill>
                      <a:prstDash val="dot"/>
                    </a:lnL>
                    <a:lnR w="19050" cap="rnd">
                      <a:solidFill>
                        <a:srgbClr val="144D73"/>
                      </a:solidFill>
                      <a:prstDash val="solid"/>
                    </a:lnR>
                    <a:lnT w="3175">
                      <a:solidFill>
                        <a:srgbClr val="144D73"/>
                      </a:solidFill>
                      <a:prstDash val="dot"/>
                    </a:lnT>
                    <a:lnB w="19050" cap="rnd">
                      <a:solidFill>
                        <a:srgbClr val="144D73"/>
                      </a:solidFill>
                      <a:prstDash val="solid"/>
                    </a:lnB>
                    <a:solidFill>
                      <a:srgbClr val="F2F2F2"/>
                    </a:solidFill>
                  </a:tcPr>
                </a:tc>
              </a:tr>
              <a:tr h="586740">
                <a:tc>
                  <a:txBody>
                    <a:bodyPr/>
                    <a:lstStyle/>
                    <a:p>
                      <a:pPr indent="0" algn="ctr">
                        <a:lnSpc>
                          <a:spcPct val="120000"/>
                        </a:lnSpc>
                        <a:spcBef>
                          <a:spcPts val="0"/>
                        </a:spcBef>
                        <a:spcAft>
                          <a:spcPts val="0"/>
                        </a:spcAft>
                        <a:buClrTx/>
                        <a:buSzTx/>
                        <a:buFontTx/>
                        <a:buNone/>
                      </a:pPr>
                      <a:r>
                        <a:rPr lang="zh-CN" altLang="en-US" sz="1700" b="0" spc="130">
                          <a:solidFill>
                            <a:srgbClr val="404040"/>
                          </a:solidFill>
                          <a:latin typeface="微软雅黑" panose="020B0503020204020204" pitchFamily="34" charset="-122"/>
                          <a:ea typeface="微软雅黑" panose="020B0503020204020204" pitchFamily="34" charset="-122"/>
                        </a:rPr>
                        <a:t>销售系统</a:t>
                      </a:r>
                    </a:p>
                  </a:txBody>
                  <a:tcPr marL="215900" marR="215900" marT="133350" marB="133350" anchor="ctr">
                    <a:lnL w="19050" cap="rnd">
                      <a:solidFill>
                        <a:srgbClr val="144D73"/>
                      </a:solidFill>
                      <a:prstDash val="solid"/>
                    </a:lnL>
                    <a:lnR w="3175">
                      <a:solidFill>
                        <a:srgbClr val="144D73"/>
                      </a:solidFill>
                      <a:prstDash val="dot"/>
                    </a:lnR>
                    <a:lnT w="3175">
                      <a:solidFill>
                        <a:srgbClr val="144D73"/>
                      </a:solidFill>
                      <a:prstDash val="dot"/>
                    </a:lnT>
                    <a:lnB w="3175">
                      <a:solidFill>
                        <a:srgbClr val="144D73"/>
                      </a:solidFill>
                      <a:prstDash val="dot"/>
                    </a:lnB>
                    <a:solidFill>
                      <a:srgbClr val="FFFFFF"/>
                    </a:solidFill>
                  </a:tcPr>
                </a:tc>
                <a:tc>
                  <a:txBody>
                    <a:bodyPr/>
                    <a:lstStyle/>
                    <a:p>
                      <a:pPr indent="0" algn="ctr">
                        <a:lnSpc>
                          <a:spcPct val="120000"/>
                        </a:lnSpc>
                        <a:spcBef>
                          <a:spcPts val="0"/>
                        </a:spcBef>
                        <a:spcAft>
                          <a:spcPts val="0"/>
                        </a:spcAft>
                        <a:buNone/>
                      </a:pPr>
                      <a:r>
                        <a:rPr lang="zh-CN" altLang="en-US" sz="1700" b="0" spc="130">
                          <a:solidFill>
                            <a:srgbClr val="404040"/>
                          </a:solidFill>
                          <a:latin typeface="微软雅黑" panose="020B0503020204020204" pitchFamily="34" charset="-122"/>
                          <a:ea typeface="微软雅黑" panose="020B0503020204020204" pitchFamily="34" charset="-122"/>
                        </a:rPr>
                        <a:t>高级版</a:t>
                      </a:r>
                    </a:p>
                  </a:txBody>
                  <a:tcPr marL="215900" marR="215900" marT="133350" marB="133350" anchor="ctr">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solidFill>
                      <a:srgbClr val="FFFFFF"/>
                    </a:solidFill>
                  </a:tcPr>
                </a:tc>
                <a:tc>
                  <a:txBody>
                    <a:bodyPr/>
                    <a:lstStyle/>
                    <a:p>
                      <a:pPr indent="0" algn="ctr">
                        <a:lnSpc>
                          <a:spcPct val="120000"/>
                        </a:lnSpc>
                        <a:spcBef>
                          <a:spcPts val="0"/>
                        </a:spcBef>
                        <a:spcAft>
                          <a:spcPts val="0"/>
                        </a:spcAft>
                        <a:buNone/>
                      </a:pPr>
                      <a:r>
                        <a:rPr lang="en-US" altLang="zh-CN" sz="1700" b="0" spc="130" dirty="0" smtClean="0">
                          <a:solidFill>
                            <a:srgbClr val="404040"/>
                          </a:solidFill>
                          <a:latin typeface="微软雅黑" panose="020B0503020204020204" pitchFamily="34" charset="-122"/>
                          <a:ea typeface="微软雅黑" panose="020B0503020204020204" pitchFamily="34" charset="-122"/>
                        </a:rPr>
                        <a:t>2980</a:t>
                      </a:r>
                      <a:r>
                        <a:rPr lang="en-US" altLang="zh-CN" sz="1700" spc="130" dirty="0" smtClean="0">
                          <a:solidFill>
                            <a:srgbClr val="404040"/>
                          </a:solidFill>
                          <a:latin typeface="微软雅黑" panose="020B0503020204020204" pitchFamily="34" charset="-122"/>
                          <a:ea typeface="微软雅黑" panose="020B0503020204020204" pitchFamily="34" charset="-122"/>
                          <a:sym typeface="+mn-ea"/>
                        </a:rPr>
                        <a:t>/</a:t>
                      </a:r>
                      <a:r>
                        <a:rPr lang="zh-CN" altLang="en-US" sz="1700" spc="130" dirty="0">
                          <a:solidFill>
                            <a:srgbClr val="404040"/>
                          </a:solidFill>
                          <a:latin typeface="微软雅黑" panose="020B0503020204020204" pitchFamily="34" charset="-122"/>
                          <a:ea typeface="微软雅黑" panose="020B0503020204020204" pitchFamily="34" charset="-122"/>
                          <a:sym typeface="+mn-ea"/>
                        </a:rPr>
                        <a:t>年</a:t>
                      </a:r>
                      <a:endParaRPr lang="zh-CN" altLang="en-US" sz="1700" b="0" spc="130" dirty="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solidFill>
                      <a:srgbClr val="FFFFFF"/>
                    </a:solidFill>
                  </a:tcPr>
                </a:tc>
                <a:tc vMerge="1">
                  <a:txBody>
                    <a:bodyPr/>
                    <a:lstStyle/>
                    <a:p>
                      <a:endParaRPr lang="zh-CN"/>
                    </a:p>
                  </a:txBody>
                  <a:tcPr marL="215900" marR="215900" marT="133350" marB="133350" anchor="ctr">
                    <a:lnL w="3175">
                      <a:solidFill>
                        <a:srgbClr val="144D73"/>
                      </a:solidFill>
                      <a:prstDash val="dot"/>
                    </a:lnL>
                    <a:lnR w="3175">
                      <a:solidFill>
                        <a:srgbClr val="144D73"/>
                      </a:solidFill>
                      <a:prstDash val="dot"/>
                    </a:lnR>
                    <a:lnT w="3175">
                      <a:solidFill>
                        <a:srgbClr val="144D73"/>
                      </a:solidFill>
                      <a:prstDash val="dot"/>
                    </a:lnT>
                    <a:lnB w="19050" cap="rnd">
                      <a:solidFill>
                        <a:srgbClr val="144D73"/>
                      </a:solidFill>
                      <a:prstDash val="solid"/>
                    </a:lnB>
                    <a:solidFill>
                      <a:srgbClr val="FFFFFF"/>
                    </a:solidFill>
                  </a:tcPr>
                </a:tc>
                <a:tc vMerge="1">
                  <a:txBody>
                    <a:bodyPr/>
                    <a:lstStyle/>
                    <a:p>
                      <a:endParaRPr lang="zh-CN"/>
                    </a:p>
                  </a:txBody>
                  <a:tcPr marL="215900" marR="215900" marT="133350" marB="133350" anchor="ctr">
                    <a:lnL w="3175">
                      <a:solidFill>
                        <a:srgbClr val="144D73"/>
                      </a:solidFill>
                      <a:prstDash val="dot"/>
                    </a:lnL>
                    <a:lnR w="19050" cap="rnd">
                      <a:solidFill>
                        <a:srgbClr val="144D73"/>
                      </a:solidFill>
                      <a:prstDash val="solid"/>
                    </a:lnR>
                    <a:lnT w="3175">
                      <a:solidFill>
                        <a:srgbClr val="144D73"/>
                      </a:solidFill>
                      <a:prstDash val="dot"/>
                    </a:lnT>
                    <a:lnB w="19050" cap="rnd">
                      <a:solidFill>
                        <a:srgbClr val="144D73"/>
                      </a:solidFill>
                      <a:prstDash val="solid"/>
                    </a:lnB>
                    <a:solidFill>
                      <a:srgbClr val="F2F2F2"/>
                    </a:solidFill>
                  </a:tcPr>
                </a:tc>
              </a:tr>
              <a:tr h="586740">
                <a:tc>
                  <a:txBody>
                    <a:bodyPr/>
                    <a:lstStyle/>
                    <a:p>
                      <a:pPr indent="0" algn="ctr">
                        <a:lnSpc>
                          <a:spcPct val="120000"/>
                        </a:lnSpc>
                        <a:spcBef>
                          <a:spcPts val="0"/>
                        </a:spcBef>
                        <a:spcAft>
                          <a:spcPts val="0"/>
                        </a:spcAft>
                        <a:buClrTx/>
                        <a:buSzTx/>
                        <a:buFontTx/>
                        <a:buNone/>
                      </a:pPr>
                      <a:r>
                        <a:rPr lang="zh-CN" altLang="en-US" sz="1700" b="0" spc="130">
                          <a:solidFill>
                            <a:srgbClr val="404040"/>
                          </a:solidFill>
                          <a:latin typeface="微软雅黑" panose="020B0503020204020204" pitchFamily="34" charset="-122"/>
                          <a:ea typeface="微软雅黑" panose="020B0503020204020204" pitchFamily="34" charset="-122"/>
                        </a:rPr>
                        <a:t>云设计</a:t>
                      </a:r>
                    </a:p>
                  </a:txBody>
                  <a:tcPr marL="215900" marR="215900" marT="133350" marB="133350" anchor="ctr">
                    <a:lnL w="19050" cap="rnd">
                      <a:solidFill>
                        <a:srgbClr val="144D73"/>
                      </a:solidFill>
                      <a:prstDash val="solid"/>
                    </a:lnL>
                    <a:lnR w="3175">
                      <a:solidFill>
                        <a:srgbClr val="144D73"/>
                      </a:solidFill>
                      <a:prstDash val="dot"/>
                    </a:lnR>
                    <a:lnT w="3175">
                      <a:solidFill>
                        <a:srgbClr val="144D73"/>
                      </a:solidFill>
                      <a:prstDash val="dot"/>
                    </a:lnT>
                    <a:lnB w="19050" cap="rnd">
                      <a:solidFill>
                        <a:srgbClr val="144D73"/>
                      </a:solidFill>
                      <a:prstDash val="solid"/>
                    </a:lnB>
                    <a:solidFill>
                      <a:srgbClr val="FFFFFF"/>
                    </a:solidFill>
                  </a:tcPr>
                </a:tc>
                <a:tc>
                  <a:txBody>
                    <a:bodyPr/>
                    <a:lstStyle/>
                    <a:p>
                      <a:pPr indent="0" algn="ctr">
                        <a:lnSpc>
                          <a:spcPct val="120000"/>
                        </a:lnSpc>
                        <a:spcBef>
                          <a:spcPts val="0"/>
                        </a:spcBef>
                        <a:spcAft>
                          <a:spcPts val="0"/>
                        </a:spcAft>
                        <a:buNone/>
                      </a:pPr>
                      <a:r>
                        <a:rPr lang="zh-CN" altLang="en-US" sz="1700" b="0" spc="130" dirty="0">
                          <a:solidFill>
                            <a:srgbClr val="404040"/>
                          </a:solidFill>
                          <a:latin typeface="微软雅黑" panose="020B0503020204020204" pitchFamily="34" charset="-122"/>
                          <a:ea typeface="微软雅黑" panose="020B0503020204020204" pitchFamily="34" charset="-122"/>
                        </a:rPr>
                        <a:t>高级版</a:t>
                      </a:r>
                    </a:p>
                  </a:txBody>
                  <a:tcPr marL="215900" marR="215900" marT="133350" marB="133350" anchor="ctr">
                    <a:lnL w="3175">
                      <a:solidFill>
                        <a:srgbClr val="144D73"/>
                      </a:solidFill>
                      <a:prstDash val="dot"/>
                    </a:lnL>
                    <a:lnR w="3175">
                      <a:solidFill>
                        <a:srgbClr val="144D73"/>
                      </a:solidFill>
                      <a:prstDash val="dot"/>
                    </a:lnR>
                    <a:lnT w="3175">
                      <a:solidFill>
                        <a:srgbClr val="144D73"/>
                      </a:solidFill>
                      <a:prstDash val="dot"/>
                    </a:lnT>
                    <a:lnB w="19050" cap="rnd">
                      <a:solidFill>
                        <a:srgbClr val="144D73"/>
                      </a:solidFill>
                      <a:prstDash val="solid"/>
                    </a:lnB>
                    <a:solidFill>
                      <a:srgbClr val="FFFFFF"/>
                    </a:solidFill>
                  </a:tcPr>
                </a:tc>
                <a:tc>
                  <a:txBody>
                    <a:bodyPr/>
                    <a:lstStyle/>
                    <a:p>
                      <a:pPr indent="0" algn="ctr">
                        <a:lnSpc>
                          <a:spcPct val="120000"/>
                        </a:lnSpc>
                        <a:spcBef>
                          <a:spcPts val="0"/>
                        </a:spcBef>
                        <a:spcAft>
                          <a:spcPts val="0"/>
                        </a:spcAft>
                        <a:buNone/>
                      </a:pPr>
                      <a:r>
                        <a:rPr lang="en-US" altLang="zh-CN" sz="1700" b="0" spc="130" dirty="0" smtClean="0">
                          <a:solidFill>
                            <a:srgbClr val="404040"/>
                          </a:solidFill>
                          <a:latin typeface="微软雅黑" panose="020B0503020204020204" pitchFamily="34" charset="-122"/>
                          <a:ea typeface="微软雅黑" panose="020B0503020204020204" pitchFamily="34" charset="-122"/>
                        </a:rPr>
                        <a:t>1980</a:t>
                      </a:r>
                      <a:r>
                        <a:rPr lang="en-US" altLang="zh-CN" sz="1700" spc="130" dirty="0">
                          <a:solidFill>
                            <a:srgbClr val="404040"/>
                          </a:solidFill>
                          <a:latin typeface="微软雅黑" panose="020B0503020204020204" pitchFamily="34" charset="-122"/>
                          <a:ea typeface="微软雅黑" panose="020B0503020204020204" pitchFamily="34" charset="-122"/>
                          <a:sym typeface="+mn-ea"/>
                        </a:rPr>
                        <a:t>/</a:t>
                      </a:r>
                      <a:r>
                        <a:rPr lang="zh-CN" altLang="en-US" sz="1700" spc="130" dirty="0">
                          <a:solidFill>
                            <a:srgbClr val="404040"/>
                          </a:solidFill>
                          <a:latin typeface="微软雅黑" panose="020B0503020204020204" pitchFamily="34" charset="-122"/>
                          <a:ea typeface="微软雅黑" panose="020B0503020204020204" pitchFamily="34" charset="-122"/>
                          <a:sym typeface="+mn-ea"/>
                        </a:rPr>
                        <a:t>年</a:t>
                      </a:r>
                      <a:endParaRPr lang="en-US" altLang="zh-CN" sz="1700" b="0" spc="130" dirty="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3175">
                      <a:solidFill>
                        <a:srgbClr val="144D73"/>
                      </a:solidFill>
                      <a:prstDash val="dot"/>
                    </a:lnL>
                    <a:lnR w="3175">
                      <a:solidFill>
                        <a:srgbClr val="144D73"/>
                      </a:solidFill>
                      <a:prstDash val="dot"/>
                    </a:lnR>
                    <a:lnT w="3175">
                      <a:solidFill>
                        <a:srgbClr val="144D73"/>
                      </a:solidFill>
                      <a:prstDash val="dot"/>
                    </a:lnT>
                    <a:lnB w="19050" cap="rnd">
                      <a:solidFill>
                        <a:srgbClr val="144D73"/>
                      </a:solidFill>
                      <a:prstDash val="solid"/>
                    </a:lnB>
                    <a:solidFill>
                      <a:srgbClr val="FFFFFF"/>
                    </a:solidFill>
                  </a:tcPr>
                </a:tc>
                <a:tc vMerge="1">
                  <a:txBody>
                    <a:bodyPr/>
                    <a:lstStyle/>
                    <a:p>
                      <a:endParaRPr lang="zh-CN"/>
                    </a:p>
                  </a:txBody>
                  <a:tcPr marL="215900" marR="215900" marT="133350" marB="133350" anchor="ctr">
                    <a:lnL w="3175">
                      <a:solidFill>
                        <a:srgbClr val="144D73"/>
                      </a:solidFill>
                      <a:prstDash val="dot"/>
                    </a:lnL>
                    <a:lnR w="3175">
                      <a:solidFill>
                        <a:srgbClr val="144D73"/>
                      </a:solidFill>
                      <a:prstDash val="dot"/>
                    </a:lnR>
                    <a:lnT w="3175">
                      <a:solidFill>
                        <a:srgbClr val="144D73"/>
                      </a:solidFill>
                      <a:prstDash val="dot"/>
                    </a:lnT>
                    <a:lnB w="19050" cap="rnd">
                      <a:solidFill>
                        <a:srgbClr val="144D73"/>
                      </a:solidFill>
                      <a:prstDash val="solid"/>
                    </a:lnB>
                    <a:solidFill>
                      <a:srgbClr val="FFFFFF"/>
                    </a:solidFill>
                  </a:tcPr>
                </a:tc>
                <a:tc vMerge="1">
                  <a:txBody>
                    <a:bodyPr/>
                    <a:lstStyle/>
                    <a:p>
                      <a:endParaRPr lang="zh-CN"/>
                    </a:p>
                  </a:txBody>
                  <a:tcPr marL="215900" marR="215900" marT="133350" marB="133350" anchor="ctr">
                    <a:lnL w="3175">
                      <a:solidFill>
                        <a:srgbClr val="144D73"/>
                      </a:solidFill>
                      <a:prstDash val="dot"/>
                    </a:lnL>
                    <a:lnR w="19050" cap="rnd">
                      <a:solidFill>
                        <a:srgbClr val="144D73"/>
                      </a:solidFill>
                      <a:prstDash val="solid"/>
                    </a:lnR>
                    <a:lnT w="3175">
                      <a:solidFill>
                        <a:srgbClr val="144D73"/>
                      </a:solidFill>
                      <a:prstDash val="dot"/>
                    </a:lnT>
                    <a:lnB w="19050" cap="rnd">
                      <a:solidFill>
                        <a:srgbClr val="144D73"/>
                      </a:solidFill>
                      <a:prstDash val="solid"/>
                    </a:lnB>
                    <a:solidFill>
                      <a:srgbClr val="FFFFFF"/>
                    </a:solidFill>
                  </a:tcPr>
                </a:tc>
              </a:tr>
            </a:tbl>
          </a:graphicData>
        </a:graphic>
      </p:graphicFrame>
      <p:pic>
        <p:nvPicPr>
          <p:cNvPr id="8" name="图片 7" descr="企业微信截图_16115558196453"/>
          <p:cNvPicPr>
            <a:picLocks noChangeAspect="1"/>
          </p:cNvPicPr>
          <p:nvPr/>
        </p:nvPicPr>
        <p:blipFill>
          <a:blip r:embed="rId3" cstate="print"/>
          <a:stretch>
            <a:fillRect/>
          </a:stretch>
        </p:blipFill>
        <p:spPr>
          <a:xfrm>
            <a:off x="9401810" y="2900045"/>
            <a:ext cx="1418590" cy="1576705"/>
          </a:xfrm>
          <a:prstGeom prst="rect">
            <a:avLst/>
          </a:prstGeom>
        </p:spPr>
      </p:pic>
      <p:pic>
        <p:nvPicPr>
          <p:cNvPr id="6" name="Picture 2" descr="D:\公司图片大全\公司LOGO\公司LOGO原图\LOGO\xzyzlogo.png"/>
          <p:cNvPicPr>
            <a:picLocks noChangeAspect="1" noChangeArrowheads="1"/>
          </p:cNvPicPr>
          <p:nvPr/>
        </p:nvPicPr>
        <p:blipFill>
          <a:blip r:embed="rId4" cstate="print"/>
          <a:srcRect/>
          <a:stretch>
            <a:fillRect/>
          </a:stretch>
        </p:blipFill>
        <p:spPr bwMode="auto">
          <a:xfrm>
            <a:off x="8685943" y="284528"/>
            <a:ext cx="2286095" cy="541866"/>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176507_2*n_h_i*1_1_2"/>
  <p:tag name="KSO_WM_TEMPLATE_CATEGORY" val="diagram"/>
  <p:tag name="KSO_WM_TEMPLATE_INDEX" val="20176507"/>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DIAGRAM_SCHEMECOLOR_ID"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UNIT_TYPE" val="q_i"/>
  <p:tag name="KSO_WM_UNIT_INDEX" val="1_1"/>
  <p:tag name="KSO_WM_UNIT_ID" val="diagram160334_4*q_i*1_1"/>
  <p:tag name="KSO_WM_UNIT_CLEAR" val="1"/>
  <p:tag name="KSO_WM_UNIT_LAYERLEVEL" val="1_1"/>
  <p:tag name="KSO_WM_DIAGRAM_GROUP_CODE" val="q1-1"/>
  <p:tag name="KSO_WM_UNIT_USESOURCEFORMAT_APPLY" val="1"/>
  <p:tag name="KSO_WM_UNIT_DIAGRAM_SCHEMECOLOR_ID" val="3"/>
  <p:tag name="KSO_WM_UNIT_LINE_FORE_SCHEMECOLOR_INDEX" val="5"/>
  <p:tag name="KSO_WM_UNIT_LINE_FILL_TYPE" val="2"/>
  <p:tag name="KSO_WM_UNIT_TEXT_FILL_FORE_SCHEMECOLOR_INDEX" val="2"/>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n1-1"/>
  <p:tag name="KSO_WM_UNIT_TYPE" val="n_h_h_a"/>
  <p:tag name="KSO_WM_UNIT_INDEX" val="1_1_1_1"/>
  <p:tag name="KSO_WM_UNIT_ID" val="diagram20176507_2*n_h_h_a*1_1_1_1"/>
  <p:tag name="KSO_WM_TEMPLATE_CATEGORY" val="diagram"/>
  <p:tag name="KSO_WM_TEMPLATE_INDEX" val="20176507"/>
  <p:tag name="KSO_WM_UNIT_LAYERLEVEL" val="1_1_1_1"/>
  <p:tag name="KSO_WM_TAG_VERSION" val="1.0"/>
  <p:tag name="KSO_WM_BEAUTIFY_FLAG" val="#wm#"/>
  <p:tag name="KSO_WM_UNIT_PRESET_TEXT" val="单击此处添加标题"/>
  <p:tag name="KSO_WM_UNIT_TEXT_FILL_FORE_SCHEMECOLOR_INDEX" val="13"/>
  <p:tag name="KSO_WM_UNIT_TEXT_FILL_TYPE" val="1"/>
  <p:tag name="KSO_WM_UNIT_DIAGRAM_SCHEMECOLOR_ID"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NOCLEAR" val="0"/>
  <p:tag name="KSO_WM_UNIT_VALUE" val="18"/>
  <p:tag name="KSO_WM_UNIT_HIGHLIGHT" val="0"/>
  <p:tag name="KSO_WM_UNIT_COMPATIBLE" val="0"/>
  <p:tag name="KSO_WM_UNIT_DIAGRAM_ISNUMVISUAL" val="0"/>
  <p:tag name="KSO_WM_UNIT_DIAGRAM_ISREFERUNIT" val="0"/>
  <p:tag name="KSO_WM_DIAGRAM_GROUP_CODE" val="n1-1"/>
  <p:tag name="KSO_WM_UNIT_TYPE" val="n_h_h_f"/>
  <p:tag name="KSO_WM_UNIT_INDEX" val="1_1_1_1"/>
  <p:tag name="KSO_WM_UNIT_ID" val="diagram20176507_2*n_h_h_f*1_1_1_1"/>
  <p:tag name="KSO_WM_TEMPLATE_CATEGORY" val="diagram"/>
  <p:tag name="KSO_WM_TEMPLATE_INDEX" val="20176507"/>
  <p:tag name="KSO_WM_UNIT_LAYERLEVEL" val="1_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DIAGRAM_SCHEMECOLOR_ID"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181258_3*l_h_i*1_4_3"/>
  <p:tag name="KSO_WM_TEMPLATE_CATEGORY" val="diagram"/>
  <p:tag name="KSO_WM_TEMPLATE_INDEX" val="20181258"/>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81258_3*l_h_i*1_4_2"/>
  <p:tag name="KSO_WM_TEMPLATE_CATEGORY" val="diagram"/>
  <p:tag name="KSO_WM_TEMPLATE_INDEX" val="20181258"/>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81258_3*l_h_i*1_3_3"/>
  <p:tag name="KSO_WM_TEMPLATE_CATEGORY" val="diagram"/>
  <p:tag name="KSO_WM_TEMPLATE_INDEX" val="20181258"/>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81258_3*l_h_i*1_3_2"/>
  <p:tag name="KSO_WM_TEMPLATE_CATEGORY" val="diagram"/>
  <p:tag name="KSO_WM_TEMPLATE_INDEX" val="20181258"/>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81258_3*l_h_i*1_4_1"/>
  <p:tag name="KSO_WM_TEMPLATE_CATEGORY" val="diagram"/>
  <p:tag name="KSO_WM_TEMPLATE_INDEX" val="20181258"/>
  <p:tag name="KSO_WM_UNIT_LAYERLEVEL" val="1_1_1"/>
  <p:tag name="KSO_WM_TAG_VERSION" val="1.0"/>
  <p:tag name="KSO_WM_BEAUTIFY_FLAG" val="#wm#"/>
  <p:tag name="KSO_WM_UNIT_LINE_FORE_SCHEMECOLOR_INDEX" val="14"/>
  <p:tag name="KSO_WM_UNIT_LINE_FILL_TYPE" val="2"/>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1258_3*l_h_i*1_2_1"/>
  <p:tag name="KSO_WM_TEMPLATE_CATEGORY" val="diagram"/>
  <p:tag name="KSO_WM_TEMPLATE_INDEX" val="20181258"/>
  <p:tag name="KSO_WM_UNIT_LAYERLEVEL" val="1_1_1"/>
  <p:tag name="KSO_WM_TAG_VERSION" val="1.0"/>
  <p:tag name="KSO_WM_BEAUTIFY_FLAG" val="#wm#"/>
  <p:tag name="KSO_WM_UNIT_LINE_FORE_SCHEMECOLOR_INDEX" val="14"/>
  <p:tag name="KSO_WM_UNIT_LINE_FILL_TYPE" val="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81258_3*l_h_i*1_2_3"/>
  <p:tag name="KSO_WM_TEMPLATE_CATEGORY" val="diagram"/>
  <p:tag name="KSO_WM_TEMPLATE_INDEX" val="2018125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176507_2*n_h_i*1_1_3"/>
  <p:tag name="KSO_WM_TEMPLATE_CATEGORY" val="diagram"/>
  <p:tag name="KSO_WM_TEMPLATE_INDEX" val="20176507"/>
  <p:tag name="KSO_WM_UNIT_LAYERLEVEL" val="1_1_1"/>
  <p:tag name="KSO_WM_TAG_VERSION" val="1.0"/>
  <p:tag name="KSO_WM_BEAUTIFY_FLAG" val="#wm#"/>
  <p:tag name="KSO_WM_UNIT_LINE_FORE_SCHEMECOLOR_INDEX" val="8"/>
  <p:tag name="KSO_WM_UNIT_LINE_FILL_TYPE" val="2"/>
  <p:tag name="KSO_WM_UNIT_TEXT_FILL_FORE_SCHEMECOLOR_INDEX" val="2"/>
  <p:tag name="KSO_WM_UNIT_TEXT_FILL_TYPE" val="1"/>
  <p:tag name="KSO_WM_UNIT_DIAGRAM_SCHEMECOLOR_ID"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81258_3*l_h_i*1_2_2"/>
  <p:tag name="KSO_WM_TEMPLATE_CATEGORY" val="diagram"/>
  <p:tag name="KSO_WM_TEMPLATE_INDEX" val="2018125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1258_3*l_h_i*1_1_1"/>
  <p:tag name="KSO_WM_TEMPLATE_CATEGORY" val="diagram"/>
  <p:tag name="KSO_WM_TEMPLATE_INDEX" val="20181258"/>
  <p:tag name="KSO_WM_UNIT_LAYERLEVEL" val="1_1_1"/>
  <p:tag name="KSO_WM_TAG_VERSION" val="1.0"/>
  <p:tag name="KSO_WM_BEAUTIFY_FLAG" val="#wm#"/>
  <p:tag name="KSO_WM_UNIT_LINE_FORE_SCHEMECOLOR_INDEX" val="14"/>
  <p:tag name="KSO_WM_UNIT_LINE_FILL_TYPE" val="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81258_3*l_h_i*1_1_3"/>
  <p:tag name="KSO_WM_TEMPLATE_CATEGORY" val="diagram"/>
  <p:tag name="KSO_WM_TEMPLATE_INDEX" val="2018125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81258_3*l_h_i*1_1_2"/>
  <p:tag name="KSO_WM_TEMPLATE_CATEGORY" val="diagram"/>
  <p:tag name="KSO_WM_TEMPLATE_INDEX" val="2018125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1258_3*l_h_i*1_3_1"/>
  <p:tag name="KSO_WM_TEMPLATE_CATEGORY" val="diagram"/>
  <p:tag name="KSO_WM_TEMPLATE_INDEX" val="20181258"/>
  <p:tag name="KSO_WM_UNIT_LAYERLEVEL" val="1_1_1"/>
  <p:tag name="KSO_WM_TAG_VERSION" val="1.0"/>
  <p:tag name="KSO_WM_BEAUTIFY_FLAG" val="#wm#"/>
  <p:tag name="KSO_WM_UNIT_LINE_FORE_SCHEMECOLOR_INDEX" val="14"/>
  <p:tag name="KSO_WM_UNIT_LINE_FILL_TYPE" val="2"/>
</p:tagLst>
</file>

<file path=ppt/tags/tag2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1258_3*l_h_a*1_2_1"/>
  <p:tag name="KSO_WM_TEMPLATE_CATEGORY" val="diagram"/>
  <p:tag name="KSO_WM_TEMPLATE_INDEX" val="20181258"/>
  <p:tag name="KSO_WM_UNIT_LAYERLEVEL" val="1_1_1"/>
  <p:tag name="KSO_WM_TAG_VERSION" val="1.0"/>
  <p:tag name="KSO_WM_BEAUTIFY_FLAG" val="#wm#"/>
  <p:tag name="KSO_WM_UNIT_PRESET_TEXT" val="输入标题内容"/>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81258_3*l_h_f*1_2_1"/>
  <p:tag name="KSO_WM_TEMPLATE_CATEGORY" val="diagram"/>
  <p:tag name="KSO_WM_TEMPLATE_INDEX" val="20181258"/>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81258_3*l_h_a*1_4_1"/>
  <p:tag name="KSO_WM_TEMPLATE_CATEGORY" val="diagram"/>
  <p:tag name="KSO_WM_TEMPLATE_INDEX" val="20181258"/>
  <p:tag name="KSO_WM_UNIT_LAYERLEVEL" val="1_1_1"/>
  <p:tag name="KSO_WM_TAG_VERSION" val="1.0"/>
  <p:tag name="KSO_WM_BEAUTIFY_FLAG" val="#wm#"/>
  <p:tag name="KSO_WM_UNIT_PRESET_TEXT" val="输入标题内容"/>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81258_3*l_h_f*1_4_1"/>
  <p:tag name="KSO_WM_TEMPLATE_CATEGORY" val="diagram"/>
  <p:tag name="KSO_WM_TEMPLATE_INDEX" val="20181258"/>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1258_3*l_h_a*1_1_1"/>
  <p:tag name="KSO_WM_TEMPLATE_CATEGORY" val="diagram"/>
  <p:tag name="KSO_WM_TEMPLATE_INDEX" val="20181258"/>
  <p:tag name="KSO_WM_UNIT_LAYERLEVEL" val="1_1_1"/>
  <p:tag name="KSO_WM_TAG_VERSION" val="1.0"/>
  <p:tag name="KSO_WM_BEAUTIFY_FLAG" val="#wm#"/>
  <p:tag name="KSO_WM_UNIT_PRESET_TEXT" val="输入标题内容"/>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76507_2*n_h_i*1_1_1"/>
  <p:tag name="KSO_WM_TEMPLATE_CATEGORY" val="diagram"/>
  <p:tag name="KSO_WM_TEMPLATE_INDEX" val="20176507"/>
  <p:tag name="KSO_WM_UNIT_LAYERLEVEL" val="1_1_1"/>
  <p:tag name="KSO_WM_TAG_VERSION" val="1.0"/>
  <p:tag name="KSO_WM_BEAUTIFY_FLAG" val="#wm#"/>
  <p:tag name="KSO_WM_UNIT_LINE_FORE_SCHEMECOLOR_INDEX" val="7"/>
  <p:tag name="KSO_WM_UNIT_LINE_FILL_TYPE" val="2"/>
  <p:tag name="KSO_WM_UNIT_TEXT_FILL_FORE_SCHEMECOLOR_INDEX" val="2"/>
  <p:tag name="KSO_WM_UNIT_TEXT_FILL_TYPE" val="1"/>
  <p:tag name="KSO_WM_UNIT_DIAGRAM_SCHEMECOLOR_ID"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1258_3*l_h_f*1_1_1"/>
  <p:tag name="KSO_WM_TEMPLATE_CATEGORY" val="diagram"/>
  <p:tag name="KSO_WM_TEMPLATE_INDEX" val="20181258"/>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1258_3*l_h_a*1_3_1"/>
  <p:tag name="KSO_WM_TEMPLATE_CATEGORY" val="diagram"/>
  <p:tag name="KSO_WM_TEMPLATE_INDEX" val="20181258"/>
  <p:tag name="KSO_WM_UNIT_LAYERLEVEL" val="1_1_1"/>
  <p:tag name="KSO_WM_TAG_VERSION" val="1.0"/>
  <p:tag name="KSO_WM_BEAUTIFY_FLAG" val="#wm#"/>
  <p:tag name="KSO_WM_UNIT_PRESET_TEXT" val="输入标题内容"/>
  <p:tag name="KSO_WM_UNIT_TEXT_FILL_FORE_SCHEMECOLOR_INDEX" val="13"/>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81258_3*l_h_f*1_3_1"/>
  <p:tag name="KSO_WM_TEMPLATE_CATEGORY" val="diagram"/>
  <p:tag name="KSO_WM_TEMPLATE_INDEX" val="20181258"/>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UNIT_TABLE_BEAUTIFY" val="smartTable{4af5c9c2-0db1-4561-82b3-c3d808cde63b}"/>
  <p:tag name="TABLE_RECT" val="60.875*119.692*838.25*363.2"/>
  <p:tag name="TABLE_EMPHASIZE_COLOR" val="1330547"/>
  <p:tag name="TABLE_ONEKEY_SKIN_IDX" val="0"/>
  <p:tag name="TABLE_SKINIDX" val="0"/>
  <p:tag name="TABLE_COLORIDX" val="a"/>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3027_1*i*6"/>
  <p:tag name="KSO_WM_TEMPLATE_CATEGORY" val="diagram"/>
  <p:tag name="KSO_WM_TEMPLATE_INDEX" val="20193027"/>
  <p:tag name="KSO_WM_UNIT_LAYERLEVEL" val="1"/>
  <p:tag name="KSO_WM_TAG_VERSION" val="1.0"/>
  <p:tag name="KSO_WM_BEAUTIFY_FLAG" val="#wm#"/>
  <p:tag name="KSO_WM_UNIT_COLOR_SCHEME_SHAPE_ID" val="13"/>
  <p:tag name="KSO_WM_UNIT_COLOR_SCHEME_PARENT_PAGE" val="0_1"/>
  <p:tag name="KSO_WM_UNIT_ADJUSTLAYOUT_ID" val="13"/>
</p:tagLst>
</file>

<file path=ppt/tags/tag35.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最终呈现发布的良好效果，请尽量言简意赅的阐述观点；根据需要可酌情增减文字，以便观者可以准确理解您所传达的信息。即便信息错综复杂，需要用更多的文字来表述，也请您尽可能提炼思想的精髓，恰如其分的表达观点，往往事半功倍。"/>
  <p:tag name="KSO_WM_UNIT_TEXT_PART_ID" val="4-b"/>
  <p:tag name="KSO_WM_UNIT_TEXT_PART_SIZE" val="84.88*854.5"/>
  <p:tag name="KSO_WM_UNIT_VALUE" val="156"/>
  <p:tag name="KSO_WM_UNIT_HIGHLIGHT" val="0"/>
  <p:tag name="KSO_WM_UNIT_COMPATIBLE" val="0"/>
  <p:tag name="KSO_WM_UNIT_DIAGRAM_ISNUMVISUAL" val="0"/>
  <p:tag name="KSO_WM_UNIT_DIAGRAM_ISREFERUNIT" val="0"/>
  <p:tag name="KSO_WM_UNIT_TYPE" val="f"/>
  <p:tag name="KSO_WM_UNIT_INDEX" val="1"/>
  <p:tag name="KSO_WM_UNIT_ID" val="diagram20193027_1*f*1"/>
  <p:tag name="KSO_WM_TEMPLATE_CATEGORY" val="diagram"/>
  <p:tag name="KSO_WM_TEMPLATE_INDEX" val="20193027"/>
  <p:tag name="KSO_WM_UNIT_LAYERLEVEL" val="1"/>
  <p:tag name="KSO_WM_TAG_VERSION" val="1.0"/>
  <p:tag name="KSO_WM_BEAUTIFY_FLAG" val="#wm#"/>
  <p:tag name="KSO_WM_UNIT_COLOR_SCHEME_SHAPE_ID" val="21"/>
  <p:tag name="KSO_WM_UNIT_COLOR_SCHEME_PARENT_PAGE" val="0_1"/>
  <p:tag name="KSO_WM_UNIT_ADJUSTLAYOUT_ID" val="21"/>
  <p:tag name="KSO_WM_UNIT_NOCLEAR" val="0"/>
  <p:tag name="KSO_WM_UNIT_TEXT_PART_ID_V2" val="d-4-1"/>
</p:tagLst>
</file>

<file path=ppt/tags/tag3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添加大标题"/>
  <p:tag name="KSO_WM_UNIT_TEXT_PART_ID" val="2-X"/>
  <p:tag name="KSO_WM_UNIT_TEXT_PART_SIZE" val="49.2*559"/>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3027_1*a*1"/>
  <p:tag name="KSO_WM_TEMPLATE_CATEGORY" val="diagram"/>
  <p:tag name="KSO_WM_TEMPLATE_INDEX" val="20193027"/>
  <p:tag name="KSO_WM_UNIT_LAYERLEVEL" val="1"/>
  <p:tag name="KSO_WM_TAG_VERSION" val="1.0"/>
  <p:tag name="KSO_WM_BEAUTIFY_FLAG" val="#wm#"/>
  <p:tag name="KSO_WM_UNIT_COLOR_SCHEME_SHAPE_ID" val="3"/>
  <p:tag name="KSO_WM_UNIT_COLOR_SCHEME_PARENT_PAGE" val="0_1"/>
  <p:tag name="KSO_WM_UNIT_ADJUSTLAYOUT_ID" val="3"/>
  <p:tag name="KSO_WM_UNIT_NOCLEAR" val="0"/>
  <p:tag name="KSO_WM_UNIT_TEXT_PART_ID_V2" val="a-3-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1"/>
  <p:tag name="KSO_WM_UNIT_ID" val="diagram20176507_2*n_h_h_i*1_1_1_1"/>
  <p:tag name="KSO_WM_TEMPLATE_CATEGORY" val="diagram"/>
  <p:tag name="KSO_WM_TEMPLATE_INDEX" val="20176507"/>
  <p:tag name="KSO_WM_UNIT_LAYERLEVEL" val="1_1_1_1"/>
  <p:tag name="KSO_WM_TAG_VERSION" val="1.0"/>
  <p:tag name="KSO_WM_BEAUTIFY_FLAG" val="#wm#"/>
  <p:tag name="KSO_WM_UNIT_FILL_FORE_SCHEMECOLOR_INDEX" val="14"/>
  <p:tag name="KSO_WM_UNIT_FILL_TYPE" val="1"/>
  <p:tag name="KSO_WM_UNIT_LINE_FORE_SCHEMECOLOR_INDEX" val="9"/>
  <p:tag name="KSO_WM_UNIT_LINE_FILL_TYPE" val="2"/>
  <p:tag name="KSO_WM_UNIT_TEXT_FILL_FORE_SCHEMECOLOR_INDEX" val="2"/>
  <p:tag name="KSO_WM_UNIT_TEXT_FILL_TYPE" val="1"/>
  <p:tag name="KSO_WM_UNIT_DIAGRAM_SCHEMECOLOR_ID"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1"/>
  <p:tag name="KSO_WM_UNIT_ID" val="diagram20176507_2*n_h_h_i*1_1_2_1"/>
  <p:tag name="KSO_WM_TEMPLATE_CATEGORY" val="diagram"/>
  <p:tag name="KSO_WM_TEMPLATE_INDEX" val="20176507"/>
  <p:tag name="KSO_WM_UNIT_LAYERLEVEL" val="1_1_1_1"/>
  <p:tag name="KSO_WM_TAG_VERSION" val="1.0"/>
  <p:tag name="KSO_WM_BEAUTIFY_FLAG" val="#wm#"/>
  <p:tag name="KSO_WM_UNIT_FILL_FORE_SCHEMECOLOR_INDEX" val="14"/>
  <p:tag name="KSO_WM_UNIT_FILL_TYPE" val="1"/>
  <p:tag name="KSO_WM_UNIT_LINE_FORE_SCHEMECOLOR_INDEX" val="7"/>
  <p:tag name="KSO_WM_UNIT_LINE_FILL_TYPE" val="2"/>
  <p:tag name="KSO_WM_UNIT_TEXT_FILL_FORE_SCHEMECOLOR_INDEX" val="2"/>
  <p:tag name="KSO_WM_UNIT_TEXT_FILL_TYPE" val="1"/>
  <p:tag name="KSO_WM_UNIT_DIAGRAM_SCHEMECOLOR_ID"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76507_2*n_h_a*1_1_1"/>
  <p:tag name="KSO_WM_TEMPLATE_CATEGORY" val="diagram"/>
  <p:tag name="KSO_WM_TEMPLATE_INDEX" val="20176507"/>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DIAGRAM_SCHEMECOLOR_ID"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n1-1"/>
  <p:tag name="KSO_WM_UNIT_TYPE" val="n_h_h_a"/>
  <p:tag name="KSO_WM_UNIT_INDEX" val="1_1_1_1"/>
  <p:tag name="KSO_WM_UNIT_ID" val="diagram20176507_2*n_h_h_a*1_1_1_1"/>
  <p:tag name="KSO_WM_TEMPLATE_CATEGORY" val="diagram"/>
  <p:tag name="KSO_WM_TEMPLATE_INDEX" val="20176507"/>
  <p:tag name="KSO_WM_UNIT_LAYERLEVEL" val="1_1_1_1"/>
  <p:tag name="KSO_WM_TAG_VERSION" val="1.0"/>
  <p:tag name="KSO_WM_BEAUTIFY_FLAG" val="#wm#"/>
  <p:tag name="KSO_WM_UNIT_PRESET_TEXT" val="单击此处添加标题"/>
  <p:tag name="KSO_WM_UNIT_TEXT_FILL_FORE_SCHEMECOLOR_INDEX" val="13"/>
  <p:tag name="KSO_WM_UNIT_TEXT_FILL_TYPE" val="1"/>
  <p:tag name="KSO_WM_UNIT_DIAGRAM_SCHEMECOLOR_ID"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NOCLEAR" val="0"/>
  <p:tag name="KSO_WM_UNIT_VALUE" val="18"/>
  <p:tag name="KSO_WM_UNIT_HIGHLIGHT" val="0"/>
  <p:tag name="KSO_WM_UNIT_COMPATIBLE" val="0"/>
  <p:tag name="KSO_WM_UNIT_DIAGRAM_ISNUMVISUAL" val="0"/>
  <p:tag name="KSO_WM_UNIT_DIAGRAM_ISREFERUNIT" val="0"/>
  <p:tag name="KSO_WM_DIAGRAM_GROUP_CODE" val="n1-1"/>
  <p:tag name="KSO_WM_UNIT_TYPE" val="n_h_h_f"/>
  <p:tag name="KSO_WM_UNIT_INDEX" val="1_1_1_1"/>
  <p:tag name="KSO_WM_UNIT_ID" val="diagram20176507_2*n_h_h_f*1_1_1_1"/>
  <p:tag name="KSO_WM_TEMPLATE_CATEGORY" val="diagram"/>
  <p:tag name="KSO_WM_TEMPLATE_INDEX" val="20176507"/>
  <p:tag name="KSO_WM_UNIT_LAYERLEVEL" val="1_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DIAGRAM_SCHEMECOLOR_ID"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2"/>
  <p:tag name="KSO_WM_UNIT_ID" val="diagram160334_4*q_i*1_2"/>
  <p:tag name="KSO_WM_UNIT_CLEAR" val="1"/>
  <p:tag name="KSO_WM_UNIT_LAYERLEVEL" val="1_1"/>
  <p:tag name="KSO_WM_UNIT_USESOURCEFORMAT_APPLY" val="1"/>
  <p:tag name="KSO_WM_UNIT_DIAGRAM_SCHEMECOLOR_ID" val="3"/>
  <p:tag name="KSO_WM_UNIT_LINE_FORE_SCHEMECOLOR_INDEX" val="5"/>
  <p:tag name="KSO_WM_UNIT_LINE_FILL_TYPE" val="2"/>
  <p:tag name="KSO_WM_UNIT_TEXT_FILL_FORE_SCHEMECOLOR_INDEX" val="2"/>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1339</Words>
  <Application>Microsoft Office PowerPoint</Application>
  <PresentationFormat>自定义</PresentationFormat>
  <Paragraphs>117</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Administrator</cp:lastModifiedBy>
  <cp:revision>70</cp:revision>
  <dcterms:created xsi:type="dcterms:W3CDTF">2019-11-14T01:56:00Z</dcterms:created>
  <dcterms:modified xsi:type="dcterms:W3CDTF">2021-04-30T07:46:53Z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